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328" r:id="rId42"/>
    <p:sldId id="329" r:id="rId43"/>
    <p:sldId id="297" r:id="rId44"/>
    <p:sldId id="298" r:id="rId45"/>
    <p:sldId id="299" r:id="rId46"/>
    <p:sldId id="300" r:id="rId47"/>
    <p:sldId id="301" r:id="rId48"/>
    <p:sldId id="302" r:id="rId49"/>
    <p:sldId id="303" r:id="rId50"/>
    <p:sldId id="304" r:id="rId51"/>
    <p:sldId id="306" r:id="rId52"/>
    <p:sldId id="307" r:id="rId53"/>
    <p:sldId id="308" r:id="rId54"/>
    <p:sldId id="309" r:id="rId55"/>
    <p:sldId id="310" r:id="rId56"/>
    <p:sldId id="311" r:id="rId57"/>
    <p:sldId id="312" r:id="rId58"/>
    <p:sldId id="313" r:id="rId59"/>
    <p:sldId id="314" r:id="rId60"/>
    <p:sldId id="315" r:id="rId61"/>
    <p:sldId id="316" r:id="rId62"/>
    <p:sldId id="318" r:id="rId63"/>
    <p:sldId id="319" r:id="rId64"/>
    <p:sldId id="320" r:id="rId65"/>
    <p:sldId id="321" r:id="rId66"/>
    <p:sldId id="324" r:id="rId67"/>
    <p:sldId id="326" r:id="rId68"/>
    <p:sldId id="327" r:id="rId6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7692" autoAdjust="0"/>
  </p:normalViewPr>
  <p:slideViewPr>
    <p:cSldViewPr>
      <p:cViewPr varScale="1">
        <p:scale>
          <a:sx n="84" d="100"/>
          <a:sy n="84" d="100"/>
        </p:scale>
        <p:origin x="167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7C411D28-E393-4B4F-9706-D7ECEDB5E2B6}" type="datetimeFigureOut">
              <a:rPr lang="en-US" smtClean="0"/>
              <a:t>2023/04/26</a:t>
            </a:fld>
            <a:endParaRPr lang="en-US"/>
          </a:p>
        </p:txBody>
      </p:sp>
      <p:sp>
        <p:nvSpPr>
          <p:cNvPr id="4" name="幻灯片图像占位符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7FCDA0D-1CE1-45FF-842B-556FE647DAC6}" type="slidenum">
              <a:rPr lang="en-US" smtClean="0"/>
              <a:t>‹#›</a:t>
            </a:fld>
            <a:endParaRPr lang="en-US"/>
          </a:p>
        </p:txBody>
      </p:sp>
    </p:spTree>
    <p:extLst>
      <p:ext uri="{BB962C8B-B14F-4D97-AF65-F5344CB8AC3E}">
        <p14:creationId xmlns:p14="http://schemas.microsoft.com/office/powerpoint/2010/main" val="152973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kb.iu.edu/d/aelc"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kb.iu.edu/d/ald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i="0" kern="1200" dirty="0">
                <a:solidFill>
                  <a:schemeClr val="tx1"/>
                </a:solidFill>
                <a:effectLst/>
                <a:latin typeface="+mn-lt"/>
                <a:ea typeface="+mn-ea"/>
                <a:cs typeface="+mn-cs"/>
              </a:rPr>
              <a:t>-Y</a:t>
            </a:r>
            <a:r>
              <a:rPr lang="en-US" sz="1200" b="0" i="0" kern="1200" dirty="0">
                <a:solidFill>
                  <a:schemeClr val="tx1"/>
                </a:solidFill>
                <a:effectLst/>
                <a:latin typeface="+mn-lt"/>
                <a:ea typeface="+mn-ea"/>
                <a:cs typeface="+mn-cs"/>
              </a:rPr>
              <a:t>' Enables trusted X11 forwarding. Trusted X11 </a:t>
            </a:r>
            <a:r>
              <a:rPr lang="en-US" sz="1200" b="0" i="0" kern="1200" dirty="0" err="1">
                <a:solidFill>
                  <a:schemeClr val="tx1"/>
                </a:solidFill>
                <a:effectLst/>
                <a:latin typeface="+mn-lt"/>
                <a:ea typeface="+mn-ea"/>
                <a:cs typeface="+mn-cs"/>
              </a:rPr>
              <a:t>forwardings</a:t>
            </a:r>
            <a:r>
              <a:rPr lang="en-US" sz="1200" b="0" i="0" kern="1200" dirty="0">
                <a:solidFill>
                  <a:schemeClr val="tx1"/>
                </a:solidFill>
                <a:effectLst/>
                <a:latin typeface="+mn-lt"/>
                <a:ea typeface="+mn-ea"/>
                <a:cs typeface="+mn-cs"/>
              </a:rPr>
              <a:t> are not subjected to the X11 SECURITY extension controls.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Overview</a:t>
            </a:r>
          </a:p>
          <a:p>
            <a:r>
              <a:rPr lang="en-US" sz="1200" b="0" i="0" kern="1200" dirty="0">
                <a:solidFill>
                  <a:schemeClr val="tx1"/>
                </a:solidFill>
                <a:effectLst/>
                <a:latin typeface="+mn-lt"/>
                <a:ea typeface="+mn-ea"/>
                <a:cs typeface="+mn-cs"/>
              </a:rPr>
              <a:t>The X Window System (also known as X11, or just X) is a software package and network protocol that lets you interact locally, using your personal computer's display, mouse, and keyboard, with the graphical user interface (GUI) of an application running on a remote networked computer.</a:t>
            </a:r>
          </a:p>
          <a:p>
            <a:r>
              <a:rPr lang="en-US" sz="1200" b="0" i="0" kern="1200" dirty="0">
                <a:solidFill>
                  <a:schemeClr val="tx1"/>
                </a:solidFill>
                <a:effectLst/>
                <a:latin typeface="+mn-lt"/>
                <a:ea typeface="+mn-ea"/>
                <a:cs typeface="+mn-cs"/>
              </a:rPr>
              <a:t>You can use X forwarding in an </a:t>
            </a:r>
            <a:r>
              <a:rPr lang="en-US" sz="1200" b="0" i="0" u="sng" kern="1200" dirty="0">
                <a:solidFill>
                  <a:schemeClr val="tx1"/>
                </a:solidFill>
                <a:effectLst/>
                <a:latin typeface="+mn-lt"/>
                <a:ea typeface="+mn-ea"/>
                <a:cs typeface="+mn-cs"/>
                <a:hlinkClick r:id="rId3"/>
              </a:rPr>
              <a:t>SSH</a:t>
            </a:r>
            <a:r>
              <a:rPr lang="en-US" sz="1200" b="0" i="0" kern="1200" dirty="0">
                <a:solidFill>
                  <a:schemeClr val="tx1"/>
                </a:solidFill>
                <a:effectLst/>
                <a:latin typeface="+mn-lt"/>
                <a:ea typeface="+mn-ea"/>
                <a:cs typeface="+mn-cs"/>
              </a:rPr>
              <a:t> session on your personal computer to securely run graphical applications (X clients) installed on the Indiana University </a:t>
            </a:r>
            <a:r>
              <a:rPr lang="en-US" sz="1200" b="0" i="0" u="sng" kern="1200" dirty="0">
                <a:solidFill>
                  <a:schemeClr val="tx1"/>
                </a:solidFill>
                <a:effectLst/>
                <a:latin typeface="+mn-lt"/>
                <a:ea typeface="+mn-ea"/>
                <a:cs typeface="+mn-cs"/>
                <a:hlinkClick r:id="rId4"/>
              </a:rPr>
              <a:t>research supercomputers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Requirements</a:t>
            </a:r>
          </a:p>
          <a:p>
            <a:endParaRPr lang="en-US" dirty="0"/>
          </a:p>
        </p:txBody>
      </p:sp>
      <p:sp>
        <p:nvSpPr>
          <p:cNvPr id="4" name="灯片编号占位符 3"/>
          <p:cNvSpPr>
            <a:spLocks noGrp="1"/>
          </p:cNvSpPr>
          <p:nvPr>
            <p:ph type="sldNum" sz="quarter" idx="5"/>
          </p:nvPr>
        </p:nvSpPr>
        <p:spPr/>
        <p:txBody>
          <a:bodyPr/>
          <a:lstStyle/>
          <a:p>
            <a:fld id="{87FCDA0D-1CE1-45FF-842B-556FE647DAC6}" type="slidenum">
              <a:rPr lang="en-US" smtClean="0"/>
              <a:t>14</a:t>
            </a:fld>
            <a:endParaRPr lang="en-US"/>
          </a:p>
        </p:txBody>
      </p:sp>
    </p:spTree>
    <p:extLst>
      <p:ext uri="{BB962C8B-B14F-4D97-AF65-F5344CB8AC3E}">
        <p14:creationId xmlns:p14="http://schemas.microsoft.com/office/powerpoint/2010/main" val="978359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1" kern="1200" dirty="0">
                <a:solidFill>
                  <a:schemeClr val="tx1"/>
                </a:solidFill>
                <a:effectLst/>
                <a:latin typeface="+mn-lt"/>
                <a:ea typeface="+mn-ea"/>
                <a:cs typeface="+mn-cs"/>
              </a:rPr>
              <a:t>-C</a:t>
            </a:r>
            <a:r>
              <a:rPr lang="en-US" dirty="0"/>
              <a:t>, </a:t>
            </a:r>
            <a:r>
              <a:rPr lang="en-US" sz="1200" b="1" kern="1200" dirty="0">
                <a:solidFill>
                  <a:schemeClr val="tx1"/>
                </a:solidFill>
                <a:effectLst/>
                <a:latin typeface="+mn-lt"/>
                <a:ea typeface="+mn-ea"/>
                <a:cs typeface="+mn-cs"/>
              </a:rPr>
              <a:t>--constraint</a:t>
            </a:r>
            <a:r>
              <a:rPr lang="en-US" dirty="0"/>
              <a:t>=&lt;</a:t>
            </a:r>
            <a:r>
              <a:rPr lang="en-US" sz="1200" i="1" kern="1200" dirty="0">
                <a:solidFill>
                  <a:schemeClr val="tx1"/>
                </a:solidFill>
                <a:effectLst/>
                <a:latin typeface="+mn-lt"/>
                <a:ea typeface="+mn-ea"/>
                <a:cs typeface="+mn-cs"/>
              </a:rPr>
              <a:t>list</a:t>
            </a:r>
            <a:r>
              <a:rPr lang="en-US" dirty="0"/>
              <a:t>&gt;Nodes can have </a:t>
            </a:r>
            <a:r>
              <a:rPr lang="en-US" sz="1200" b="1" kern="1200" dirty="0">
                <a:solidFill>
                  <a:schemeClr val="tx1"/>
                </a:solidFill>
                <a:effectLst/>
                <a:latin typeface="+mn-lt"/>
                <a:ea typeface="+mn-ea"/>
                <a:cs typeface="+mn-cs"/>
              </a:rPr>
              <a:t>features</a:t>
            </a:r>
            <a:r>
              <a:rPr lang="en-US" dirty="0"/>
              <a:t> assigned to them by the </a:t>
            </a:r>
            <a:r>
              <a:rPr lang="en-US" dirty="0" err="1"/>
              <a:t>Slurm</a:t>
            </a:r>
            <a:r>
              <a:rPr lang="en-US" dirty="0"/>
              <a:t> administrator. Users can specify which of these </a:t>
            </a:r>
            <a:r>
              <a:rPr lang="en-US" sz="1200" b="1" kern="1200" dirty="0">
                <a:solidFill>
                  <a:schemeClr val="tx1"/>
                </a:solidFill>
                <a:effectLst/>
                <a:latin typeface="+mn-lt"/>
                <a:ea typeface="+mn-ea"/>
                <a:cs typeface="+mn-cs"/>
              </a:rPr>
              <a:t>features</a:t>
            </a:r>
            <a:r>
              <a:rPr lang="en-US" dirty="0"/>
              <a:t> are required by their job using the constraint option. Only nodes having features matching the job constraints will be used to satisfy the request. Multiple constraints may be specified with AND, OR, matching OR, resource counts, etc. (some operators are not supported on all system types). Supported constraint options include:</a:t>
            </a:r>
          </a:p>
        </p:txBody>
      </p:sp>
      <p:sp>
        <p:nvSpPr>
          <p:cNvPr id="4" name="灯片编号占位符 3"/>
          <p:cNvSpPr>
            <a:spLocks noGrp="1"/>
          </p:cNvSpPr>
          <p:nvPr>
            <p:ph type="sldNum" sz="quarter" idx="5"/>
          </p:nvPr>
        </p:nvSpPr>
        <p:spPr/>
        <p:txBody>
          <a:bodyPr/>
          <a:lstStyle/>
          <a:p>
            <a:fld id="{87FCDA0D-1CE1-45FF-842B-556FE647DAC6}" type="slidenum">
              <a:rPr lang="en-US" smtClean="0"/>
              <a:t>33</a:t>
            </a:fld>
            <a:endParaRPr lang="en-US"/>
          </a:p>
        </p:txBody>
      </p:sp>
    </p:spTree>
    <p:extLst>
      <p:ext uri="{BB962C8B-B14F-4D97-AF65-F5344CB8AC3E}">
        <p14:creationId xmlns:p14="http://schemas.microsoft.com/office/powerpoint/2010/main" val="437699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a:t>
            </a:r>
            <a:r>
              <a:rPr lang="en-US" dirty="0"/>
              <a:t>, </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cpus</a:t>
            </a:r>
            <a:r>
              <a:rPr lang="en-US" sz="1200" b="1" kern="1200" dirty="0">
                <a:solidFill>
                  <a:schemeClr val="tx1"/>
                </a:solidFill>
                <a:effectLst/>
                <a:latin typeface="+mn-lt"/>
                <a:ea typeface="+mn-ea"/>
                <a:cs typeface="+mn-cs"/>
              </a:rPr>
              <a:t>-per-task</a:t>
            </a:r>
            <a:r>
              <a:rPr lang="en-US" dirty="0"/>
              <a:t>=&lt;</a:t>
            </a:r>
            <a:r>
              <a:rPr lang="en-US" sz="1200" i="1" kern="1200" dirty="0" err="1">
                <a:solidFill>
                  <a:schemeClr val="tx1"/>
                </a:solidFill>
                <a:effectLst/>
                <a:latin typeface="+mn-lt"/>
                <a:ea typeface="+mn-ea"/>
                <a:cs typeface="+mn-cs"/>
              </a:rPr>
              <a:t>ncpus</a:t>
            </a:r>
            <a:r>
              <a:rPr lang="en-US" dirty="0"/>
              <a:t>&gt;Request that </a:t>
            </a:r>
            <a:r>
              <a:rPr lang="en-US" sz="1200" i="1" kern="1200" dirty="0" err="1">
                <a:solidFill>
                  <a:schemeClr val="tx1"/>
                </a:solidFill>
                <a:effectLst/>
                <a:latin typeface="+mn-lt"/>
                <a:ea typeface="+mn-ea"/>
                <a:cs typeface="+mn-cs"/>
              </a:rPr>
              <a:t>ncpus</a:t>
            </a:r>
            <a:r>
              <a:rPr lang="en-US" dirty="0"/>
              <a:t> be allocated </a:t>
            </a:r>
            <a:r>
              <a:rPr lang="en-US" sz="1200" b="1" kern="1200" dirty="0">
                <a:solidFill>
                  <a:schemeClr val="tx1"/>
                </a:solidFill>
                <a:effectLst/>
                <a:latin typeface="+mn-lt"/>
                <a:ea typeface="+mn-ea"/>
                <a:cs typeface="+mn-cs"/>
              </a:rPr>
              <a:t>per process</a:t>
            </a:r>
            <a:r>
              <a:rPr lang="en-US" dirty="0"/>
              <a:t>. This may be useful if the job is multithreaded and requires more than one CPU per task for optimal performance. The default is one CPU per process. If </a:t>
            </a:r>
            <a:r>
              <a:rPr lang="en-US" sz="1200" b="1" kern="1200" dirty="0">
                <a:solidFill>
                  <a:schemeClr val="tx1"/>
                </a:solidFill>
                <a:effectLst/>
                <a:latin typeface="+mn-lt"/>
                <a:ea typeface="+mn-ea"/>
                <a:cs typeface="+mn-cs"/>
              </a:rPr>
              <a:t>-c</a:t>
            </a:r>
            <a:r>
              <a:rPr lang="en-US" dirty="0"/>
              <a:t> is specified without </a:t>
            </a:r>
            <a:r>
              <a:rPr lang="en-US" sz="1200" b="1" kern="1200" dirty="0">
                <a:solidFill>
                  <a:schemeClr val="tx1"/>
                </a:solidFill>
                <a:effectLst/>
                <a:latin typeface="+mn-lt"/>
                <a:ea typeface="+mn-ea"/>
                <a:cs typeface="+mn-cs"/>
              </a:rPr>
              <a:t>-n</a:t>
            </a:r>
            <a:r>
              <a:rPr lang="en-US" dirty="0"/>
              <a:t>, as many tasks will be allocated per node as possible while satisfying the </a:t>
            </a:r>
            <a:r>
              <a:rPr lang="en-US" sz="1200" b="1" kern="1200" dirty="0">
                <a:solidFill>
                  <a:schemeClr val="tx1"/>
                </a:solidFill>
                <a:effectLst/>
                <a:latin typeface="+mn-lt"/>
                <a:ea typeface="+mn-ea"/>
                <a:cs typeface="+mn-cs"/>
              </a:rPr>
              <a:t>-c</a:t>
            </a:r>
            <a:r>
              <a:rPr lang="en-US" dirty="0"/>
              <a:t> restriction. For instance on a cluster with 8 CPUs per node, a job request for 4 nodes and 3 CPUs per task may be allocated 3 or 6 CPUs per node (1 or 2 tasks per node) depending upon resource consumption by other jobs. Such a job may be unable to execute more than a total of 4 </a:t>
            </a:r>
            <a:r>
              <a:rPr lang="en-US" dirty="0" err="1"/>
              <a:t>tasks.</a:t>
            </a:r>
            <a:r>
              <a:rPr lang="en-US" sz="1200" b="1" kern="1200" dirty="0" err="1">
                <a:solidFill>
                  <a:schemeClr val="tx1"/>
                </a:solidFill>
                <a:effectLst/>
                <a:latin typeface="+mn-lt"/>
                <a:ea typeface="+mn-ea"/>
                <a:cs typeface="+mn-cs"/>
              </a:rPr>
              <a:t>WARNING</a:t>
            </a:r>
            <a:r>
              <a:rPr lang="en-US" sz="1200" kern="1200" dirty="0">
                <a:solidFill>
                  <a:schemeClr val="tx1"/>
                </a:solidFill>
                <a:effectLst/>
                <a:latin typeface="+mn-lt"/>
                <a:ea typeface="+mn-ea"/>
                <a:cs typeface="+mn-cs"/>
              </a:rPr>
              <a:t>: There are configurations and options interpreted differently by job and job step requests which can result in inconsistencies for this option. For example </a:t>
            </a:r>
            <a:r>
              <a:rPr lang="en-US" sz="1200" i="1" kern="1200" dirty="0" err="1">
                <a:solidFill>
                  <a:schemeClr val="tx1"/>
                </a:solidFill>
                <a:effectLst/>
                <a:latin typeface="+mn-lt"/>
                <a:ea typeface="+mn-ea"/>
                <a:cs typeface="+mn-cs"/>
              </a:rPr>
              <a:t>srun</a:t>
            </a:r>
            <a:r>
              <a:rPr lang="en-US" sz="1200" i="1" kern="1200" dirty="0">
                <a:solidFill>
                  <a:schemeClr val="tx1"/>
                </a:solidFill>
                <a:effectLst/>
                <a:latin typeface="+mn-lt"/>
                <a:ea typeface="+mn-ea"/>
                <a:cs typeface="+mn-cs"/>
              </a:rPr>
              <a:t> -c2 --threads-per-core=1 prog</a:t>
            </a:r>
            <a:r>
              <a:rPr lang="en-US" sz="1200" kern="1200" dirty="0">
                <a:solidFill>
                  <a:schemeClr val="tx1"/>
                </a:solidFill>
                <a:effectLst/>
                <a:latin typeface="+mn-lt"/>
                <a:ea typeface="+mn-ea"/>
                <a:cs typeface="+mn-cs"/>
              </a:rPr>
              <a:t> may allocate two cores for the job, but if each of those cores contains two threads, the job allocation will include four CPUs. The job step allocation will then launch two threads per CPU for a total of two tasks.</a:t>
            </a:r>
          </a:p>
          <a:p>
            <a:endParaRPr lang="en-US" dirty="0"/>
          </a:p>
        </p:txBody>
      </p:sp>
      <p:sp>
        <p:nvSpPr>
          <p:cNvPr id="4" name="灯片编号占位符 3"/>
          <p:cNvSpPr>
            <a:spLocks noGrp="1"/>
          </p:cNvSpPr>
          <p:nvPr>
            <p:ph type="sldNum" sz="quarter" idx="5"/>
          </p:nvPr>
        </p:nvSpPr>
        <p:spPr/>
        <p:txBody>
          <a:bodyPr/>
          <a:lstStyle/>
          <a:p>
            <a:fld id="{87FCDA0D-1CE1-45FF-842B-556FE647DAC6}" type="slidenum">
              <a:rPr lang="en-US" smtClean="0"/>
              <a:t>56</a:t>
            </a:fld>
            <a:endParaRPr lang="en-US"/>
          </a:p>
        </p:txBody>
      </p:sp>
    </p:spTree>
    <p:extLst>
      <p:ext uri="{BB962C8B-B14F-4D97-AF65-F5344CB8AC3E}">
        <p14:creationId xmlns:p14="http://schemas.microsoft.com/office/powerpoint/2010/main" val="27934586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9" name="bk object 19"/>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20" name="bk object 20"/>
          <p:cNvSpPr/>
          <p:nvPr/>
        </p:nvSpPr>
        <p:spPr>
          <a:xfrm>
            <a:off x="637787" y="1200876"/>
            <a:ext cx="8470195" cy="513748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439081" y="494688"/>
            <a:ext cx="8265836" cy="492443"/>
          </a:xfrm>
          <a:prstGeom prst="rect">
            <a:avLst/>
          </a:prstGeom>
        </p:spPr>
        <p:txBody>
          <a:bodyPr wrap="square" lIns="0" tIns="0" rIns="0" bIns="0">
            <a:spAutoFit/>
          </a:bodyPr>
          <a:lstStyle>
            <a:lvl1pPr>
              <a:defRPr b="0" i="0">
                <a:solidFill>
                  <a:schemeClr val="tx1"/>
                </a:solidFill>
                <a:latin typeface="+mj-lt"/>
              </a:defRPr>
            </a:lvl1pPr>
          </a:lstStyle>
          <a:p>
            <a:endParaRPr dirty="0"/>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2023/04/26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194963"/>
                </a:solidFill>
                <a:latin typeface="+mj-lt"/>
                <a:cs typeface="Arial"/>
              </a:defRPr>
            </a:lvl1pPr>
          </a:lstStyle>
          <a:p>
            <a:endParaRPr dirty="0"/>
          </a:p>
        </p:txBody>
      </p:sp>
      <p:sp>
        <p:nvSpPr>
          <p:cNvPr id="3" name="Holder 3"/>
          <p:cNvSpPr>
            <a:spLocks noGrp="1"/>
          </p:cNvSpPr>
          <p:nvPr>
            <p:ph type="body" idx="1"/>
          </p:nvPr>
        </p:nvSpPr>
        <p:spPr/>
        <p:txBody>
          <a:bodyPr lIns="0" tIns="0" rIns="0" bIns="0"/>
          <a:lstStyle>
            <a:lvl1pPr>
              <a:defRPr sz="26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2023/04/26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9" name="bk object 19"/>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194963"/>
                </a:solidFill>
                <a:latin typeface="+mj-lt"/>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2023/04/26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274563" y="1413567"/>
            <a:ext cx="6405245" cy="2039620"/>
          </a:xfrm>
          <a:custGeom>
            <a:avLst/>
            <a:gdLst/>
            <a:ahLst/>
            <a:cxnLst/>
            <a:rect l="l" t="t" r="r" b="b"/>
            <a:pathLst>
              <a:path w="6405245" h="2039620">
                <a:moveTo>
                  <a:pt x="6404871" y="0"/>
                </a:moveTo>
                <a:lnTo>
                  <a:pt x="0" y="0"/>
                </a:lnTo>
                <a:lnTo>
                  <a:pt x="0" y="2039113"/>
                </a:lnTo>
                <a:lnTo>
                  <a:pt x="6404871" y="2039113"/>
                </a:lnTo>
                <a:lnTo>
                  <a:pt x="6404871" y="0"/>
                </a:lnTo>
                <a:close/>
              </a:path>
            </a:pathLst>
          </a:custGeom>
          <a:solidFill>
            <a:srgbClr val="1E5C76"/>
          </a:solidFill>
        </p:spPr>
        <p:txBody>
          <a:bodyPr wrap="square" lIns="0" tIns="0" rIns="0" bIns="0" rtlCol="0"/>
          <a:lstStyle/>
          <a:p>
            <a:endParaRPr/>
          </a:p>
        </p:txBody>
      </p:sp>
      <p:sp>
        <p:nvSpPr>
          <p:cNvPr id="19" name="bk object 19"/>
          <p:cNvSpPr/>
          <p:nvPr/>
        </p:nvSpPr>
        <p:spPr>
          <a:xfrm>
            <a:off x="3542959" y="3555702"/>
            <a:ext cx="987297" cy="955923"/>
          </a:xfrm>
          <a:prstGeom prst="rect">
            <a:avLst/>
          </a:prstGeom>
          <a:blipFill>
            <a:blip r:embed="rId2" cstate="print"/>
            <a:stretch>
              <a:fillRect/>
            </a:stretch>
          </a:blipFill>
        </p:spPr>
        <p:txBody>
          <a:bodyPr wrap="square" lIns="0" tIns="0" rIns="0" bIns="0" rtlCol="0"/>
          <a:lstStyle/>
          <a:p>
            <a:endParaRPr/>
          </a:p>
        </p:txBody>
      </p:sp>
      <p:sp>
        <p:nvSpPr>
          <p:cNvPr id="20" name="bk object 20"/>
          <p:cNvSpPr/>
          <p:nvPr/>
        </p:nvSpPr>
        <p:spPr>
          <a:xfrm>
            <a:off x="7884814" y="3555702"/>
            <a:ext cx="955922" cy="955923"/>
          </a:xfrm>
          <a:prstGeom prst="rect">
            <a:avLst/>
          </a:prstGeom>
          <a:blipFill>
            <a:blip r:embed="rId3" cstate="print"/>
            <a:stretch>
              <a:fillRect/>
            </a:stretch>
          </a:blipFill>
        </p:spPr>
        <p:txBody>
          <a:bodyPr wrap="square" lIns="0" tIns="0" rIns="0" bIns="0" rtlCol="0"/>
          <a:lstStyle/>
          <a:p>
            <a:endParaRPr/>
          </a:p>
        </p:txBody>
      </p:sp>
      <p:sp>
        <p:nvSpPr>
          <p:cNvPr id="21" name="bk object 21"/>
          <p:cNvSpPr/>
          <p:nvPr/>
        </p:nvSpPr>
        <p:spPr>
          <a:xfrm>
            <a:off x="5717868" y="3550058"/>
            <a:ext cx="961566" cy="961567"/>
          </a:xfrm>
          <a:prstGeom prst="rect">
            <a:avLst/>
          </a:prstGeom>
          <a:blipFill>
            <a:blip r:embed="rId4" cstate="print"/>
            <a:stretch>
              <a:fillRect/>
            </a:stretch>
          </a:blipFill>
        </p:spPr>
        <p:txBody>
          <a:bodyPr wrap="square" lIns="0" tIns="0" rIns="0" bIns="0" rtlCol="0"/>
          <a:lstStyle/>
          <a:p>
            <a:endParaRPr/>
          </a:p>
        </p:txBody>
      </p:sp>
      <p:sp>
        <p:nvSpPr>
          <p:cNvPr id="22" name="bk object 22"/>
          <p:cNvSpPr/>
          <p:nvPr/>
        </p:nvSpPr>
        <p:spPr>
          <a:xfrm>
            <a:off x="6792856" y="1413567"/>
            <a:ext cx="2038361" cy="2039112"/>
          </a:xfrm>
          <a:prstGeom prst="rect">
            <a:avLst/>
          </a:prstGeom>
          <a:blipFill>
            <a:blip r:embed="rId5" cstate="print"/>
            <a:stretch>
              <a:fillRect/>
            </a:stretch>
          </a:blipFill>
        </p:spPr>
        <p:txBody>
          <a:bodyPr wrap="square" lIns="0" tIns="0" rIns="0" bIns="0" rtlCol="0"/>
          <a:lstStyle/>
          <a:p>
            <a:endParaRPr/>
          </a:p>
        </p:txBody>
      </p:sp>
      <p:sp>
        <p:nvSpPr>
          <p:cNvPr id="23" name="bk object 23"/>
          <p:cNvSpPr/>
          <p:nvPr/>
        </p:nvSpPr>
        <p:spPr>
          <a:xfrm>
            <a:off x="4647610" y="3550058"/>
            <a:ext cx="961214" cy="961567"/>
          </a:xfrm>
          <a:prstGeom prst="rect">
            <a:avLst/>
          </a:prstGeom>
          <a:blipFill>
            <a:blip r:embed="rId6" cstate="print"/>
            <a:stretch>
              <a:fillRect/>
            </a:stretch>
          </a:blipFill>
        </p:spPr>
        <p:txBody>
          <a:bodyPr wrap="square" lIns="0" tIns="0" rIns="0" bIns="0" rtlCol="0"/>
          <a:lstStyle/>
          <a:p>
            <a:endParaRPr/>
          </a:p>
        </p:txBody>
      </p:sp>
      <p:sp>
        <p:nvSpPr>
          <p:cNvPr id="24" name="bk object 24"/>
          <p:cNvSpPr/>
          <p:nvPr/>
        </p:nvSpPr>
        <p:spPr>
          <a:xfrm>
            <a:off x="589673" y="3254428"/>
            <a:ext cx="2401903" cy="1615493"/>
          </a:xfrm>
          <a:prstGeom prst="rect">
            <a:avLst/>
          </a:prstGeom>
          <a:blipFill>
            <a:blip r:embed="rId7" cstate="print"/>
            <a:stretch>
              <a:fillRect/>
            </a:stretch>
          </a:blipFill>
        </p:spPr>
        <p:txBody>
          <a:bodyPr wrap="square" lIns="0" tIns="0" rIns="0" bIns="0" rtlCol="0"/>
          <a:lstStyle/>
          <a:p>
            <a:endParaRPr/>
          </a:p>
        </p:txBody>
      </p:sp>
      <p:sp>
        <p:nvSpPr>
          <p:cNvPr id="25" name="bk object 25"/>
          <p:cNvSpPr/>
          <p:nvPr/>
        </p:nvSpPr>
        <p:spPr>
          <a:xfrm>
            <a:off x="6793676" y="3550058"/>
            <a:ext cx="960119" cy="961567"/>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194963"/>
                </a:solidFill>
                <a:latin typeface="+mn-lt"/>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2023/04/26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801482" y="1613987"/>
            <a:ext cx="7541549" cy="264693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2023/04/26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bk object 19"/>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2" name="Holder 2"/>
          <p:cNvSpPr>
            <a:spLocks noGrp="1"/>
          </p:cNvSpPr>
          <p:nvPr>
            <p:ph type="title"/>
          </p:nvPr>
        </p:nvSpPr>
        <p:spPr>
          <a:xfrm>
            <a:off x="439081" y="299288"/>
            <a:ext cx="8265836" cy="492443"/>
          </a:xfrm>
          <a:prstGeom prst="rect">
            <a:avLst/>
          </a:prstGeom>
        </p:spPr>
        <p:txBody>
          <a:bodyPr wrap="square" lIns="0" tIns="0" rIns="0" bIns="0">
            <a:spAutoFit/>
          </a:bodyPr>
          <a:lstStyle>
            <a:lvl1pPr>
              <a:defRPr sz="3200" b="1" i="0">
                <a:solidFill>
                  <a:srgbClr val="194963"/>
                </a:solidFill>
                <a:latin typeface="Arial"/>
                <a:cs typeface="Arial"/>
              </a:defRPr>
            </a:lvl1pPr>
          </a:lstStyle>
          <a:p>
            <a:endParaRPr dirty="0"/>
          </a:p>
        </p:txBody>
      </p:sp>
      <p:sp>
        <p:nvSpPr>
          <p:cNvPr id="3" name="Holder 3"/>
          <p:cNvSpPr>
            <a:spLocks noGrp="1"/>
          </p:cNvSpPr>
          <p:nvPr>
            <p:ph type="body" idx="1"/>
          </p:nvPr>
        </p:nvSpPr>
        <p:spPr>
          <a:xfrm>
            <a:off x="532733" y="1260480"/>
            <a:ext cx="8078533" cy="4676140"/>
          </a:xfrm>
          <a:prstGeom prst="rect">
            <a:avLst/>
          </a:prstGeom>
        </p:spPr>
        <p:txBody>
          <a:bodyPr wrap="square" lIns="0" tIns="0" rIns="0" bIns="0">
            <a:spAutoFit/>
          </a:bodyPr>
          <a:lstStyle>
            <a:lvl1pPr>
              <a:defRPr sz="26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2023/04/26</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11.png"/><Relationship Id="rId7"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2.jpg"/><Relationship Id="rId10" Type="http://schemas.openxmlformats.org/officeDocument/2006/relationships/image" Target="../media/image13.jpg"/><Relationship Id="rId4" Type="http://schemas.openxmlformats.org/officeDocument/2006/relationships/image" Target="../media/image5.jpg"/><Relationship Id="rId9"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27.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puZy.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www.nersc.gov/users/computational-systems/cori/running-job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nersc.gov/users/computational-systems/cori/running-job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svg"/></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2" Type="http://schemas.openxmlformats.org/officeDocument/2006/relationships/hyperlink" Target="http://www.nersc.gov/users/computational-systems/cori/running-job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nersc.gov/users/training/event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230088" y="6277226"/>
            <a:ext cx="584630" cy="5010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79990" y="4849382"/>
            <a:ext cx="2078805" cy="7284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633906" y="231649"/>
            <a:ext cx="2038361" cy="205739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645080" y="2383082"/>
            <a:ext cx="943235" cy="96011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776920" y="231649"/>
            <a:ext cx="2038361" cy="2057398"/>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720220" y="3454985"/>
            <a:ext cx="961565" cy="961567"/>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720220" y="2383082"/>
            <a:ext cx="955923" cy="955924"/>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4635191" y="3454985"/>
            <a:ext cx="961566" cy="96156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6767401" y="2377439"/>
            <a:ext cx="2057400" cy="2039112"/>
          </a:xfrm>
          <a:prstGeom prst="rect">
            <a:avLst/>
          </a:prstGeom>
          <a:blipFill>
            <a:blip r:embed="rId10" cstate="print"/>
            <a:stretch>
              <a:fillRect/>
            </a:stretch>
          </a:blipFill>
        </p:spPr>
        <p:txBody>
          <a:bodyPr wrap="square" lIns="0" tIns="0" rIns="0" bIns="0" rtlCol="0"/>
          <a:lstStyle/>
          <a:p>
            <a:endParaRPr/>
          </a:p>
        </p:txBody>
      </p:sp>
      <p:sp>
        <p:nvSpPr>
          <p:cNvPr id="12" name="object 12"/>
          <p:cNvSpPr txBox="1"/>
          <p:nvPr/>
        </p:nvSpPr>
        <p:spPr>
          <a:xfrm>
            <a:off x="3886200" y="4647207"/>
            <a:ext cx="4803457" cy="782265"/>
          </a:xfrm>
          <a:prstGeom prst="rect">
            <a:avLst/>
          </a:prstGeom>
        </p:spPr>
        <p:txBody>
          <a:bodyPr vert="horz" wrap="square" lIns="0" tIns="12700" rIns="0" bIns="0" rtlCol="0">
            <a:spAutoFit/>
          </a:bodyPr>
          <a:lstStyle/>
          <a:p>
            <a:pPr marL="12700">
              <a:lnSpc>
                <a:spcPct val="100000"/>
              </a:lnSpc>
              <a:spcBef>
                <a:spcPts val="100"/>
              </a:spcBef>
            </a:pPr>
            <a:r>
              <a:rPr lang="en-US" altLang="zh-CN" sz="2500" b="1" spc="-150" dirty="0">
                <a:solidFill>
                  <a:srgbClr val="194963"/>
                </a:solidFill>
                <a:latin typeface="Arial"/>
                <a:cs typeface="Arial"/>
              </a:rPr>
              <a:t>Slides by </a:t>
            </a:r>
            <a:r>
              <a:rPr sz="2500" b="1" spc="-150" dirty="0">
                <a:solidFill>
                  <a:srgbClr val="194963"/>
                </a:solidFill>
                <a:latin typeface="Arial"/>
                <a:cs typeface="Arial"/>
              </a:rPr>
              <a:t>Steve Leak</a:t>
            </a:r>
            <a:endParaRPr sz="2500" spc="-150" dirty="0">
              <a:latin typeface="Arial"/>
              <a:cs typeface="Arial"/>
            </a:endParaRPr>
          </a:p>
          <a:p>
            <a:pPr marL="12700" marR="5080">
              <a:lnSpc>
                <a:spcPct val="100000"/>
              </a:lnSpc>
            </a:pPr>
            <a:r>
              <a:rPr sz="2500" b="1" spc="-150" dirty="0">
                <a:solidFill>
                  <a:srgbClr val="194963"/>
                </a:solidFill>
                <a:latin typeface="Arial"/>
                <a:cs typeface="Arial"/>
              </a:rPr>
              <a:t>NERSC User Engagement Group</a:t>
            </a:r>
            <a:endParaRPr sz="2500" spc="-150" dirty="0">
              <a:latin typeface="Arial"/>
              <a:cs typeface="Arial"/>
            </a:endParaRPr>
          </a:p>
        </p:txBody>
      </p:sp>
      <p:sp>
        <p:nvSpPr>
          <p:cNvPr id="13" name="object 13"/>
          <p:cNvSpPr txBox="1">
            <a:spLocks noGrp="1"/>
          </p:cNvSpPr>
          <p:nvPr>
            <p:ph type="title"/>
          </p:nvPr>
        </p:nvSpPr>
        <p:spPr>
          <a:xfrm>
            <a:off x="282575" y="228601"/>
            <a:ext cx="4235450" cy="2741776"/>
          </a:xfrm>
          <a:prstGeom prst="rect">
            <a:avLst/>
          </a:prstGeom>
          <a:solidFill>
            <a:srgbClr val="1E5C76"/>
          </a:solidFill>
        </p:spPr>
        <p:txBody>
          <a:bodyPr vert="horz" wrap="square" lIns="0" tIns="0" rIns="0" bIns="0" rtlCol="0">
            <a:spAutoFit/>
          </a:bodyPr>
          <a:lstStyle/>
          <a:p>
            <a:pPr>
              <a:lnSpc>
                <a:spcPct val="100000"/>
              </a:lnSpc>
            </a:pPr>
            <a:endParaRPr lang="en-US" sz="4200" dirty="0">
              <a:latin typeface="Times New Roman"/>
              <a:cs typeface="Times New Roman"/>
            </a:endParaRPr>
          </a:p>
          <a:p>
            <a:pPr>
              <a:lnSpc>
                <a:spcPct val="100000"/>
              </a:lnSpc>
            </a:pPr>
            <a:endParaRPr lang="en-US" sz="4200" dirty="0">
              <a:latin typeface="Times New Roman"/>
              <a:cs typeface="Times New Roman"/>
            </a:endParaRPr>
          </a:p>
          <a:p>
            <a:pPr marL="437515" marR="1109345">
              <a:lnSpc>
                <a:spcPts val="4300"/>
              </a:lnSpc>
              <a:spcBef>
                <a:spcPts val="2725"/>
              </a:spcBef>
            </a:pPr>
            <a:r>
              <a:rPr sz="3600" spc="-150" dirty="0">
                <a:solidFill>
                  <a:srgbClr val="FFFFFF"/>
                </a:solidFill>
              </a:rPr>
              <a:t>Introduction to  Cori</a:t>
            </a:r>
            <a:endParaRPr sz="3600" spc="-150" dirty="0"/>
          </a:p>
        </p:txBody>
      </p:sp>
      <p:sp>
        <p:nvSpPr>
          <p:cNvPr id="2" name="矩形 1">
            <a:extLst>
              <a:ext uri="{FF2B5EF4-FFF2-40B4-BE49-F238E27FC236}">
                <a16:creationId xmlns:a16="http://schemas.microsoft.com/office/drawing/2014/main" id="{840F7C7D-20F9-4A20-919E-90869105CBDB}"/>
              </a:ext>
            </a:extLst>
          </p:cNvPr>
          <p:cNvSpPr/>
          <p:nvPr/>
        </p:nvSpPr>
        <p:spPr>
          <a:xfrm>
            <a:off x="1066986" y="5815426"/>
            <a:ext cx="5565178" cy="523220"/>
          </a:xfrm>
          <a:prstGeom prst="rect">
            <a:avLst/>
          </a:prstGeom>
        </p:spPr>
        <p:txBody>
          <a:bodyPr wrap="none">
            <a:spAutoFit/>
          </a:bodyPr>
          <a:lstStyle/>
          <a:p>
            <a:r>
              <a:rPr lang="en-US" sz="2800" dirty="0">
                <a:solidFill>
                  <a:srgbClr val="FF0000"/>
                </a:solidFill>
              </a:rPr>
              <a:t>https://docs.nersc.gov/systems/cori/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4312920" cy="513080"/>
          </a:xfrm>
          <a:prstGeom prst="rect">
            <a:avLst/>
          </a:prstGeom>
        </p:spPr>
        <p:txBody>
          <a:bodyPr vert="horz" wrap="square" lIns="0" tIns="12700" rIns="0" bIns="0" rtlCol="0">
            <a:spAutoFit/>
          </a:bodyPr>
          <a:lstStyle/>
          <a:p>
            <a:pPr marL="12700">
              <a:lnSpc>
                <a:spcPct val="100000"/>
              </a:lnSpc>
              <a:spcBef>
                <a:spcPts val="100"/>
              </a:spcBef>
            </a:pPr>
            <a:r>
              <a:rPr spc="-150" dirty="0"/>
              <a:t>What’s special about KNL?</a:t>
            </a:r>
          </a:p>
        </p:txBody>
      </p:sp>
      <p:sp>
        <p:nvSpPr>
          <p:cNvPr id="3" name="object 3"/>
          <p:cNvSpPr/>
          <p:nvPr/>
        </p:nvSpPr>
        <p:spPr>
          <a:xfrm>
            <a:off x="3138350" y="2282969"/>
            <a:ext cx="3617465" cy="457502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31954" y="2282969"/>
            <a:ext cx="2594610" cy="2054225"/>
          </a:xfrm>
          <a:custGeom>
            <a:avLst/>
            <a:gdLst/>
            <a:ahLst/>
            <a:cxnLst/>
            <a:rect l="l" t="t" r="r" b="b"/>
            <a:pathLst>
              <a:path w="2594610" h="2054225">
                <a:moveTo>
                  <a:pt x="0" y="1026865"/>
                </a:moveTo>
                <a:lnTo>
                  <a:pt x="1081" y="984538"/>
                </a:lnTo>
                <a:lnTo>
                  <a:pt x="4299" y="942646"/>
                </a:lnTo>
                <a:lnTo>
                  <a:pt x="9612" y="901224"/>
                </a:lnTo>
                <a:lnTo>
                  <a:pt x="16977" y="860302"/>
                </a:lnTo>
                <a:lnTo>
                  <a:pt x="26352" y="819916"/>
                </a:lnTo>
                <a:lnTo>
                  <a:pt x="37697" y="780098"/>
                </a:lnTo>
                <a:lnTo>
                  <a:pt x="50969" y="740880"/>
                </a:lnTo>
                <a:lnTo>
                  <a:pt x="66127" y="702296"/>
                </a:lnTo>
                <a:lnTo>
                  <a:pt x="83129" y="664380"/>
                </a:lnTo>
                <a:lnTo>
                  <a:pt x="101933" y="627163"/>
                </a:lnTo>
                <a:lnTo>
                  <a:pt x="122498" y="590679"/>
                </a:lnTo>
                <a:lnTo>
                  <a:pt x="144781" y="554961"/>
                </a:lnTo>
                <a:lnTo>
                  <a:pt x="168742" y="520043"/>
                </a:lnTo>
                <a:lnTo>
                  <a:pt x="194337" y="485956"/>
                </a:lnTo>
                <a:lnTo>
                  <a:pt x="221527" y="452735"/>
                </a:lnTo>
                <a:lnTo>
                  <a:pt x="250268" y="420412"/>
                </a:lnTo>
                <a:lnTo>
                  <a:pt x="280519" y="389020"/>
                </a:lnTo>
                <a:lnTo>
                  <a:pt x="312239" y="358592"/>
                </a:lnTo>
                <a:lnTo>
                  <a:pt x="345385" y="329162"/>
                </a:lnTo>
                <a:lnTo>
                  <a:pt x="379916" y="300762"/>
                </a:lnTo>
                <a:lnTo>
                  <a:pt x="415791" y="273425"/>
                </a:lnTo>
                <a:lnTo>
                  <a:pt x="452967" y="247184"/>
                </a:lnTo>
                <a:lnTo>
                  <a:pt x="491402" y="222074"/>
                </a:lnTo>
                <a:lnTo>
                  <a:pt x="531056" y="198125"/>
                </a:lnTo>
                <a:lnTo>
                  <a:pt x="571886" y="175372"/>
                </a:lnTo>
                <a:lnTo>
                  <a:pt x="613850" y="153848"/>
                </a:lnTo>
                <a:lnTo>
                  <a:pt x="656908" y="133585"/>
                </a:lnTo>
                <a:lnTo>
                  <a:pt x="701016" y="114616"/>
                </a:lnTo>
                <a:lnTo>
                  <a:pt x="746134" y="96976"/>
                </a:lnTo>
                <a:lnTo>
                  <a:pt x="792220" y="80696"/>
                </a:lnTo>
                <a:lnTo>
                  <a:pt x="839231" y="65809"/>
                </a:lnTo>
                <a:lnTo>
                  <a:pt x="887127" y="52350"/>
                </a:lnTo>
                <a:lnTo>
                  <a:pt x="935865" y="40350"/>
                </a:lnTo>
                <a:lnTo>
                  <a:pt x="985404" y="29843"/>
                </a:lnTo>
                <a:lnTo>
                  <a:pt x="1035702" y="20862"/>
                </a:lnTo>
                <a:lnTo>
                  <a:pt x="1086717" y="13439"/>
                </a:lnTo>
                <a:lnTo>
                  <a:pt x="1138408" y="7609"/>
                </a:lnTo>
                <a:lnTo>
                  <a:pt x="1190732" y="3404"/>
                </a:lnTo>
                <a:lnTo>
                  <a:pt x="1243649" y="856"/>
                </a:lnTo>
                <a:lnTo>
                  <a:pt x="1297116" y="0"/>
                </a:lnTo>
                <a:lnTo>
                  <a:pt x="1350583" y="856"/>
                </a:lnTo>
                <a:lnTo>
                  <a:pt x="1403500" y="3404"/>
                </a:lnTo>
                <a:lnTo>
                  <a:pt x="1455824" y="7609"/>
                </a:lnTo>
                <a:lnTo>
                  <a:pt x="1507515" y="13439"/>
                </a:lnTo>
                <a:lnTo>
                  <a:pt x="1558530" y="20862"/>
                </a:lnTo>
                <a:lnTo>
                  <a:pt x="1608828" y="29843"/>
                </a:lnTo>
                <a:lnTo>
                  <a:pt x="1658367" y="40350"/>
                </a:lnTo>
                <a:lnTo>
                  <a:pt x="1707105" y="52350"/>
                </a:lnTo>
                <a:lnTo>
                  <a:pt x="1755001" y="65809"/>
                </a:lnTo>
                <a:lnTo>
                  <a:pt x="1802013" y="80696"/>
                </a:lnTo>
                <a:lnTo>
                  <a:pt x="1848098" y="96976"/>
                </a:lnTo>
                <a:lnTo>
                  <a:pt x="1893216" y="114616"/>
                </a:lnTo>
                <a:lnTo>
                  <a:pt x="1937324" y="133585"/>
                </a:lnTo>
                <a:lnTo>
                  <a:pt x="1980382" y="153848"/>
                </a:lnTo>
                <a:lnTo>
                  <a:pt x="2022346" y="175372"/>
                </a:lnTo>
                <a:lnTo>
                  <a:pt x="2063176" y="198125"/>
                </a:lnTo>
                <a:lnTo>
                  <a:pt x="2102830" y="222074"/>
                </a:lnTo>
                <a:lnTo>
                  <a:pt x="2141266" y="247184"/>
                </a:lnTo>
                <a:lnTo>
                  <a:pt x="2178442" y="273425"/>
                </a:lnTo>
                <a:lnTo>
                  <a:pt x="2214316" y="300762"/>
                </a:lnTo>
                <a:lnTo>
                  <a:pt x="2248847" y="329162"/>
                </a:lnTo>
                <a:lnTo>
                  <a:pt x="2281994" y="358592"/>
                </a:lnTo>
                <a:lnTo>
                  <a:pt x="2313713" y="389020"/>
                </a:lnTo>
                <a:lnTo>
                  <a:pt x="2343965" y="420412"/>
                </a:lnTo>
                <a:lnTo>
                  <a:pt x="2372706" y="452735"/>
                </a:lnTo>
                <a:lnTo>
                  <a:pt x="2399895" y="485956"/>
                </a:lnTo>
                <a:lnTo>
                  <a:pt x="2425491" y="520043"/>
                </a:lnTo>
                <a:lnTo>
                  <a:pt x="2449451" y="554961"/>
                </a:lnTo>
                <a:lnTo>
                  <a:pt x="2471734" y="590679"/>
                </a:lnTo>
                <a:lnTo>
                  <a:pt x="2492299" y="627163"/>
                </a:lnTo>
                <a:lnTo>
                  <a:pt x="2511103" y="664380"/>
                </a:lnTo>
                <a:lnTo>
                  <a:pt x="2528105" y="702296"/>
                </a:lnTo>
                <a:lnTo>
                  <a:pt x="2543263" y="740880"/>
                </a:lnTo>
                <a:lnTo>
                  <a:pt x="2556535" y="780098"/>
                </a:lnTo>
                <a:lnTo>
                  <a:pt x="2567880" y="819916"/>
                </a:lnTo>
                <a:lnTo>
                  <a:pt x="2577256" y="860302"/>
                </a:lnTo>
                <a:lnTo>
                  <a:pt x="2584621" y="901224"/>
                </a:lnTo>
                <a:lnTo>
                  <a:pt x="2589933" y="942646"/>
                </a:lnTo>
                <a:lnTo>
                  <a:pt x="2593151" y="984538"/>
                </a:lnTo>
                <a:lnTo>
                  <a:pt x="2594233" y="1026865"/>
                </a:lnTo>
                <a:lnTo>
                  <a:pt x="2593151" y="1069193"/>
                </a:lnTo>
                <a:lnTo>
                  <a:pt x="2589933" y="1111084"/>
                </a:lnTo>
                <a:lnTo>
                  <a:pt x="2584621" y="1152507"/>
                </a:lnTo>
                <a:lnTo>
                  <a:pt x="2577256" y="1193428"/>
                </a:lnTo>
                <a:lnTo>
                  <a:pt x="2567880" y="1233815"/>
                </a:lnTo>
                <a:lnTo>
                  <a:pt x="2556535" y="1273633"/>
                </a:lnTo>
                <a:lnTo>
                  <a:pt x="2543263" y="1312851"/>
                </a:lnTo>
                <a:lnTo>
                  <a:pt x="2528105" y="1351434"/>
                </a:lnTo>
                <a:lnTo>
                  <a:pt x="2511103" y="1389351"/>
                </a:lnTo>
                <a:lnTo>
                  <a:pt x="2492299" y="1426568"/>
                </a:lnTo>
                <a:lnTo>
                  <a:pt x="2471734" y="1463051"/>
                </a:lnTo>
                <a:lnTo>
                  <a:pt x="2449451" y="1498769"/>
                </a:lnTo>
                <a:lnTo>
                  <a:pt x="2425491" y="1533688"/>
                </a:lnTo>
                <a:lnTo>
                  <a:pt x="2399895" y="1567774"/>
                </a:lnTo>
                <a:lnTo>
                  <a:pt x="2372706" y="1600996"/>
                </a:lnTo>
                <a:lnTo>
                  <a:pt x="2343965" y="1633319"/>
                </a:lnTo>
                <a:lnTo>
                  <a:pt x="2313713" y="1664711"/>
                </a:lnTo>
                <a:lnTo>
                  <a:pt x="2281994" y="1695138"/>
                </a:lnTo>
                <a:lnTo>
                  <a:pt x="2248847" y="1724569"/>
                </a:lnTo>
                <a:lnTo>
                  <a:pt x="2214316" y="1752969"/>
                </a:lnTo>
                <a:lnTo>
                  <a:pt x="2178442" y="1780306"/>
                </a:lnTo>
                <a:lnTo>
                  <a:pt x="2141266" y="1806546"/>
                </a:lnTo>
                <a:lnTo>
                  <a:pt x="2102830" y="1831657"/>
                </a:lnTo>
                <a:lnTo>
                  <a:pt x="2063176" y="1855605"/>
                </a:lnTo>
                <a:lnTo>
                  <a:pt x="2022346" y="1878358"/>
                </a:lnTo>
                <a:lnTo>
                  <a:pt x="1980382" y="1899883"/>
                </a:lnTo>
                <a:lnTo>
                  <a:pt x="1937324" y="1920146"/>
                </a:lnTo>
                <a:lnTo>
                  <a:pt x="1893216" y="1939114"/>
                </a:lnTo>
                <a:lnTo>
                  <a:pt x="1848098" y="1956755"/>
                </a:lnTo>
                <a:lnTo>
                  <a:pt x="1802013" y="1973035"/>
                </a:lnTo>
                <a:lnTo>
                  <a:pt x="1755001" y="1987921"/>
                </a:lnTo>
                <a:lnTo>
                  <a:pt x="1707105" y="2001381"/>
                </a:lnTo>
                <a:lnTo>
                  <a:pt x="1658367" y="2013381"/>
                </a:lnTo>
                <a:lnTo>
                  <a:pt x="1608828" y="2023888"/>
                </a:lnTo>
                <a:lnTo>
                  <a:pt x="1558530" y="2032869"/>
                </a:lnTo>
                <a:lnTo>
                  <a:pt x="1507515" y="2040291"/>
                </a:lnTo>
                <a:lnTo>
                  <a:pt x="1455824" y="2046122"/>
                </a:lnTo>
                <a:lnTo>
                  <a:pt x="1403500" y="2050327"/>
                </a:lnTo>
                <a:lnTo>
                  <a:pt x="1350583" y="2052875"/>
                </a:lnTo>
                <a:lnTo>
                  <a:pt x="1297116" y="2053731"/>
                </a:lnTo>
                <a:lnTo>
                  <a:pt x="1243649" y="2052875"/>
                </a:lnTo>
                <a:lnTo>
                  <a:pt x="1190732" y="2050327"/>
                </a:lnTo>
                <a:lnTo>
                  <a:pt x="1138408" y="2046122"/>
                </a:lnTo>
                <a:lnTo>
                  <a:pt x="1086717" y="2040291"/>
                </a:lnTo>
                <a:lnTo>
                  <a:pt x="1035702" y="2032869"/>
                </a:lnTo>
                <a:lnTo>
                  <a:pt x="985404" y="2023888"/>
                </a:lnTo>
                <a:lnTo>
                  <a:pt x="935865" y="2013381"/>
                </a:lnTo>
                <a:lnTo>
                  <a:pt x="887127" y="2001381"/>
                </a:lnTo>
                <a:lnTo>
                  <a:pt x="839231" y="1987921"/>
                </a:lnTo>
                <a:lnTo>
                  <a:pt x="792220" y="1973035"/>
                </a:lnTo>
                <a:lnTo>
                  <a:pt x="746134" y="1956755"/>
                </a:lnTo>
                <a:lnTo>
                  <a:pt x="701016" y="1939114"/>
                </a:lnTo>
                <a:lnTo>
                  <a:pt x="656908" y="1920146"/>
                </a:lnTo>
                <a:lnTo>
                  <a:pt x="613850" y="1899883"/>
                </a:lnTo>
                <a:lnTo>
                  <a:pt x="571886" y="1878358"/>
                </a:lnTo>
                <a:lnTo>
                  <a:pt x="531056" y="1855605"/>
                </a:lnTo>
                <a:lnTo>
                  <a:pt x="491402" y="1831657"/>
                </a:lnTo>
                <a:lnTo>
                  <a:pt x="452967" y="1806546"/>
                </a:lnTo>
                <a:lnTo>
                  <a:pt x="415791" y="1780306"/>
                </a:lnTo>
                <a:lnTo>
                  <a:pt x="379916" y="1752969"/>
                </a:lnTo>
                <a:lnTo>
                  <a:pt x="345385" y="1724569"/>
                </a:lnTo>
                <a:lnTo>
                  <a:pt x="312239" y="1695138"/>
                </a:lnTo>
                <a:lnTo>
                  <a:pt x="280519" y="1664711"/>
                </a:lnTo>
                <a:lnTo>
                  <a:pt x="250268" y="1633319"/>
                </a:lnTo>
                <a:lnTo>
                  <a:pt x="221527" y="1600996"/>
                </a:lnTo>
                <a:lnTo>
                  <a:pt x="194337" y="1567774"/>
                </a:lnTo>
                <a:lnTo>
                  <a:pt x="168742" y="1533688"/>
                </a:lnTo>
                <a:lnTo>
                  <a:pt x="144781" y="1498769"/>
                </a:lnTo>
                <a:lnTo>
                  <a:pt x="122498" y="1463051"/>
                </a:lnTo>
                <a:lnTo>
                  <a:pt x="101933" y="1426568"/>
                </a:lnTo>
                <a:lnTo>
                  <a:pt x="83129" y="1389351"/>
                </a:lnTo>
                <a:lnTo>
                  <a:pt x="66127" y="1351434"/>
                </a:lnTo>
                <a:lnTo>
                  <a:pt x="50969" y="1312851"/>
                </a:lnTo>
                <a:lnTo>
                  <a:pt x="37697" y="1273633"/>
                </a:lnTo>
                <a:lnTo>
                  <a:pt x="26352" y="1233815"/>
                </a:lnTo>
                <a:lnTo>
                  <a:pt x="16977" y="1193428"/>
                </a:lnTo>
                <a:lnTo>
                  <a:pt x="9612" y="1152507"/>
                </a:lnTo>
                <a:lnTo>
                  <a:pt x="4299" y="1111084"/>
                </a:lnTo>
                <a:lnTo>
                  <a:pt x="1081" y="1069193"/>
                </a:lnTo>
                <a:lnTo>
                  <a:pt x="0" y="1026865"/>
                </a:lnTo>
                <a:close/>
              </a:path>
            </a:pathLst>
          </a:custGeom>
          <a:ln w="76199">
            <a:solidFill>
              <a:srgbClr val="FA9D55"/>
            </a:solidFill>
          </a:ln>
        </p:spPr>
        <p:txBody>
          <a:bodyPr wrap="square" lIns="0" tIns="0" rIns="0" bIns="0" rtlCol="0"/>
          <a:lstStyle/>
          <a:p>
            <a:endParaRPr/>
          </a:p>
        </p:txBody>
      </p:sp>
      <p:sp>
        <p:nvSpPr>
          <p:cNvPr id="5" name="object 5"/>
          <p:cNvSpPr txBox="1"/>
          <p:nvPr/>
        </p:nvSpPr>
        <p:spPr>
          <a:xfrm>
            <a:off x="535939" y="1328420"/>
            <a:ext cx="7854950" cy="2487930"/>
          </a:xfrm>
          <a:prstGeom prst="rect">
            <a:avLst/>
          </a:prstGeom>
        </p:spPr>
        <p:txBody>
          <a:bodyPr vert="horz" wrap="square" lIns="0" tIns="33020" rIns="0" bIns="0" rtlCol="0">
            <a:spAutoFit/>
          </a:bodyPr>
          <a:lstStyle/>
          <a:p>
            <a:pPr marL="355600" marR="5080" indent="-342900">
              <a:lnSpc>
                <a:spcPts val="3300"/>
              </a:lnSpc>
              <a:spcBef>
                <a:spcPts val="260"/>
              </a:spcBef>
              <a:buFont typeface="Arial"/>
              <a:buChar char="•"/>
              <a:tabLst>
                <a:tab pos="354965" algn="l"/>
                <a:tab pos="355600" algn="l"/>
              </a:tabLst>
            </a:pPr>
            <a:r>
              <a:rPr sz="2800" b="1" spc="-5" dirty="0">
                <a:latin typeface="Calibri"/>
                <a:cs typeface="Calibri"/>
              </a:rPr>
              <a:t>Diﬀerent choice of compromise between die space  </a:t>
            </a:r>
            <a:r>
              <a:rPr sz="2800" b="1" dirty="0">
                <a:latin typeface="Calibri"/>
                <a:cs typeface="Calibri"/>
              </a:rPr>
              <a:t>allocated to diﬀerent parts of the</a:t>
            </a:r>
            <a:r>
              <a:rPr sz="2800" b="1" spc="-35" dirty="0">
                <a:latin typeface="Calibri"/>
                <a:cs typeface="Calibri"/>
              </a:rPr>
              <a:t> </a:t>
            </a:r>
            <a:r>
              <a:rPr sz="2800" b="1" dirty="0">
                <a:latin typeface="Calibri"/>
                <a:cs typeface="Calibri"/>
              </a:rPr>
              <a:t>CPU</a:t>
            </a:r>
            <a:endParaRPr sz="2800" dirty="0">
              <a:latin typeface="Calibri"/>
              <a:cs typeface="Calibri"/>
            </a:endParaRPr>
          </a:p>
          <a:p>
            <a:pPr marL="12700" marR="5526405">
              <a:lnSpc>
                <a:spcPct val="99500"/>
              </a:lnSpc>
              <a:spcBef>
                <a:spcPts val="1880"/>
              </a:spcBef>
            </a:pPr>
            <a:r>
              <a:rPr sz="1800" spc="-5" dirty="0">
                <a:latin typeface="Calibri"/>
                <a:cs typeface="Calibri"/>
              </a:rPr>
              <a:t>Instruction fetch-and-  decode, hyperthreading,  branching (important for  </a:t>
            </a:r>
            <a:r>
              <a:rPr sz="1800" dirty="0">
                <a:latin typeface="Calibri"/>
                <a:cs typeface="Calibri"/>
              </a:rPr>
              <a:t>eg </a:t>
            </a:r>
            <a:r>
              <a:rPr sz="1800" spc="-5" dirty="0">
                <a:latin typeface="Calibri"/>
                <a:cs typeface="Calibri"/>
              </a:rPr>
              <a:t>compiling, </a:t>
            </a:r>
            <a:r>
              <a:rPr sz="1800" dirty="0">
                <a:latin typeface="Calibri"/>
                <a:cs typeface="Calibri"/>
              </a:rPr>
              <a:t>GUI  </a:t>
            </a:r>
            <a:r>
              <a:rPr sz="1800" spc="-5" dirty="0">
                <a:latin typeface="Calibri"/>
                <a:cs typeface="Calibri"/>
              </a:rPr>
              <a:t>applications)</a:t>
            </a:r>
            <a:endParaRPr sz="1800" dirty="0">
              <a:latin typeface="Calibri"/>
              <a:cs typeface="Calibri"/>
            </a:endParaRPr>
          </a:p>
        </p:txBody>
      </p:sp>
      <p:sp>
        <p:nvSpPr>
          <p:cNvPr id="6" name="object 6"/>
          <p:cNvSpPr txBox="1"/>
          <p:nvPr/>
        </p:nvSpPr>
        <p:spPr>
          <a:xfrm>
            <a:off x="535939" y="4841347"/>
            <a:ext cx="1706880" cy="1112520"/>
          </a:xfrm>
          <a:prstGeom prst="rect">
            <a:avLst/>
          </a:prstGeom>
        </p:spPr>
        <p:txBody>
          <a:bodyPr vert="horz" wrap="square" lIns="0" tIns="15875" rIns="0" bIns="0" rtlCol="0">
            <a:spAutoFit/>
          </a:bodyPr>
          <a:lstStyle/>
          <a:p>
            <a:pPr marL="12700" marR="5080">
              <a:lnSpc>
                <a:spcPct val="98800"/>
              </a:lnSpc>
              <a:spcBef>
                <a:spcPts val="125"/>
              </a:spcBef>
            </a:pPr>
            <a:r>
              <a:rPr sz="1800" spc="-5" dirty="0">
                <a:latin typeface="Calibri"/>
                <a:cs typeface="Calibri"/>
              </a:rPr>
              <a:t>Arithmetic,</a:t>
            </a:r>
            <a:r>
              <a:rPr sz="1800" spc="-70" dirty="0">
                <a:latin typeface="Calibri"/>
                <a:cs typeface="Calibri"/>
              </a:rPr>
              <a:t> </a:t>
            </a:r>
            <a:r>
              <a:rPr sz="1800" dirty="0">
                <a:latin typeface="Calibri"/>
                <a:cs typeface="Calibri"/>
              </a:rPr>
              <a:t>vector  and </a:t>
            </a:r>
            <a:r>
              <a:rPr sz="1800" spc="-5" dirty="0">
                <a:latin typeface="Calibri"/>
                <a:cs typeface="Calibri"/>
              </a:rPr>
              <a:t>ﬂoating point  </a:t>
            </a:r>
            <a:r>
              <a:rPr sz="1800" dirty="0">
                <a:latin typeface="Calibri"/>
                <a:cs typeface="Calibri"/>
              </a:rPr>
              <a:t>units – the </a:t>
            </a:r>
            <a:r>
              <a:rPr sz="1800" spc="-5" dirty="0">
                <a:latin typeface="Calibri"/>
                <a:cs typeface="Calibri"/>
              </a:rPr>
              <a:t>actual  FLOPS</a:t>
            </a:r>
            <a:endParaRPr sz="1800">
              <a:latin typeface="Calibri"/>
              <a:cs typeface="Calibri"/>
            </a:endParaRPr>
          </a:p>
        </p:txBody>
      </p:sp>
      <p:sp>
        <p:nvSpPr>
          <p:cNvPr id="7" name="object 7"/>
          <p:cNvSpPr/>
          <p:nvPr/>
        </p:nvSpPr>
        <p:spPr>
          <a:xfrm>
            <a:off x="3138350" y="4637493"/>
            <a:ext cx="1402080" cy="1955800"/>
          </a:xfrm>
          <a:custGeom>
            <a:avLst/>
            <a:gdLst/>
            <a:ahLst/>
            <a:cxnLst/>
            <a:rect l="l" t="t" r="r" b="b"/>
            <a:pathLst>
              <a:path w="1402079" h="1955800">
                <a:moveTo>
                  <a:pt x="0" y="977686"/>
                </a:moveTo>
                <a:lnTo>
                  <a:pt x="1109" y="922207"/>
                </a:lnTo>
                <a:lnTo>
                  <a:pt x="4397" y="867539"/>
                </a:lnTo>
                <a:lnTo>
                  <a:pt x="9806" y="813766"/>
                </a:lnTo>
                <a:lnTo>
                  <a:pt x="17276" y="760969"/>
                </a:lnTo>
                <a:lnTo>
                  <a:pt x="26747" y="709233"/>
                </a:lnTo>
                <a:lnTo>
                  <a:pt x="38161" y="658638"/>
                </a:lnTo>
                <a:lnTo>
                  <a:pt x="51459" y="609268"/>
                </a:lnTo>
                <a:lnTo>
                  <a:pt x="66580" y="561205"/>
                </a:lnTo>
                <a:lnTo>
                  <a:pt x="83467" y="514532"/>
                </a:lnTo>
                <a:lnTo>
                  <a:pt x="102060" y="469331"/>
                </a:lnTo>
                <a:lnTo>
                  <a:pt x="122300" y="425684"/>
                </a:lnTo>
                <a:lnTo>
                  <a:pt x="144127" y="383675"/>
                </a:lnTo>
                <a:lnTo>
                  <a:pt x="167483" y="343386"/>
                </a:lnTo>
                <a:lnTo>
                  <a:pt x="192308" y="304899"/>
                </a:lnTo>
                <a:lnTo>
                  <a:pt x="218543" y="268297"/>
                </a:lnTo>
                <a:lnTo>
                  <a:pt x="246130" y="233662"/>
                </a:lnTo>
                <a:lnTo>
                  <a:pt x="275008" y="201078"/>
                </a:lnTo>
                <a:lnTo>
                  <a:pt x="305119" y="170625"/>
                </a:lnTo>
                <a:lnTo>
                  <a:pt x="336404" y="142388"/>
                </a:lnTo>
                <a:lnTo>
                  <a:pt x="368802" y="116449"/>
                </a:lnTo>
                <a:lnTo>
                  <a:pt x="402257" y="92889"/>
                </a:lnTo>
                <a:lnTo>
                  <a:pt x="436707" y="71792"/>
                </a:lnTo>
                <a:lnTo>
                  <a:pt x="472094" y="53240"/>
                </a:lnTo>
                <a:lnTo>
                  <a:pt x="508359" y="37316"/>
                </a:lnTo>
                <a:lnTo>
                  <a:pt x="545442" y="24102"/>
                </a:lnTo>
                <a:lnTo>
                  <a:pt x="583285" y="13681"/>
                </a:lnTo>
                <a:lnTo>
                  <a:pt x="621829" y="6135"/>
                </a:lnTo>
                <a:lnTo>
                  <a:pt x="661013" y="1547"/>
                </a:lnTo>
                <a:lnTo>
                  <a:pt x="700779" y="0"/>
                </a:lnTo>
                <a:lnTo>
                  <a:pt x="740546" y="1547"/>
                </a:lnTo>
                <a:lnTo>
                  <a:pt x="779730" y="6135"/>
                </a:lnTo>
                <a:lnTo>
                  <a:pt x="818273" y="13681"/>
                </a:lnTo>
                <a:lnTo>
                  <a:pt x="856116" y="24102"/>
                </a:lnTo>
                <a:lnTo>
                  <a:pt x="893200" y="37316"/>
                </a:lnTo>
                <a:lnTo>
                  <a:pt x="929465" y="53240"/>
                </a:lnTo>
                <a:lnTo>
                  <a:pt x="964852" y="71792"/>
                </a:lnTo>
                <a:lnTo>
                  <a:pt x="999302" y="92889"/>
                </a:lnTo>
                <a:lnTo>
                  <a:pt x="1032756" y="116449"/>
                </a:lnTo>
                <a:lnTo>
                  <a:pt x="1065155" y="142388"/>
                </a:lnTo>
                <a:lnTo>
                  <a:pt x="1096440" y="170625"/>
                </a:lnTo>
                <a:lnTo>
                  <a:pt x="1126551" y="201078"/>
                </a:lnTo>
                <a:lnTo>
                  <a:pt x="1155429" y="233662"/>
                </a:lnTo>
                <a:lnTo>
                  <a:pt x="1183015" y="268297"/>
                </a:lnTo>
                <a:lnTo>
                  <a:pt x="1209251" y="304899"/>
                </a:lnTo>
                <a:lnTo>
                  <a:pt x="1234076" y="343386"/>
                </a:lnTo>
                <a:lnTo>
                  <a:pt x="1257432" y="383675"/>
                </a:lnTo>
                <a:lnTo>
                  <a:pt x="1279259" y="425684"/>
                </a:lnTo>
                <a:lnTo>
                  <a:pt x="1299499" y="469331"/>
                </a:lnTo>
                <a:lnTo>
                  <a:pt x="1318092" y="514532"/>
                </a:lnTo>
                <a:lnTo>
                  <a:pt x="1334978" y="561205"/>
                </a:lnTo>
                <a:lnTo>
                  <a:pt x="1350100" y="609268"/>
                </a:lnTo>
                <a:lnTo>
                  <a:pt x="1363398" y="658638"/>
                </a:lnTo>
                <a:lnTo>
                  <a:pt x="1374812" y="709233"/>
                </a:lnTo>
                <a:lnTo>
                  <a:pt x="1384283" y="760969"/>
                </a:lnTo>
                <a:lnTo>
                  <a:pt x="1391753" y="813766"/>
                </a:lnTo>
                <a:lnTo>
                  <a:pt x="1397161" y="867539"/>
                </a:lnTo>
                <a:lnTo>
                  <a:pt x="1400450" y="922207"/>
                </a:lnTo>
                <a:lnTo>
                  <a:pt x="1401559" y="977686"/>
                </a:lnTo>
                <a:lnTo>
                  <a:pt x="1400450" y="1033166"/>
                </a:lnTo>
                <a:lnTo>
                  <a:pt x="1397161" y="1087833"/>
                </a:lnTo>
                <a:lnTo>
                  <a:pt x="1391753" y="1141607"/>
                </a:lnTo>
                <a:lnTo>
                  <a:pt x="1384283" y="1194403"/>
                </a:lnTo>
                <a:lnTo>
                  <a:pt x="1374812" y="1246140"/>
                </a:lnTo>
                <a:lnTo>
                  <a:pt x="1363398" y="1296734"/>
                </a:lnTo>
                <a:lnTo>
                  <a:pt x="1350100" y="1346104"/>
                </a:lnTo>
                <a:lnTo>
                  <a:pt x="1334978" y="1394167"/>
                </a:lnTo>
                <a:lnTo>
                  <a:pt x="1318092" y="1440841"/>
                </a:lnTo>
                <a:lnTo>
                  <a:pt x="1299499" y="1486042"/>
                </a:lnTo>
                <a:lnTo>
                  <a:pt x="1279259" y="1529688"/>
                </a:lnTo>
                <a:lnTo>
                  <a:pt x="1257432" y="1571697"/>
                </a:lnTo>
                <a:lnTo>
                  <a:pt x="1234076" y="1611986"/>
                </a:lnTo>
                <a:lnTo>
                  <a:pt x="1209251" y="1650473"/>
                </a:lnTo>
                <a:lnTo>
                  <a:pt x="1183015" y="1687075"/>
                </a:lnTo>
                <a:lnTo>
                  <a:pt x="1155429" y="1721710"/>
                </a:lnTo>
                <a:lnTo>
                  <a:pt x="1126551" y="1754295"/>
                </a:lnTo>
                <a:lnTo>
                  <a:pt x="1096440" y="1784747"/>
                </a:lnTo>
                <a:lnTo>
                  <a:pt x="1065155" y="1812984"/>
                </a:lnTo>
                <a:lnTo>
                  <a:pt x="1032756" y="1838924"/>
                </a:lnTo>
                <a:lnTo>
                  <a:pt x="999302" y="1862483"/>
                </a:lnTo>
                <a:lnTo>
                  <a:pt x="964852" y="1883580"/>
                </a:lnTo>
                <a:lnTo>
                  <a:pt x="929465" y="1902132"/>
                </a:lnTo>
                <a:lnTo>
                  <a:pt x="893200" y="1918056"/>
                </a:lnTo>
                <a:lnTo>
                  <a:pt x="856116" y="1931270"/>
                </a:lnTo>
                <a:lnTo>
                  <a:pt x="818273" y="1941691"/>
                </a:lnTo>
                <a:lnTo>
                  <a:pt x="779730" y="1949237"/>
                </a:lnTo>
                <a:lnTo>
                  <a:pt x="740546" y="1953825"/>
                </a:lnTo>
                <a:lnTo>
                  <a:pt x="700779" y="1955373"/>
                </a:lnTo>
                <a:lnTo>
                  <a:pt x="661013" y="1953825"/>
                </a:lnTo>
                <a:lnTo>
                  <a:pt x="621829" y="1949237"/>
                </a:lnTo>
                <a:lnTo>
                  <a:pt x="583285" y="1941691"/>
                </a:lnTo>
                <a:lnTo>
                  <a:pt x="545442" y="1931270"/>
                </a:lnTo>
                <a:lnTo>
                  <a:pt x="508359" y="1918056"/>
                </a:lnTo>
                <a:lnTo>
                  <a:pt x="472094" y="1902132"/>
                </a:lnTo>
                <a:lnTo>
                  <a:pt x="436707" y="1883580"/>
                </a:lnTo>
                <a:lnTo>
                  <a:pt x="402257" y="1862483"/>
                </a:lnTo>
                <a:lnTo>
                  <a:pt x="368802" y="1838924"/>
                </a:lnTo>
                <a:lnTo>
                  <a:pt x="336404" y="1812984"/>
                </a:lnTo>
                <a:lnTo>
                  <a:pt x="305119" y="1784747"/>
                </a:lnTo>
                <a:lnTo>
                  <a:pt x="275008" y="1754295"/>
                </a:lnTo>
                <a:lnTo>
                  <a:pt x="246130" y="1721710"/>
                </a:lnTo>
                <a:lnTo>
                  <a:pt x="218543" y="1687075"/>
                </a:lnTo>
                <a:lnTo>
                  <a:pt x="192308" y="1650473"/>
                </a:lnTo>
                <a:lnTo>
                  <a:pt x="167483" y="1611986"/>
                </a:lnTo>
                <a:lnTo>
                  <a:pt x="144127" y="1571697"/>
                </a:lnTo>
                <a:lnTo>
                  <a:pt x="122300" y="1529688"/>
                </a:lnTo>
                <a:lnTo>
                  <a:pt x="102060" y="1486042"/>
                </a:lnTo>
                <a:lnTo>
                  <a:pt x="83467" y="1440841"/>
                </a:lnTo>
                <a:lnTo>
                  <a:pt x="66580" y="1394167"/>
                </a:lnTo>
                <a:lnTo>
                  <a:pt x="51459" y="1346104"/>
                </a:lnTo>
                <a:lnTo>
                  <a:pt x="38161" y="1296734"/>
                </a:lnTo>
                <a:lnTo>
                  <a:pt x="26747" y="1246140"/>
                </a:lnTo>
                <a:lnTo>
                  <a:pt x="17276" y="1194403"/>
                </a:lnTo>
                <a:lnTo>
                  <a:pt x="9806" y="1141607"/>
                </a:lnTo>
                <a:lnTo>
                  <a:pt x="4397" y="1087833"/>
                </a:lnTo>
                <a:lnTo>
                  <a:pt x="1109" y="1033166"/>
                </a:lnTo>
                <a:lnTo>
                  <a:pt x="0" y="977686"/>
                </a:lnTo>
                <a:close/>
              </a:path>
            </a:pathLst>
          </a:custGeom>
          <a:ln w="76199">
            <a:solidFill>
              <a:srgbClr val="FF2600"/>
            </a:solidFill>
          </a:ln>
        </p:spPr>
        <p:txBody>
          <a:bodyPr wrap="square" lIns="0" tIns="0" rIns="0" bIns="0" rtlCol="0"/>
          <a:lstStyle/>
          <a:p>
            <a:endParaRPr/>
          </a:p>
        </p:txBody>
      </p:sp>
      <p:sp>
        <p:nvSpPr>
          <p:cNvPr id="8" name="object 8"/>
          <p:cNvSpPr/>
          <p:nvPr/>
        </p:nvSpPr>
        <p:spPr>
          <a:xfrm>
            <a:off x="4692309" y="4637493"/>
            <a:ext cx="2063750" cy="2063750"/>
          </a:xfrm>
          <a:custGeom>
            <a:avLst/>
            <a:gdLst/>
            <a:ahLst/>
            <a:cxnLst/>
            <a:rect l="l" t="t" r="r" b="b"/>
            <a:pathLst>
              <a:path w="2063750" h="2063750">
                <a:moveTo>
                  <a:pt x="0" y="1031726"/>
                </a:moveTo>
                <a:lnTo>
                  <a:pt x="1123" y="983158"/>
                </a:lnTo>
                <a:lnTo>
                  <a:pt x="4458" y="935168"/>
                </a:lnTo>
                <a:lnTo>
                  <a:pt x="9958" y="887805"/>
                </a:lnTo>
                <a:lnTo>
                  <a:pt x="17571" y="841120"/>
                </a:lnTo>
                <a:lnTo>
                  <a:pt x="27249" y="795161"/>
                </a:lnTo>
                <a:lnTo>
                  <a:pt x="38941" y="749978"/>
                </a:lnTo>
                <a:lnTo>
                  <a:pt x="52599" y="705621"/>
                </a:lnTo>
                <a:lnTo>
                  <a:pt x="68172" y="662139"/>
                </a:lnTo>
                <a:lnTo>
                  <a:pt x="85612" y="619582"/>
                </a:lnTo>
                <a:lnTo>
                  <a:pt x="104868" y="577999"/>
                </a:lnTo>
                <a:lnTo>
                  <a:pt x="125891" y="537440"/>
                </a:lnTo>
                <a:lnTo>
                  <a:pt x="148632" y="497954"/>
                </a:lnTo>
                <a:lnTo>
                  <a:pt x="173041" y="459592"/>
                </a:lnTo>
                <a:lnTo>
                  <a:pt x="199068" y="422402"/>
                </a:lnTo>
                <a:lnTo>
                  <a:pt x="226664" y="386434"/>
                </a:lnTo>
                <a:lnTo>
                  <a:pt x="255780" y="351737"/>
                </a:lnTo>
                <a:lnTo>
                  <a:pt x="286365" y="318362"/>
                </a:lnTo>
                <a:lnTo>
                  <a:pt x="318370" y="286357"/>
                </a:lnTo>
                <a:lnTo>
                  <a:pt x="351747" y="255773"/>
                </a:lnTo>
                <a:lnTo>
                  <a:pt x="386444" y="226658"/>
                </a:lnTo>
                <a:lnTo>
                  <a:pt x="422413" y="199063"/>
                </a:lnTo>
                <a:lnTo>
                  <a:pt x="459604" y="173036"/>
                </a:lnTo>
                <a:lnTo>
                  <a:pt x="497967" y="148628"/>
                </a:lnTo>
                <a:lnTo>
                  <a:pt x="537454" y="125888"/>
                </a:lnTo>
                <a:lnTo>
                  <a:pt x="578014" y="104865"/>
                </a:lnTo>
                <a:lnTo>
                  <a:pt x="619598" y="85610"/>
                </a:lnTo>
                <a:lnTo>
                  <a:pt x="662156" y="68171"/>
                </a:lnTo>
                <a:lnTo>
                  <a:pt x="705639" y="52598"/>
                </a:lnTo>
                <a:lnTo>
                  <a:pt x="749998" y="38940"/>
                </a:lnTo>
                <a:lnTo>
                  <a:pt x="795182" y="27248"/>
                </a:lnTo>
                <a:lnTo>
                  <a:pt x="841142" y="17571"/>
                </a:lnTo>
                <a:lnTo>
                  <a:pt x="887829" y="9958"/>
                </a:lnTo>
                <a:lnTo>
                  <a:pt x="935192" y="4458"/>
                </a:lnTo>
                <a:lnTo>
                  <a:pt x="983184" y="1122"/>
                </a:lnTo>
                <a:lnTo>
                  <a:pt x="1031753" y="0"/>
                </a:lnTo>
                <a:lnTo>
                  <a:pt x="1080323" y="1122"/>
                </a:lnTo>
                <a:lnTo>
                  <a:pt x="1128314" y="4458"/>
                </a:lnTo>
                <a:lnTo>
                  <a:pt x="1175678" y="9958"/>
                </a:lnTo>
                <a:lnTo>
                  <a:pt x="1222365" y="17571"/>
                </a:lnTo>
                <a:lnTo>
                  <a:pt x="1268325" y="27248"/>
                </a:lnTo>
                <a:lnTo>
                  <a:pt x="1313509" y="38940"/>
                </a:lnTo>
                <a:lnTo>
                  <a:pt x="1357867" y="52598"/>
                </a:lnTo>
                <a:lnTo>
                  <a:pt x="1401350" y="68171"/>
                </a:lnTo>
                <a:lnTo>
                  <a:pt x="1443908" y="85610"/>
                </a:lnTo>
                <a:lnTo>
                  <a:pt x="1485492" y="104865"/>
                </a:lnTo>
                <a:lnTo>
                  <a:pt x="1526052" y="125888"/>
                </a:lnTo>
                <a:lnTo>
                  <a:pt x="1565539" y="148628"/>
                </a:lnTo>
                <a:lnTo>
                  <a:pt x="1603902" y="173036"/>
                </a:lnTo>
                <a:lnTo>
                  <a:pt x="1641094" y="199063"/>
                </a:lnTo>
                <a:lnTo>
                  <a:pt x="1677063" y="226658"/>
                </a:lnTo>
                <a:lnTo>
                  <a:pt x="1711760" y="255773"/>
                </a:lnTo>
                <a:lnTo>
                  <a:pt x="1745136" y="286357"/>
                </a:lnTo>
                <a:lnTo>
                  <a:pt x="1777142" y="318362"/>
                </a:lnTo>
                <a:lnTo>
                  <a:pt x="1807727" y="351737"/>
                </a:lnTo>
                <a:lnTo>
                  <a:pt x="1836842" y="386434"/>
                </a:lnTo>
                <a:lnTo>
                  <a:pt x="1864438" y="422402"/>
                </a:lnTo>
                <a:lnTo>
                  <a:pt x="1890465" y="459592"/>
                </a:lnTo>
                <a:lnTo>
                  <a:pt x="1914874" y="497954"/>
                </a:lnTo>
                <a:lnTo>
                  <a:pt x="1937615" y="537440"/>
                </a:lnTo>
                <a:lnTo>
                  <a:pt x="1958638" y="577999"/>
                </a:lnTo>
                <a:lnTo>
                  <a:pt x="1977894" y="619582"/>
                </a:lnTo>
                <a:lnTo>
                  <a:pt x="1995334" y="662139"/>
                </a:lnTo>
                <a:lnTo>
                  <a:pt x="2010907" y="705621"/>
                </a:lnTo>
                <a:lnTo>
                  <a:pt x="2024565" y="749978"/>
                </a:lnTo>
                <a:lnTo>
                  <a:pt x="2036258" y="795161"/>
                </a:lnTo>
                <a:lnTo>
                  <a:pt x="2045935" y="841120"/>
                </a:lnTo>
                <a:lnTo>
                  <a:pt x="2053549" y="887805"/>
                </a:lnTo>
                <a:lnTo>
                  <a:pt x="2059048" y="935168"/>
                </a:lnTo>
                <a:lnTo>
                  <a:pt x="2062384" y="983158"/>
                </a:lnTo>
                <a:lnTo>
                  <a:pt x="2063507" y="1031726"/>
                </a:lnTo>
                <a:lnTo>
                  <a:pt x="2062384" y="1080294"/>
                </a:lnTo>
                <a:lnTo>
                  <a:pt x="2059048" y="1128285"/>
                </a:lnTo>
                <a:lnTo>
                  <a:pt x="2053549" y="1175647"/>
                </a:lnTo>
                <a:lnTo>
                  <a:pt x="2045935" y="1222333"/>
                </a:lnTo>
                <a:lnTo>
                  <a:pt x="2036258" y="1268292"/>
                </a:lnTo>
                <a:lnTo>
                  <a:pt x="2024565" y="1313475"/>
                </a:lnTo>
                <a:lnTo>
                  <a:pt x="2010907" y="1357832"/>
                </a:lnTo>
                <a:lnTo>
                  <a:pt x="1995334" y="1401314"/>
                </a:lnTo>
                <a:lnTo>
                  <a:pt x="1977894" y="1443871"/>
                </a:lnTo>
                <a:lnTo>
                  <a:pt x="1958638" y="1485454"/>
                </a:lnTo>
                <a:lnTo>
                  <a:pt x="1937615" y="1526012"/>
                </a:lnTo>
                <a:lnTo>
                  <a:pt x="1914874" y="1565498"/>
                </a:lnTo>
                <a:lnTo>
                  <a:pt x="1890465" y="1603861"/>
                </a:lnTo>
                <a:lnTo>
                  <a:pt x="1864438" y="1641051"/>
                </a:lnTo>
                <a:lnTo>
                  <a:pt x="1836842" y="1677019"/>
                </a:lnTo>
                <a:lnTo>
                  <a:pt x="1807727" y="1711715"/>
                </a:lnTo>
                <a:lnTo>
                  <a:pt x="1777142" y="1745090"/>
                </a:lnTo>
                <a:lnTo>
                  <a:pt x="1745136" y="1777095"/>
                </a:lnTo>
                <a:lnTo>
                  <a:pt x="1711760" y="1807680"/>
                </a:lnTo>
                <a:lnTo>
                  <a:pt x="1677063" y="1836794"/>
                </a:lnTo>
                <a:lnTo>
                  <a:pt x="1641094" y="1864390"/>
                </a:lnTo>
                <a:lnTo>
                  <a:pt x="1603902" y="1890416"/>
                </a:lnTo>
                <a:lnTo>
                  <a:pt x="1565539" y="1914824"/>
                </a:lnTo>
                <a:lnTo>
                  <a:pt x="1526052" y="1937564"/>
                </a:lnTo>
                <a:lnTo>
                  <a:pt x="1485492" y="1958587"/>
                </a:lnTo>
                <a:lnTo>
                  <a:pt x="1443908" y="1977843"/>
                </a:lnTo>
                <a:lnTo>
                  <a:pt x="1401350" y="1995282"/>
                </a:lnTo>
                <a:lnTo>
                  <a:pt x="1357867" y="2010855"/>
                </a:lnTo>
                <a:lnTo>
                  <a:pt x="1313509" y="2024512"/>
                </a:lnTo>
                <a:lnTo>
                  <a:pt x="1268325" y="2036204"/>
                </a:lnTo>
                <a:lnTo>
                  <a:pt x="1222365" y="2045882"/>
                </a:lnTo>
                <a:lnTo>
                  <a:pt x="1175678" y="2053495"/>
                </a:lnTo>
                <a:lnTo>
                  <a:pt x="1128314" y="2058994"/>
                </a:lnTo>
                <a:lnTo>
                  <a:pt x="1080323" y="2062330"/>
                </a:lnTo>
                <a:lnTo>
                  <a:pt x="1031753" y="2063453"/>
                </a:lnTo>
                <a:lnTo>
                  <a:pt x="983184" y="2062330"/>
                </a:lnTo>
                <a:lnTo>
                  <a:pt x="935192" y="2058994"/>
                </a:lnTo>
                <a:lnTo>
                  <a:pt x="887829" y="2053495"/>
                </a:lnTo>
                <a:lnTo>
                  <a:pt x="841142" y="2045882"/>
                </a:lnTo>
                <a:lnTo>
                  <a:pt x="795182" y="2036204"/>
                </a:lnTo>
                <a:lnTo>
                  <a:pt x="749998" y="2024512"/>
                </a:lnTo>
                <a:lnTo>
                  <a:pt x="705639" y="2010855"/>
                </a:lnTo>
                <a:lnTo>
                  <a:pt x="662156" y="1995282"/>
                </a:lnTo>
                <a:lnTo>
                  <a:pt x="619598" y="1977843"/>
                </a:lnTo>
                <a:lnTo>
                  <a:pt x="578014" y="1958587"/>
                </a:lnTo>
                <a:lnTo>
                  <a:pt x="537454" y="1937564"/>
                </a:lnTo>
                <a:lnTo>
                  <a:pt x="497967" y="1914824"/>
                </a:lnTo>
                <a:lnTo>
                  <a:pt x="459604" y="1890416"/>
                </a:lnTo>
                <a:lnTo>
                  <a:pt x="422413" y="1864390"/>
                </a:lnTo>
                <a:lnTo>
                  <a:pt x="386444" y="1836794"/>
                </a:lnTo>
                <a:lnTo>
                  <a:pt x="351747" y="1807680"/>
                </a:lnTo>
                <a:lnTo>
                  <a:pt x="318370" y="1777095"/>
                </a:lnTo>
                <a:lnTo>
                  <a:pt x="286365" y="1745090"/>
                </a:lnTo>
                <a:lnTo>
                  <a:pt x="255780" y="1711715"/>
                </a:lnTo>
                <a:lnTo>
                  <a:pt x="226664" y="1677019"/>
                </a:lnTo>
                <a:lnTo>
                  <a:pt x="199068" y="1641051"/>
                </a:lnTo>
                <a:lnTo>
                  <a:pt x="173041" y="1603861"/>
                </a:lnTo>
                <a:lnTo>
                  <a:pt x="148632" y="1565498"/>
                </a:lnTo>
                <a:lnTo>
                  <a:pt x="125891" y="1526012"/>
                </a:lnTo>
                <a:lnTo>
                  <a:pt x="104868" y="1485454"/>
                </a:lnTo>
                <a:lnTo>
                  <a:pt x="85612" y="1443871"/>
                </a:lnTo>
                <a:lnTo>
                  <a:pt x="68172" y="1401314"/>
                </a:lnTo>
                <a:lnTo>
                  <a:pt x="52599" y="1357832"/>
                </a:lnTo>
                <a:lnTo>
                  <a:pt x="38941" y="1313475"/>
                </a:lnTo>
                <a:lnTo>
                  <a:pt x="27249" y="1268292"/>
                </a:lnTo>
                <a:lnTo>
                  <a:pt x="17571" y="1222333"/>
                </a:lnTo>
                <a:lnTo>
                  <a:pt x="9958" y="1175647"/>
                </a:lnTo>
                <a:lnTo>
                  <a:pt x="4458" y="1128285"/>
                </a:lnTo>
                <a:lnTo>
                  <a:pt x="1123" y="1080294"/>
                </a:lnTo>
                <a:lnTo>
                  <a:pt x="0" y="1031726"/>
                </a:lnTo>
                <a:close/>
              </a:path>
            </a:pathLst>
          </a:custGeom>
          <a:ln w="76199">
            <a:solidFill>
              <a:srgbClr val="0433FF"/>
            </a:solidFill>
          </a:ln>
        </p:spPr>
        <p:txBody>
          <a:bodyPr wrap="square" lIns="0" tIns="0" rIns="0" bIns="0" rtlCol="0"/>
          <a:lstStyle/>
          <a:p>
            <a:endParaRPr/>
          </a:p>
        </p:txBody>
      </p:sp>
      <p:sp>
        <p:nvSpPr>
          <p:cNvPr id="9" name="object 9"/>
          <p:cNvSpPr/>
          <p:nvPr/>
        </p:nvSpPr>
        <p:spPr>
          <a:xfrm>
            <a:off x="2207028" y="3133897"/>
            <a:ext cx="1421476" cy="532014"/>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440359" y="3314760"/>
            <a:ext cx="954405" cy="125730"/>
          </a:xfrm>
          <a:custGeom>
            <a:avLst/>
            <a:gdLst/>
            <a:ahLst/>
            <a:cxnLst/>
            <a:rect l="l" t="t" r="r" b="b"/>
            <a:pathLst>
              <a:path w="954404" h="125729">
                <a:moveTo>
                  <a:pt x="954109" y="0"/>
                </a:moveTo>
                <a:lnTo>
                  <a:pt x="0" y="125357"/>
                </a:lnTo>
              </a:path>
            </a:pathLst>
          </a:custGeom>
          <a:ln w="38099">
            <a:solidFill>
              <a:srgbClr val="FA9D55"/>
            </a:solidFill>
          </a:ln>
        </p:spPr>
        <p:txBody>
          <a:bodyPr wrap="square" lIns="0" tIns="0" rIns="0" bIns="0" rtlCol="0"/>
          <a:lstStyle/>
          <a:p>
            <a:endParaRPr/>
          </a:p>
        </p:txBody>
      </p:sp>
      <p:sp>
        <p:nvSpPr>
          <p:cNvPr id="11" name="object 11"/>
          <p:cNvSpPr/>
          <p:nvPr/>
        </p:nvSpPr>
        <p:spPr>
          <a:xfrm>
            <a:off x="3253402" y="3244488"/>
            <a:ext cx="178551" cy="17016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2402874" y="3340224"/>
            <a:ext cx="178552" cy="170165"/>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074025" y="5440679"/>
            <a:ext cx="1259378" cy="394854"/>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307761" y="5615180"/>
            <a:ext cx="793115" cy="0"/>
          </a:xfrm>
          <a:custGeom>
            <a:avLst/>
            <a:gdLst/>
            <a:ahLst/>
            <a:cxnLst/>
            <a:rect l="l" t="t" r="r" b="b"/>
            <a:pathLst>
              <a:path w="793114">
                <a:moveTo>
                  <a:pt x="792781" y="0"/>
                </a:moveTo>
                <a:lnTo>
                  <a:pt x="0" y="0"/>
                </a:lnTo>
              </a:path>
            </a:pathLst>
          </a:custGeom>
          <a:ln w="38099">
            <a:solidFill>
              <a:srgbClr val="FF2600"/>
            </a:solidFill>
          </a:ln>
        </p:spPr>
        <p:txBody>
          <a:bodyPr wrap="square" lIns="0" tIns="0" rIns="0" bIns="0" rtlCol="0"/>
          <a:lstStyle/>
          <a:p>
            <a:endParaRPr/>
          </a:p>
        </p:txBody>
      </p:sp>
      <p:sp>
        <p:nvSpPr>
          <p:cNvPr id="15" name="object 15"/>
          <p:cNvSpPr/>
          <p:nvPr/>
        </p:nvSpPr>
        <p:spPr>
          <a:xfrm>
            <a:off x="2967345" y="5529607"/>
            <a:ext cx="171005" cy="171146"/>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269954" y="5529608"/>
            <a:ext cx="171005" cy="171146"/>
          </a:xfrm>
          <a:prstGeom prst="rect">
            <a:avLst/>
          </a:prstGeom>
          <a:blipFill>
            <a:blip r:embed="rId8" cstate="print"/>
            <a:stretch>
              <a:fillRect/>
            </a:stretch>
          </a:blipFill>
        </p:spPr>
        <p:txBody>
          <a:bodyPr wrap="square" lIns="0" tIns="0" rIns="0" bIns="0" rtlCol="0"/>
          <a:lstStyle/>
          <a:p>
            <a:endParaRPr/>
          </a:p>
        </p:txBody>
      </p:sp>
      <p:sp>
        <p:nvSpPr>
          <p:cNvPr id="17" name="object 17"/>
          <p:cNvSpPr txBox="1"/>
          <p:nvPr/>
        </p:nvSpPr>
        <p:spPr>
          <a:xfrm>
            <a:off x="7258112" y="4529514"/>
            <a:ext cx="1633855" cy="845819"/>
          </a:xfrm>
          <a:prstGeom prst="rect">
            <a:avLst/>
          </a:prstGeom>
        </p:spPr>
        <p:txBody>
          <a:bodyPr vert="horz" wrap="square" lIns="0" tIns="13970" rIns="0" bIns="0" rtlCol="0">
            <a:spAutoFit/>
          </a:bodyPr>
          <a:lstStyle/>
          <a:p>
            <a:pPr marL="12700" marR="5080">
              <a:lnSpc>
                <a:spcPct val="99500"/>
              </a:lnSpc>
              <a:spcBef>
                <a:spcPts val="110"/>
              </a:spcBef>
            </a:pPr>
            <a:r>
              <a:rPr sz="1800" spc="-5" dirty="0">
                <a:latin typeface="Calibri"/>
                <a:cs typeface="Calibri"/>
              </a:rPr>
              <a:t>Memory access</a:t>
            </a:r>
            <a:r>
              <a:rPr sz="1800" spc="-60" dirty="0">
                <a:latin typeface="Calibri"/>
                <a:cs typeface="Calibri"/>
              </a:rPr>
              <a:t> </a:t>
            </a:r>
            <a:r>
              <a:rPr sz="1800" dirty="0">
                <a:latin typeface="Calibri"/>
                <a:cs typeface="Calibri"/>
              </a:rPr>
              <a:t>–  keeps </a:t>
            </a:r>
            <a:r>
              <a:rPr sz="1800" spc="-5" dirty="0">
                <a:latin typeface="Calibri"/>
                <a:cs typeface="Calibri"/>
              </a:rPr>
              <a:t>execution  engine</a:t>
            </a:r>
            <a:r>
              <a:rPr sz="1800" spc="-10" dirty="0">
                <a:latin typeface="Calibri"/>
                <a:cs typeface="Calibri"/>
              </a:rPr>
              <a:t> </a:t>
            </a:r>
            <a:r>
              <a:rPr sz="1800" dirty="0">
                <a:latin typeface="Calibri"/>
                <a:cs typeface="Calibri"/>
              </a:rPr>
              <a:t>busy</a:t>
            </a:r>
            <a:endParaRPr sz="1800">
              <a:latin typeface="Calibri"/>
              <a:cs typeface="Calibri"/>
            </a:endParaRPr>
          </a:p>
        </p:txBody>
      </p:sp>
      <p:sp>
        <p:nvSpPr>
          <p:cNvPr id="18" name="object 18"/>
          <p:cNvSpPr/>
          <p:nvPr/>
        </p:nvSpPr>
        <p:spPr>
          <a:xfrm>
            <a:off x="6438206" y="4783973"/>
            <a:ext cx="939338" cy="677487"/>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6667761" y="4975933"/>
            <a:ext cx="478790" cy="248920"/>
          </a:xfrm>
          <a:custGeom>
            <a:avLst/>
            <a:gdLst/>
            <a:ahLst/>
            <a:cxnLst/>
            <a:rect l="l" t="t" r="r" b="b"/>
            <a:pathLst>
              <a:path w="478790" h="248920">
                <a:moveTo>
                  <a:pt x="0" y="248502"/>
                </a:moveTo>
                <a:lnTo>
                  <a:pt x="478209" y="0"/>
                </a:lnTo>
              </a:path>
            </a:pathLst>
          </a:custGeom>
          <a:ln w="38099">
            <a:solidFill>
              <a:srgbClr val="0433FF"/>
            </a:solidFill>
          </a:ln>
        </p:spPr>
        <p:txBody>
          <a:bodyPr wrap="square" lIns="0" tIns="0" rIns="0" bIns="0" rtlCol="0"/>
          <a:lstStyle/>
          <a:p>
            <a:endParaRPr/>
          </a:p>
        </p:txBody>
      </p:sp>
      <p:sp>
        <p:nvSpPr>
          <p:cNvPr id="20" name="object 20"/>
          <p:cNvSpPr/>
          <p:nvPr/>
        </p:nvSpPr>
        <p:spPr>
          <a:xfrm>
            <a:off x="6634213" y="5093767"/>
            <a:ext cx="184743" cy="156154"/>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6994775" y="4950447"/>
            <a:ext cx="184744" cy="156154"/>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4312920" cy="513080"/>
          </a:xfrm>
          <a:prstGeom prst="rect">
            <a:avLst/>
          </a:prstGeom>
        </p:spPr>
        <p:txBody>
          <a:bodyPr vert="horz" wrap="square" lIns="0" tIns="12700" rIns="0" bIns="0" rtlCol="0">
            <a:spAutoFit/>
          </a:bodyPr>
          <a:lstStyle/>
          <a:p>
            <a:pPr marL="12700">
              <a:lnSpc>
                <a:spcPct val="100000"/>
              </a:lnSpc>
              <a:spcBef>
                <a:spcPts val="100"/>
              </a:spcBef>
            </a:pPr>
            <a:r>
              <a:rPr spc="-150" dirty="0"/>
              <a:t>What’s special about KNL?</a:t>
            </a:r>
          </a:p>
        </p:txBody>
      </p:sp>
      <p:sp>
        <p:nvSpPr>
          <p:cNvPr id="3" name="object 3"/>
          <p:cNvSpPr txBox="1"/>
          <p:nvPr/>
        </p:nvSpPr>
        <p:spPr>
          <a:xfrm>
            <a:off x="535939" y="1293500"/>
            <a:ext cx="3015615" cy="45212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2800" b="1" dirty="0">
                <a:latin typeface="Calibri"/>
                <a:cs typeface="Calibri"/>
              </a:rPr>
              <a:t>Xeon </a:t>
            </a:r>
            <a:r>
              <a:rPr sz="2800" b="1" spc="-5" dirty="0">
                <a:latin typeface="Calibri"/>
                <a:cs typeface="Calibri"/>
              </a:rPr>
              <a:t>(eg</a:t>
            </a:r>
            <a:r>
              <a:rPr sz="2800" b="1" spc="-60" dirty="0">
                <a:latin typeface="Calibri"/>
                <a:cs typeface="Calibri"/>
              </a:rPr>
              <a:t> </a:t>
            </a:r>
            <a:r>
              <a:rPr sz="2800" b="1" spc="-5" dirty="0">
                <a:latin typeface="Calibri"/>
                <a:cs typeface="Calibri"/>
              </a:rPr>
              <a:t>Haswell)</a:t>
            </a:r>
            <a:endParaRPr sz="2800">
              <a:latin typeface="Calibri"/>
              <a:cs typeface="Calibri"/>
            </a:endParaRPr>
          </a:p>
        </p:txBody>
      </p:sp>
      <p:sp>
        <p:nvSpPr>
          <p:cNvPr id="4" name="object 4"/>
          <p:cNvSpPr txBox="1"/>
          <p:nvPr/>
        </p:nvSpPr>
        <p:spPr>
          <a:xfrm>
            <a:off x="4726940" y="1293500"/>
            <a:ext cx="2555240" cy="45212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2800" b="1" dirty="0">
                <a:latin typeface="Calibri"/>
                <a:cs typeface="Calibri"/>
              </a:rPr>
              <a:t>Xeon </a:t>
            </a:r>
            <a:r>
              <a:rPr sz="2800" b="1" spc="-5" dirty="0">
                <a:latin typeface="Calibri"/>
                <a:cs typeface="Calibri"/>
              </a:rPr>
              <a:t>Phi</a:t>
            </a:r>
            <a:r>
              <a:rPr sz="2800" b="1" spc="-95" dirty="0">
                <a:latin typeface="Calibri"/>
                <a:cs typeface="Calibri"/>
              </a:rPr>
              <a:t> </a:t>
            </a:r>
            <a:r>
              <a:rPr sz="2800" b="1" dirty="0">
                <a:latin typeface="Calibri"/>
                <a:cs typeface="Calibri"/>
              </a:rPr>
              <a:t>(KNL)</a:t>
            </a:r>
            <a:endParaRPr sz="2800">
              <a:latin typeface="Calibri"/>
              <a:cs typeface="Calibri"/>
            </a:endParaRPr>
          </a:p>
        </p:txBody>
      </p:sp>
      <p:sp>
        <p:nvSpPr>
          <p:cNvPr id="5" name="object 5"/>
          <p:cNvSpPr/>
          <p:nvPr/>
        </p:nvSpPr>
        <p:spPr>
          <a:xfrm>
            <a:off x="2839467" y="1963797"/>
            <a:ext cx="3617465" cy="457503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138350" y="2024631"/>
            <a:ext cx="2594610" cy="2054225"/>
          </a:xfrm>
          <a:custGeom>
            <a:avLst/>
            <a:gdLst/>
            <a:ahLst/>
            <a:cxnLst/>
            <a:rect l="l" t="t" r="r" b="b"/>
            <a:pathLst>
              <a:path w="2594610" h="2054225">
                <a:moveTo>
                  <a:pt x="0" y="1026865"/>
                </a:moveTo>
                <a:lnTo>
                  <a:pt x="1081" y="984538"/>
                </a:lnTo>
                <a:lnTo>
                  <a:pt x="4299" y="942646"/>
                </a:lnTo>
                <a:lnTo>
                  <a:pt x="9612" y="901223"/>
                </a:lnTo>
                <a:lnTo>
                  <a:pt x="16977" y="860302"/>
                </a:lnTo>
                <a:lnTo>
                  <a:pt x="26352" y="819916"/>
                </a:lnTo>
                <a:lnTo>
                  <a:pt x="37697" y="780097"/>
                </a:lnTo>
                <a:lnTo>
                  <a:pt x="50969" y="740880"/>
                </a:lnTo>
                <a:lnTo>
                  <a:pt x="66127" y="702296"/>
                </a:lnTo>
                <a:lnTo>
                  <a:pt x="83129" y="664379"/>
                </a:lnTo>
                <a:lnTo>
                  <a:pt x="101933" y="627163"/>
                </a:lnTo>
                <a:lnTo>
                  <a:pt x="122498" y="590679"/>
                </a:lnTo>
                <a:lnTo>
                  <a:pt x="144781" y="554961"/>
                </a:lnTo>
                <a:lnTo>
                  <a:pt x="168742" y="520043"/>
                </a:lnTo>
                <a:lnTo>
                  <a:pt x="194337" y="485956"/>
                </a:lnTo>
                <a:lnTo>
                  <a:pt x="221527" y="452735"/>
                </a:lnTo>
                <a:lnTo>
                  <a:pt x="250268" y="420412"/>
                </a:lnTo>
                <a:lnTo>
                  <a:pt x="280519" y="389020"/>
                </a:lnTo>
                <a:lnTo>
                  <a:pt x="312239" y="358592"/>
                </a:lnTo>
                <a:lnTo>
                  <a:pt x="345385" y="329162"/>
                </a:lnTo>
                <a:lnTo>
                  <a:pt x="379916" y="300762"/>
                </a:lnTo>
                <a:lnTo>
                  <a:pt x="415791" y="273425"/>
                </a:lnTo>
                <a:lnTo>
                  <a:pt x="452967" y="247184"/>
                </a:lnTo>
                <a:lnTo>
                  <a:pt x="491402" y="222074"/>
                </a:lnTo>
                <a:lnTo>
                  <a:pt x="531056" y="198125"/>
                </a:lnTo>
                <a:lnTo>
                  <a:pt x="571886" y="175372"/>
                </a:lnTo>
                <a:lnTo>
                  <a:pt x="613850" y="153848"/>
                </a:lnTo>
                <a:lnTo>
                  <a:pt x="656908" y="133585"/>
                </a:lnTo>
                <a:lnTo>
                  <a:pt x="701016" y="114616"/>
                </a:lnTo>
                <a:lnTo>
                  <a:pt x="746134" y="96976"/>
                </a:lnTo>
                <a:lnTo>
                  <a:pt x="792220" y="80696"/>
                </a:lnTo>
                <a:lnTo>
                  <a:pt x="839231" y="65809"/>
                </a:lnTo>
                <a:lnTo>
                  <a:pt x="887127" y="52350"/>
                </a:lnTo>
                <a:lnTo>
                  <a:pt x="935865" y="40350"/>
                </a:lnTo>
                <a:lnTo>
                  <a:pt x="985404" y="29843"/>
                </a:lnTo>
                <a:lnTo>
                  <a:pt x="1035702" y="20862"/>
                </a:lnTo>
                <a:lnTo>
                  <a:pt x="1086717" y="13439"/>
                </a:lnTo>
                <a:lnTo>
                  <a:pt x="1138408" y="7609"/>
                </a:lnTo>
                <a:lnTo>
                  <a:pt x="1190732" y="3404"/>
                </a:lnTo>
                <a:lnTo>
                  <a:pt x="1243649" y="856"/>
                </a:lnTo>
                <a:lnTo>
                  <a:pt x="1297116" y="0"/>
                </a:lnTo>
                <a:lnTo>
                  <a:pt x="1350583" y="856"/>
                </a:lnTo>
                <a:lnTo>
                  <a:pt x="1403500" y="3404"/>
                </a:lnTo>
                <a:lnTo>
                  <a:pt x="1455825" y="7609"/>
                </a:lnTo>
                <a:lnTo>
                  <a:pt x="1507515" y="13439"/>
                </a:lnTo>
                <a:lnTo>
                  <a:pt x="1558531" y="20862"/>
                </a:lnTo>
                <a:lnTo>
                  <a:pt x="1608828" y="29843"/>
                </a:lnTo>
                <a:lnTo>
                  <a:pt x="1658367" y="40350"/>
                </a:lnTo>
                <a:lnTo>
                  <a:pt x="1707105" y="52350"/>
                </a:lnTo>
                <a:lnTo>
                  <a:pt x="1755001" y="65809"/>
                </a:lnTo>
                <a:lnTo>
                  <a:pt x="1802013" y="80696"/>
                </a:lnTo>
                <a:lnTo>
                  <a:pt x="1848098" y="96976"/>
                </a:lnTo>
                <a:lnTo>
                  <a:pt x="1893216" y="114616"/>
                </a:lnTo>
                <a:lnTo>
                  <a:pt x="1937325" y="133585"/>
                </a:lnTo>
                <a:lnTo>
                  <a:pt x="1980382" y="153848"/>
                </a:lnTo>
                <a:lnTo>
                  <a:pt x="2022347" y="175372"/>
                </a:lnTo>
                <a:lnTo>
                  <a:pt x="2063177" y="198125"/>
                </a:lnTo>
                <a:lnTo>
                  <a:pt x="2102830" y="222074"/>
                </a:lnTo>
                <a:lnTo>
                  <a:pt x="2141266" y="247184"/>
                </a:lnTo>
                <a:lnTo>
                  <a:pt x="2178442" y="273425"/>
                </a:lnTo>
                <a:lnTo>
                  <a:pt x="2214316" y="300762"/>
                </a:lnTo>
                <a:lnTo>
                  <a:pt x="2248847" y="329162"/>
                </a:lnTo>
                <a:lnTo>
                  <a:pt x="2281994" y="358592"/>
                </a:lnTo>
                <a:lnTo>
                  <a:pt x="2313713" y="389020"/>
                </a:lnTo>
                <a:lnTo>
                  <a:pt x="2343965" y="420412"/>
                </a:lnTo>
                <a:lnTo>
                  <a:pt x="2372706" y="452735"/>
                </a:lnTo>
                <a:lnTo>
                  <a:pt x="2399895" y="485956"/>
                </a:lnTo>
                <a:lnTo>
                  <a:pt x="2425491" y="520043"/>
                </a:lnTo>
                <a:lnTo>
                  <a:pt x="2449451" y="554961"/>
                </a:lnTo>
                <a:lnTo>
                  <a:pt x="2471734" y="590679"/>
                </a:lnTo>
                <a:lnTo>
                  <a:pt x="2492299" y="627163"/>
                </a:lnTo>
                <a:lnTo>
                  <a:pt x="2511103" y="664379"/>
                </a:lnTo>
                <a:lnTo>
                  <a:pt x="2528105" y="702296"/>
                </a:lnTo>
                <a:lnTo>
                  <a:pt x="2543263" y="740880"/>
                </a:lnTo>
                <a:lnTo>
                  <a:pt x="2556535" y="780097"/>
                </a:lnTo>
                <a:lnTo>
                  <a:pt x="2567880" y="819916"/>
                </a:lnTo>
                <a:lnTo>
                  <a:pt x="2577256" y="860302"/>
                </a:lnTo>
                <a:lnTo>
                  <a:pt x="2584621" y="901223"/>
                </a:lnTo>
                <a:lnTo>
                  <a:pt x="2589933" y="942646"/>
                </a:lnTo>
                <a:lnTo>
                  <a:pt x="2593151" y="984538"/>
                </a:lnTo>
                <a:lnTo>
                  <a:pt x="2594233" y="1026865"/>
                </a:lnTo>
                <a:lnTo>
                  <a:pt x="2593151" y="1069192"/>
                </a:lnTo>
                <a:lnTo>
                  <a:pt x="2589933" y="1111084"/>
                </a:lnTo>
                <a:lnTo>
                  <a:pt x="2584621" y="1152507"/>
                </a:lnTo>
                <a:lnTo>
                  <a:pt x="2577256" y="1193428"/>
                </a:lnTo>
                <a:lnTo>
                  <a:pt x="2567880" y="1233814"/>
                </a:lnTo>
                <a:lnTo>
                  <a:pt x="2556535" y="1273633"/>
                </a:lnTo>
                <a:lnTo>
                  <a:pt x="2543263" y="1312851"/>
                </a:lnTo>
                <a:lnTo>
                  <a:pt x="2528105" y="1351434"/>
                </a:lnTo>
                <a:lnTo>
                  <a:pt x="2511103" y="1389351"/>
                </a:lnTo>
                <a:lnTo>
                  <a:pt x="2492299" y="1426568"/>
                </a:lnTo>
                <a:lnTo>
                  <a:pt x="2471734" y="1463051"/>
                </a:lnTo>
                <a:lnTo>
                  <a:pt x="2449451" y="1498769"/>
                </a:lnTo>
                <a:lnTo>
                  <a:pt x="2425491" y="1533688"/>
                </a:lnTo>
                <a:lnTo>
                  <a:pt x="2399895" y="1567774"/>
                </a:lnTo>
                <a:lnTo>
                  <a:pt x="2372706" y="1600996"/>
                </a:lnTo>
                <a:lnTo>
                  <a:pt x="2343965" y="1633319"/>
                </a:lnTo>
                <a:lnTo>
                  <a:pt x="2313713" y="1664711"/>
                </a:lnTo>
                <a:lnTo>
                  <a:pt x="2281994" y="1695138"/>
                </a:lnTo>
                <a:lnTo>
                  <a:pt x="2248847" y="1724569"/>
                </a:lnTo>
                <a:lnTo>
                  <a:pt x="2214316" y="1752969"/>
                </a:lnTo>
                <a:lnTo>
                  <a:pt x="2178442" y="1780306"/>
                </a:lnTo>
                <a:lnTo>
                  <a:pt x="2141266" y="1806546"/>
                </a:lnTo>
                <a:lnTo>
                  <a:pt x="2102830" y="1831657"/>
                </a:lnTo>
                <a:lnTo>
                  <a:pt x="2063177" y="1855605"/>
                </a:lnTo>
                <a:lnTo>
                  <a:pt x="2022347" y="1878358"/>
                </a:lnTo>
                <a:lnTo>
                  <a:pt x="1980382" y="1899883"/>
                </a:lnTo>
                <a:lnTo>
                  <a:pt x="1937325" y="1920146"/>
                </a:lnTo>
                <a:lnTo>
                  <a:pt x="1893216" y="1939114"/>
                </a:lnTo>
                <a:lnTo>
                  <a:pt x="1848098" y="1956755"/>
                </a:lnTo>
                <a:lnTo>
                  <a:pt x="1802013" y="1973035"/>
                </a:lnTo>
                <a:lnTo>
                  <a:pt x="1755001" y="1987921"/>
                </a:lnTo>
                <a:lnTo>
                  <a:pt x="1707105" y="2001381"/>
                </a:lnTo>
                <a:lnTo>
                  <a:pt x="1658367" y="2013380"/>
                </a:lnTo>
                <a:lnTo>
                  <a:pt x="1608828" y="2023887"/>
                </a:lnTo>
                <a:lnTo>
                  <a:pt x="1558531" y="2032869"/>
                </a:lnTo>
                <a:lnTo>
                  <a:pt x="1507515" y="2040291"/>
                </a:lnTo>
                <a:lnTo>
                  <a:pt x="1455825" y="2046121"/>
                </a:lnTo>
                <a:lnTo>
                  <a:pt x="1403500" y="2050327"/>
                </a:lnTo>
                <a:lnTo>
                  <a:pt x="1350583" y="2052874"/>
                </a:lnTo>
                <a:lnTo>
                  <a:pt x="1297116" y="2053731"/>
                </a:lnTo>
                <a:lnTo>
                  <a:pt x="1243649" y="2052874"/>
                </a:lnTo>
                <a:lnTo>
                  <a:pt x="1190732" y="2050327"/>
                </a:lnTo>
                <a:lnTo>
                  <a:pt x="1138408" y="2046121"/>
                </a:lnTo>
                <a:lnTo>
                  <a:pt x="1086717" y="2040291"/>
                </a:lnTo>
                <a:lnTo>
                  <a:pt x="1035702" y="2032869"/>
                </a:lnTo>
                <a:lnTo>
                  <a:pt x="985404" y="2023887"/>
                </a:lnTo>
                <a:lnTo>
                  <a:pt x="935865" y="2013380"/>
                </a:lnTo>
                <a:lnTo>
                  <a:pt x="887127" y="2001381"/>
                </a:lnTo>
                <a:lnTo>
                  <a:pt x="839231" y="1987921"/>
                </a:lnTo>
                <a:lnTo>
                  <a:pt x="792220" y="1973035"/>
                </a:lnTo>
                <a:lnTo>
                  <a:pt x="746134" y="1956755"/>
                </a:lnTo>
                <a:lnTo>
                  <a:pt x="701016" y="1939114"/>
                </a:lnTo>
                <a:lnTo>
                  <a:pt x="656908" y="1920146"/>
                </a:lnTo>
                <a:lnTo>
                  <a:pt x="613850" y="1899883"/>
                </a:lnTo>
                <a:lnTo>
                  <a:pt x="571886" y="1878358"/>
                </a:lnTo>
                <a:lnTo>
                  <a:pt x="531056" y="1855605"/>
                </a:lnTo>
                <a:lnTo>
                  <a:pt x="491402" y="1831657"/>
                </a:lnTo>
                <a:lnTo>
                  <a:pt x="452967" y="1806546"/>
                </a:lnTo>
                <a:lnTo>
                  <a:pt x="415791" y="1780306"/>
                </a:lnTo>
                <a:lnTo>
                  <a:pt x="379916" y="1752969"/>
                </a:lnTo>
                <a:lnTo>
                  <a:pt x="345385" y="1724569"/>
                </a:lnTo>
                <a:lnTo>
                  <a:pt x="312239" y="1695138"/>
                </a:lnTo>
                <a:lnTo>
                  <a:pt x="280519" y="1664711"/>
                </a:lnTo>
                <a:lnTo>
                  <a:pt x="250268" y="1633319"/>
                </a:lnTo>
                <a:lnTo>
                  <a:pt x="221527" y="1600996"/>
                </a:lnTo>
                <a:lnTo>
                  <a:pt x="194337" y="1567774"/>
                </a:lnTo>
                <a:lnTo>
                  <a:pt x="168742" y="1533688"/>
                </a:lnTo>
                <a:lnTo>
                  <a:pt x="144781" y="1498769"/>
                </a:lnTo>
                <a:lnTo>
                  <a:pt x="122498" y="1463051"/>
                </a:lnTo>
                <a:lnTo>
                  <a:pt x="101933" y="1426568"/>
                </a:lnTo>
                <a:lnTo>
                  <a:pt x="83129" y="1389351"/>
                </a:lnTo>
                <a:lnTo>
                  <a:pt x="66127" y="1351434"/>
                </a:lnTo>
                <a:lnTo>
                  <a:pt x="50969" y="1312851"/>
                </a:lnTo>
                <a:lnTo>
                  <a:pt x="37697" y="1273633"/>
                </a:lnTo>
                <a:lnTo>
                  <a:pt x="26352" y="1233814"/>
                </a:lnTo>
                <a:lnTo>
                  <a:pt x="16977" y="1193428"/>
                </a:lnTo>
                <a:lnTo>
                  <a:pt x="9612" y="1152507"/>
                </a:lnTo>
                <a:lnTo>
                  <a:pt x="4299" y="1111084"/>
                </a:lnTo>
                <a:lnTo>
                  <a:pt x="1081" y="1069192"/>
                </a:lnTo>
                <a:lnTo>
                  <a:pt x="0" y="1026865"/>
                </a:lnTo>
                <a:close/>
              </a:path>
            </a:pathLst>
          </a:custGeom>
          <a:ln w="76199">
            <a:solidFill>
              <a:srgbClr val="FA9D55"/>
            </a:solidFill>
          </a:ln>
        </p:spPr>
        <p:txBody>
          <a:bodyPr wrap="square" lIns="0" tIns="0" rIns="0" bIns="0" rtlCol="0"/>
          <a:lstStyle/>
          <a:p>
            <a:endParaRPr/>
          </a:p>
        </p:txBody>
      </p:sp>
      <p:sp>
        <p:nvSpPr>
          <p:cNvPr id="7" name="object 7"/>
          <p:cNvSpPr txBox="1"/>
          <p:nvPr/>
        </p:nvSpPr>
        <p:spPr>
          <a:xfrm>
            <a:off x="535939" y="2427481"/>
            <a:ext cx="1330960" cy="845819"/>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Large </a:t>
            </a:r>
            <a:r>
              <a:rPr sz="1800" dirty="0">
                <a:latin typeface="Calibri"/>
                <a:cs typeface="Calibri"/>
              </a:rPr>
              <a:t>and</a:t>
            </a:r>
            <a:r>
              <a:rPr sz="1800" spc="-70" dirty="0">
                <a:latin typeface="Calibri"/>
                <a:cs typeface="Calibri"/>
              </a:rPr>
              <a:t> </a:t>
            </a:r>
            <a:r>
              <a:rPr sz="1800" dirty="0">
                <a:latin typeface="Calibri"/>
                <a:cs typeface="Calibri"/>
              </a:rPr>
              <a:t>fast</a:t>
            </a:r>
            <a:endParaRPr sz="1800">
              <a:latin typeface="Calibri"/>
              <a:cs typeface="Calibri"/>
            </a:endParaRPr>
          </a:p>
          <a:p>
            <a:pPr marL="12700" marR="233045" indent="51435">
              <a:lnSpc>
                <a:spcPts val="2200"/>
              </a:lnSpc>
              <a:spcBef>
                <a:spcPts val="10"/>
              </a:spcBef>
            </a:pPr>
            <a:r>
              <a:rPr sz="1800" dirty="0">
                <a:latin typeface="Calibri"/>
                <a:cs typeface="Calibri"/>
              </a:rPr>
              <a:t>- </a:t>
            </a:r>
            <a:r>
              <a:rPr sz="1800" spc="-5" dirty="0">
                <a:latin typeface="Calibri"/>
                <a:cs typeface="Calibri"/>
              </a:rPr>
              <a:t>power  hungry,</a:t>
            </a:r>
            <a:r>
              <a:rPr sz="1800" spc="-65" dirty="0">
                <a:latin typeface="Calibri"/>
                <a:cs typeface="Calibri"/>
              </a:rPr>
              <a:t> </a:t>
            </a:r>
            <a:r>
              <a:rPr sz="1800" spc="-5" dirty="0">
                <a:latin typeface="Calibri"/>
                <a:cs typeface="Calibri"/>
              </a:rPr>
              <a:t>hot</a:t>
            </a:r>
            <a:endParaRPr sz="1800">
              <a:latin typeface="Calibri"/>
              <a:cs typeface="Calibri"/>
            </a:endParaRPr>
          </a:p>
        </p:txBody>
      </p:sp>
      <p:sp>
        <p:nvSpPr>
          <p:cNvPr id="8" name="object 8"/>
          <p:cNvSpPr/>
          <p:nvPr/>
        </p:nvSpPr>
        <p:spPr>
          <a:xfrm>
            <a:off x="2839467" y="4309202"/>
            <a:ext cx="1402080" cy="1371600"/>
          </a:xfrm>
          <a:custGeom>
            <a:avLst/>
            <a:gdLst/>
            <a:ahLst/>
            <a:cxnLst/>
            <a:rect l="l" t="t" r="r" b="b"/>
            <a:pathLst>
              <a:path w="1402079" h="1371600">
                <a:moveTo>
                  <a:pt x="0" y="685580"/>
                </a:moveTo>
                <a:lnTo>
                  <a:pt x="1616" y="638641"/>
                </a:lnTo>
                <a:lnTo>
                  <a:pt x="6397" y="592551"/>
                </a:lnTo>
                <a:lnTo>
                  <a:pt x="14237" y="547412"/>
                </a:lnTo>
                <a:lnTo>
                  <a:pt x="25032" y="503326"/>
                </a:lnTo>
                <a:lnTo>
                  <a:pt x="38678" y="460395"/>
                </a:lnTo>
                <a:lnTo>
                  <a:pt x="55070" y="418721"/>
                </a:lnTo>
                <a:lnTo>
                  <a:pt x="74105" y="378407"/>
                </a:lnTo>
                <a:lnTo>
                  <a:pt x="95676" y="339555"/>
                </a:lnTo>
                <a:lnTo>
                  <a:pt x="119682" y="302266"/>
                </a:lnTo>
                <a:lnTo>
                  <a:pt x="146016" y="266642"/>
                </a:lnTo>
                <a:lnTo>
                  <a:pt x="174574" y="232787"/>
                </a:lnTo>
                <a:lnTo>
                  <a:pt x="205253" y="200801"/>
                </a:lnTo>
                <a:lnTo>
                  <a:pt x="237948" y="170788"/>
                </a:lnTo>
                <a:lnTo>
                  <a:pt x="272554" y="142849"/>
                </a:lnTo>
                <a:lnTo>
                  <a:pt x="308967" y="117086"/>
                </a:lnTo>
                <a:lnTo>
                  <a:pt x="347082" y="93601"/>
                </a:lnTo>
                <a:lnTo>
                  <a:pt x="386796" y="72497"/>
                </a:lnTo>
                <a:lnTo>
                  <a:pt x="428004" y="53876"/>
                </a:lnTo>
                <a:lnTo>
                  <a:pt x="470602" y="37839"/>
                </a:lnTo>
                <a:lnTo>
                  <a:pt x="514484" y="24489"/>
                </a:lnTo>
                <a:lnTo>
                  <a:pt x="559548" y="13928"/>
                </a:lnTo>
                <a:lnTo>
                  <a:pt x="605688" y="6258"/>
                </a:lnTo>
                <a:lnTo>
                  <a:pt x="652800" y="1581"/>
                </a:lnTo>
                <a:lnTo>
                  <a:pt x="700779" y="0"/>
                </a:lnTo>
                <a:lnTo>
                  <a:pt x="748759" y="1581"/>
                </a:lnTo>
                <a:lnTo>
                  <a:pt x="795871" y="6258"/>
                </a:lnTo>
                <a:lnTo>
                  <a:pt x="842011" y="13928"/>
                </a:lnTo>
                <a:lnTo>
                  <a:pt x="887074" y="24489"/>
                </a:lnTo>
                <a:lnTo>
                  <a:pt x="930957" y="37839"/>
                </a:lnTo>
                <a:lnTo>
                  <a:pt x="973554" y="53876"/>
                </a:lnTo>
                <a:lnTo>
                  <a:pt x="1014762" y="72497"/>
                </a:lnTo>
                <a:lnTo>
                  <a:pt x="1054476" y="93601"/>
                </a:lnTo>
                <a:lnTo>
                  <a:pt x="1092592" y="117086"/>
                </a:lnTo>
                <a:lnTo>
                  <a:pt x="1129005" y="142849"/>
                </a:lnTo>
                <a:lnTo>
                  <a:pt x="1163611" y="170788"/>
                </a:lnTo>
                <a:lnTo>
                  <a:pt x="1196305" y="200801"/>
                </a:lnTo>
                <a:lnTo>
                  <a:pt x="1226984" y="232787"/>
                </a:lnTo>
                <a:lnTo>
                  <a:pt x="1255543" y="266642"/>
                </a:lnTo>
                <a:lnTo>
                  <a:pt x="1281877" y="302266"/>
                </a:lnTo>
                <a:lnTo>
                  <a:pt x="1305882" y="339555"/>
                </a:lnTo>
                <a:lnTo>
                  <a:pt x="1327454" y="378407"/>
                </a:lnTo>
                <a:lnTo>
                  <a:pt x="1346488" y="418721"/>
                </a:lnTo>
                <a:lnTo>
                  <a:pt x="1362881" y="460395"/>
                </a:lnTo>
                <a:lnTo>
                  <a:pt x="1376527" y="503326"/>
                </a:lnTo>
                <a:lnTo>
                  <a:pt x="1387322" y="547412"/>
                </a:lnTo>
                <a:lnTo>
                  <a:pt x="1395162" y="592551"/>
                </a:lnTo>
                <a:lnTo>
                  <a:pt x="1399942" y="638641"/>
                </a:lnTo>
                <a:lnTo>
                  <a:pt x="1401559" y="685580"/>
                </a:lnTo>
                <a:lnTo>
                  <a:pt x="1399942" y="732519"/>
                </a:lnTo>
                <a:lnTo>
                  <a:pt x="1395162" y="778610"/>
                </a:lnTo>
                <a:lnTo>
                  <a:pt x="1387322" y="823749"/>
                </a:lnTo>
                <a:lnTo>
                  <a:pt x="1376527" y="867835"/>
                </a:lnTo>
                <a:lnTo>
                  <a:pt x="1362881" y="910766"/>
                </a:lnTo>
                <a:lnTo>
                  <a:pt x="1346488" y="952439"/>
                </a:lnTo>
                <a:lnTo>
                  <a:pt x="1327454" y="992754"/>
                </a:lnTo>
                <a:lnTo>
                  <a:pt x="1305882" y="1031606"/>
                </a:lnTo>
                <a:lnTo>
                  <a:pt x="1281877" y="1068895"/>
                </a:lnTo>
                <a:lnTo>
                  <a:pt x="1255543" y="1104518"/>
                </a:lnTo>
                <a:lnTo>
                  <a:pt x="1226984" y="1138374"/>
                </a:lnTo>
                <a:lnTo>
                  <a:pt x="1196305" y="1170359"/>
                </a:lnTo>
                <a:lnTo>
                  <a:pt x="1163611" y="1200373"/>
                </a:lnTo>
                <a:lnTo>
                  <a:pt x="1129005" y="1228312"/>
                </a:lnTo>
                <a:lnTo>
                  <a:pt x="1092592" y="1254075"/>
                </a:lnTo>
                <a:lnTo>
                  <a:pt x="1054476" y="1277559"/>
                </a:lnTo>
                <a:lnTo>
                  <a:pt x="1014762" y="1298663"/>
                </a:lnTo>
                <a:lnTo>
                  <a:pt x="973554" y="1317285"/>
                </a:lnTo>
                <a:lnTo>
                  <a:pt x="930957" y="1333322"/>
                </a:lnTo>
                <a:lnTo>
                  <a:pt x="887074" y="1346672"/>
                </a:lnTo>
                <a:lnTo>
                  <a:pt x="842011" y="1357233"/>
                </a:lnTo>
                <a:lnTo>
                  <a:pt x="795871" y="1364903"/>
                </a:lnTo>
                <a:lnTo>
                  <a:pt x="748759" y="1369580"/>
                </a:lnTo>
                <a:lnTo>
                  <a:pt x="700779" y="1371161"/>
                </a:lnTo>
                <a:lnTo>
                  <a:pt x="652800" y="1369580"/>
                </a:lnTo>
                <a:lnTo>
                  <a:pt x="605688" y="1364903"/>
                </a:lnTo>
                <a:lnTo>
                  <a:pt x="559548" y="1357233"/>
                </a:lnTo>
                <a:lnTo>
                  <a:pt x="514484" y="1346672"/>
                </a:lnTo>
                <a:lnTo>
                  <a:pt x="470602" y="1333322"/>
                </a:lnTo>
                <a:lnTo>
                  <a:pt x="428004" y="1317285"/>
                </a:lnTo>
                <a:lnTo>
                  <a:pt x="386796" y="1298663"/>
                </a:lnTo>
                <a:lnTo>
                  <a:pt x="347082" y="1277559"/>
                </a:lnTo>
                <a:lnTo>
                  <a:pt x="308967" y="1254075"/>
                </a:lnTo>
                <a:lnTo>
                  <a:pt x="272554" y="1228312"/>
                </a:lnTo>
                <a:lnTo>
                  <a:pt x="237948" y="1200373"/>
                </a:lnTo>
                <a:lnTo>
                  <a:pt x="205253" y="1170359"/>
                </a:lnTo>
                <a:lnTo>
                  <a:pt x="174574" y="1138374"/>
                </a:lnTo>
                <a:lnTo>
                  <a:pt x="146016" y="1104518"/>
                </a:lnTo>
                <a:lnTo>
                  <a:pt x="119682" y="1068895"/>
                </a:lnTo>
                <a:lnTo>
                  <a:pt x="95676" y="1031606"/>
                </a:lnTo>
                <a:lnTo>
                  <a:pt x="74105" y="992754"/>
                </a:lnTo>
                <a:lnTo>
                  <a:pt x="55070" y="952439"/>
                </a:lnTo>
                <a:lnTo>
                  <a:pt x="38678" y="910766"/>
                </a:lnTo>
                <a:lnTo>
                  <a:pt x="25032" y="867835"/>
                </a:lnTo>
                <a:lnTo>
                  <a:pt x="14237" y="823749"/>
                </a:lnTo>
                <a:lnTo>
                  <a:pt x="6397" y="778610"/>
                </a:lnTo>
                <a:lnTo>
                  <a:pt x="1616" y="732519"/>
                </a:lnTo>
                <a:lnTo>
                  <a:pt x="0" y="685580"/>
                </a:lnTo>
                <a:close/>
              </a:path>
            </a:pathLst>
          </a:custGeom>
          <a:ln w="76199">
            <a:solidFill>
              <a:srgbClr val="FF2600"/>
            </a:solidFill>
          </a:ln>
        </p:spPr>
        <p:txBody>
          <a:bodyPr wrap="square" lIns="0" tIns="0" rIns="0" bIns="0" rtlCol="0"/>
          <a:lstStyle/>
          <a:p>
            <a:endParaRPr/>
          </a:p>
        </p:txBody>
      </p:sp>
      <p:sp>
        <p:nvSpPr>
          <p:cNvPr id="9" name="object 9"/>
          <p:cNvSpPr/>
          <p:nvPr/>
        </p:nvSpPr>
        <p:spPr>
          <a:xfrm>
            <a:off x="3962749" y="4722719"/>
            <a:ext cx="2063750" cy="1607820"/>
          </a:xfrm>
          <a:custGeom>
            <a:avLst/>
            <a:gdLst/>
            <a:ahLst/>
            <a:cxnLst/>
            <a:rect l="l" t="t" r="r" b="b"/>
            <a:pathLst>
              <a:path w="2063750" h="1607820">
                <a:moveTo>
                  <a:pt x="0" y="803843"/>
                </a:moveTo>
                <a:lnTo>
                  <a:pt x="1430" y="761152"/>
                </a:lnTo>
                <a:lnTo>
                  <a:pt x="5673" y="719041"/>
                </a:lnTo>
                <a:lnTo>
                  <a:pt x="12657" y="677566"/>
                </a:lnTo>
                <a:lnTo>
                  <a:pt x="22311" y="636783"/>
                </a:lnTo>
                <a:lnTo>
                  <a:pt x="34565" y="596746"/>
                </a:lnTo>
                <a:lnTo>
                  <a:pt x="49346" y="557512"/>
                </a:lnTo>
                <a:lnTo>
                  <a:pt x="66583" y="519136"/>
                </a:lnTo>
                <a:lnTo>
                  <a:pt x="86205" y="481674"/>
                </a:lnTo>
                <a:lnTo>
                  <a:pt x="108141" y="445181"/>
                </a:lnTo>
                <a:lnTo>
                  <a:pt x="132319" y="409713"/>
                </a:lnTo>
                <a:lnTo>
                  <a:pt x="158668" y="375326"/>
                </a:lnTo>
                <a:lnTo>
                  <a:pt x="187117" y="342074"/>
                </a:lnTo>
                <a:lnTo>
                  <a:pt x="217594" y="310013"/>
                </a:lnTo>
                <a:lnTo>
                  <a:pt x="250028" y="279200"/>
                </a:lnTo>
                <a:lnTo>
                  <a:pt x="284348" y="249689"/>
                </a:lnTo>
                <a:lnTo>
                  <a:pt x="320483" y="221537"/>
                </a:lnTo>
                <a:lnTo>
                  <a:pt x="358361" y="194798"/>
                </a:lnTo>
                <a:lnTo>
                  <a:pt x="397910" y="169528"/>
                </a:lnTo>
                <a:lnTo>
                  <a:pt x="439060" y="145783"/>
                </a:lnTo>
                <a:lnTo>
                  <a:pt x="481740" y="123619"/>
                </a:lnTo>
                <a:lnTo>
                  <a:pt x="525877" y="103090"/>
                </a:lnTo>
                <a:lnTo>
                  <a:pt x="571402" y="84253"/>
                </a:lnTo>
                <a:lnTo>
                  <a:pt x="618241" y="67163"/>
                </a:lnTo>
                <a:lnTo>
                  <a:pt x="666325" y="51875"/>
                </a:lnTo>
                <a:lnTo>
                  <a:pt x="715581" y="38445"/>
                </a:lnTo>
                <a:lnTo>
                  <a:pt x="765939" y="26930"/>
                </a:lnTo>
                <a:lnTo>
                  <a:pt x="817327" y="17383"/>
                </a:lnTo>
                <a:lnTo>
                  <a:pt x="869673" y="9861"/>
                </a:lnTo>
                <a:lnTo>
                  <a:pt x="922907" y="4419"/>
                </a:lnTo>
                <a:lnTo>
                  <a:pt x="976958" y="1114"/>
                </a:lnTo>
                <a:lnTo>
                  <a:pt x="1031753" y="0"/>
                </a:lnTo>
                <a:lnTo>
                  <a:pt x="1086549" y="1114"/>
                </a:lnTo>
                <a:lnTo>
                  <a:pt x="1140599" y="4419"/>
                </a:lnTo>
                <a:lnTo>
                  <a:pt x="1193833" y="9861"/>
                </a:lnTo>
                <a:lnTo>
                  <a:pt x="1246180" y="17383"/>
                </a:lnTo>
                <a:lnTo>
                  <a:pt x="1297568" y="26930"/>
                </a:lnTo>
                <a:lnTo>
                  <a:pt x="1347926" y="38445"/>
                </a:lnTo>
                <a:lnTo>
                  <a:pt x="1397182" y="51875"/>
                </a:lnTo>
                <a:lnTo>
                  <a:pt x="1445265" y="67163"/>
                </a:lnTo>
                <a:lnTo>
                  <a:pt x="1492105" y="84253"/>
                </a:lnTo>
                <a:lnTo>
                  <a:pt x="1537629" y="103090"/>
                </a:lnTo>
                <a:lnTo>
                  <a:pt x="1581767" y="123619"/>
                </a:lnTo>
                <a:lnTo>
                  <a:pt x="1624446" y="145783"/>
                </a:lnTo>
                <a:lnTo>
                  <a:pt x="1665596" y="169528"/>
                </a:lnTo>
                <a:lnTo>
                  <a:pt x="1705146" y="194798"/>
                </a:lnTo>
                <a:lnTo>
                  <a:pt x="1743024" y="221537"/>
                </a:lnTo>
                <a:lnTo>
                  <a:pt x="1779158" y="249689"/>
                </a:lnTo>
                <a:lnTo>
                  <a:pt x="1813478" y="279200"/>
                </a:lnTo>
                <a:lnTo>
                  <a:pt x="1845913" y="310013"/>
                </a:lnTo>
                <a:lnTo>
                  <a:pt x="1876390" y="342074"/>
                </a:lnTo>
                <a:lnTo>
                  <a:pt x="1904839" y="375326"/>
                </a:lnTo>
                <a:lnTo>
                  <a:pt x="1931188" y="409713"/>
                </a:lnTo>
                <a:lnTo>
                  <a:pt x="1955366" y="445181"/>
                </a:lnTo>
                <a:lnTo>
                  <a:pt x="1977301" y="481674"/>
                </a:lnTo>
                <a:lnTo>
                  <a:pt x="1996924" y="519136"/>
                </a:lnTo>
                <a:lnTo>
                  <a:pt x="2014161" y="557512"/>
                </a:lnTo>
                <a:lnTo>
                  <a:pt x="2028942" y="596746"/>
                </a:lnTo>
                <a:lnTo>
                  <a:pt x="2041195" y="636783"/>
                </a:lnTo>
                <a:lnTo>
                  <a:pt x="2050850" y="677566"/>
                </a:lnTo>
                <a:lnTo>
                  <a:pt x="2057834" y="719041"/>
                </a:lnTo>
                <a:lnTo>
                  <a:pt x="2062077" y="761152"/>
                </a:lnTo>
                <a:lnTo>
                  <a:pt x="2063507" y="803843"/>
                </a:lnTo>
                <a:lnTo>
                  <a:pt x="2062077" y="846535"/>
                </a:lnTo>
                <a:lnTo>
                  <a:pt x="2057834" y="888646"/>
                </a:lnTo>
                <a:lnTo>
                  <a:pt x="2050850" y="930121"/>
                </a:lnTo>
                <a:lnTo>
                  <a:pt x="2041195" y="970904"/>
                </a:lnTo>
                <a:lnTo>
                  <a:pt x="2028942" y="1010941"/>
                </a:lnTo>
                <a:lnTo>
                  <a:pt x="2014161" y="1050175"/>
                </a:lnTo>
                <a:lnTo>
                  <a:pt x="1996924" y="1088550"/>
                </a:lnTo>
                <a:lnTo>
                  <a:pt x="1977301" y="1126013"/>
                </a:lnTo>
                <a:lnTo>
                  <a:pt x="1955366" y="1162505"/>
                </a:lnTo>
                <a:lnTo>
                  <a:pt x="1931188" y="1197973"/>
                </a:lnTo>
                <a:lnTo>
                  <a:pt x="1904839" y="1232361"/>
                </a:lnTo>
                <a:lnTo>
                  <a:pt x="1876390" y="1265613"/>
                </a:lnTo>
                <a:lnTo>
                  <a:pt x="1845913" y="1297673"/>
                </a:lnTo>
                <a:lnTo>
                  <a:pt x="1813478" y="1328487"/>
                </a:lnTo>
                <a:lnTo>
                  <a:pt x="1779158" y="1357997"/>
                </a:lnTo>
                <a:lnTo>
                  <a:pt x="1743024" y="1386150"/>
                </a:lnTo>
                <a:lnTo>
                  <a:pt x="1705146" y="1412889"/>
                </a:lnTo>
                <a:lnTo>
                  <a:pt x="1665596" y="1438158"/>
                </a:lnTo>
                <a:lnTo>
                  <a:pt x="1624446" y="1461903"/>
                </a:lnTo>
                <a:lnTo>
                  <a:pt x="1581767" y="1484068"/>
                </a:lnTo>
                <a:lnTo>
                  <a:pt x="1537629" y="1504597"/>
                </a:lnTo>
                <a:lnTo>
                  <a:pt x="1492105" y="1523434"/>
                </a:lnTo>
                <a:lnTo>
                  <a:pt x="1445265" y="1540524"/>
                </a:lnTo>
                <a:lnTo>
                  <a:pt x="1397182" y="1555812"/>
                </a:lnTo>
                <a:lnTo>
                  <a:pt x="1347926" y="1569241"/>
                </a:lnTo>
                <a:lnTo>
                  <a:pt x="1297568" y="1580757"/>
                </a:lnTo>
                <a:lnTo>
                  <a:pt x="1246180" y="1590304"/>
                </a:lnTo>
                <a:lnTo>
                  <a:pt x="1193833" y="1597826"/>
                </a:lnTo>
                <a:lnTo>
                  <a:pt x="1140599" y="1603267"/>
                </a:lnTo>
                <a:lnTo>
                  <a:pt x="1086549" y="1606573"/>
                </a:lnTo>
                <a:lnTo>
                  <a:pt x="1031753" y="1607687"/>
                </a:lnTo>
                <a:lnTo>
                  <a:pt x="976958" y="1606573"/>
                </a:lnTo>
                <a:lnTo>
                  <a:pt x="922907" y="1603267"/>
                </a:lnTo>
                <a:lnTo>
                  <a:pt x="869673" y="1597826"/>
                </a:lnTo>
                <a:lnTo>
                  <a:pt x="817327" y="1590304"/>
                </a:lnTo>
                <a:lnTo>
                  <a:pt x="765939" y="1580757"/>
                </a:lnTo>
                <a:lnTo>
                  <a:pt x="715581" y="1569241"/>
                </a:lnTo>
                <a:lnTo>
                  <a:pt x="666325" y="1555812"/>
                </a:lnTo>
                <a:lnTo>
                  <a:pt x="618241" y="1540524"/>
                </a:lnTo>
                <a:lnTo>
                  <a:pt x="571402" y="1523434"/>
                </a:lnTo>
                <a:lnTo>
                  <a:pt x="525877" y="1504597"/>
                </a:lnTo>
                <a:lnTo>
                  <a:pt x="481740" y="1484068"/>
                </a:lnTo>
                <a:lnTo>
                  <a:pt x="439060" y="1461903"/>
                </a:lnTo>
                <a:lnTo>
                  <a:pt x="397910" y="1438158"/>
                </a:lnTo>
                <a:lnTo>
                  <a:pt x="358361" y="1412889"/>
                </a:lnTo>
                <a:lnTo>
                  <a:pt x="320483" y="1386150"/>
                </a:lnTo>
                <a:lnTo>
                  <a:pt x="284348" y="1357997"/>
                </a:lnTo>
                <a:lnTo>
                  <a:pt x="250028" y="1328487"/>
                </a:lnTo>
                <a:lnTo>
                  <a:pt x="217594" y="1297673"/>
                </a:lnTo>
                <a:lnTo>
                  <a:pt x="187117" y="1265613"/>
                </a:lnTo>
                <a:lnTo>
                  <a:pt x="158668" y="1232361"/>
                </a:lnTo>
                <a:lnTo>
                  <a:pt x="132319" y="1197973"/>
                </a:lnTo>
                <a:lnTo>
                  <a:pt x="108141" y="1162505"/>
                </a:lnTo>
                <a:lnTo>
                  <a:pt x="86205" y="1126013"/>
                </a:lnTo>
                <a:lnTo>
                  <a:pt x="66583" y="1088550"/>
                </a:lnTo>
                <a:lnTo>
                  <a:pt x="49346" y="1050175"/>
                </a:lnTo>
                <a:lnTo>
                  <a:pt x="34565" y="1010941"/>
                </a:lnTo>
                <a:lnTo>
                  <a:pt x="22311" y="970904"/>
                </a:lnTo>
                <a:lnTo>
                  <a:pt x="12657" y="930121"/>
                </a:lnTo>
                <a:lnTo>
                  <a:pt x="5673" y="888646"/>
                </a:lnTo>
                <a:lnTo>
                  <a:pt x="1430" y="846535"/>
                </a:lnTo>
                <a:lnTo>
                  <a:pt x="0" y="803843"/>
                </a:lnTo>
                <a:close/>
              </a:path>
            </a:pathLst>
          </a:custGeom>
          <a:ln w="76199">
            <a:solidFill>
              <a:srgbClr val="0433FF"/>
            </a:solidFill>
          </a:ln>
        </p:spPr>
        <p:txBody>
          <a:bodyPr wrap="square" lIns="0" tIns="0" rIns="0" bIns="0" rtlCol="0"/>
          <a:lstStyle/>
          <a:p>
            <a:endParaRPr/>
          </a:p>
        </p:txBody>
      </p:sp>
      <p:sp>
        <p:nvSpPr>
          <p:cNvPr id="10" name="object 10"/>
          <p:cNvSpPr/>
          <p:nvPr/>
        </p:nvSpPr>
        <p:spPr>
          <a:xfrm>
            <a:off x="1683327" y="2406534"/>
            <a:ext cx="1650076" cy="864523"/>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917154" y="2592069"/>
            <a:ext cx="1186180" cy="446405"/>
          </a:xfrm>
          <a:custGeom>
            <a:avLst/>
            <a:gdLst/>
            <a:ahLst/>
            <a:cxnLst/>
            <a:rect l="l" t="t" r="r" b="b"/>
            <a:pathLst>
              <a:path w="1186180" h="446405">
                <a:moveTo>
                  <a:pt x="1185809" y="446115"/>
                </a:moveTo>
                <a:lnTo>
                  <a:pt x="0" y="0"/>
                </a:lnTo>
              </a:path>
            </a:pathLst>
          </a:custGeom>
          <a:ln w="38099">
            <a:solidFill>
              <a:srgbClr val="FA9D55"/>
            </a:solidFill>
          </a:ln>
        </p:spPr>
        <p:txBody>
          <a:bodyPr wrap="square" lIns="0" tIns="0" rIns="0" bIns="0" rtlCol="0"/>
          <a:lstStyle/>
          <a:p>
            <a:endParaRPr/>
          </a:p>
        </p:txBody>
      </p:sp>
      <p:sp>
        <p:nvSpPr>
          <p:cNvPr id="12" name="object 12"/>
          <p:cNvSpPr/>
          <p:nvPr/>
        </p:nvSpPr>
        <p:spPr>
          <a:xfrm>
            <a:off x="2953726" y="2916582"/>
            <a:ext cx="184623" cy="16254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881769" y="2551130"/>
            <a:ext cx="184623" cy="162541"/>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774767" y="4783975"/>
            <a:ext cx="1263534" cy="432261"/>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010473" y="4959756"/>
            <a:ext cx="791845" cy="33655"/>
          </a:xfrm>
          <a:custGeom>
            <a:avLst/>
            <a:gdLst/>
            <a:ahLst/>
            <a:cxnLst/>
            <a:rect l="l" t="t" r="r" b="b"/>
            <a:pathLst>
              <a:path w="791844" h="33654">
                <a:moveTo>
                  <a:pt x="791220" y="33430"/>
                </a:moveTo>
                <a:lnTo>
                  <a:pt x="0" y="0"/>
                </a:lnTo>
              </a:path>
            </a:pathLst>
          </a:custGeom>
          <a:ln w="38099">
            <a:solidFill>
              <a:srgbClr val="FF2600"/>
            </a:solidFill>
          </a:ln>
        </p:spPr>
        <p:txBody>
          <a:bodyPr wrap="square" lIns="0" tIns="0" rIns="0" bIns="0" rtlCol="0"/>
          <a:lstStyle/>
          <a:p>
            <a:endParaRPr/>
          </a:p>
        </p:txBody>
      </p:sp>
      <p:sp>
        <p:nvSpPr>
          <p:cNvPr id="16" name="object 16"/>
          <p:cNvSpPr/>
          <p:nvPr/>
        </p:nvSpPr>
        <p:spPr>
          <a:xfrm>
            <a:off x="2665696" y="4902968"/>
            <a:ext cx="173771" cy="170993"/>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1972698" y="4878982"/>
            <a:ext cx="173770" cy="170993"/>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5918660" y="5390803"/>
            <a:ext cx="1184563" cy="469669"/>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6153782" y="5568276"/>
            <a:ext cx="713105" cy="67945"/>
          </a:xfrm>
          <a:custGeom>
            <a:avLst/>
            <a:gdLst/>
            <a:ahLst/>
            <a:cxnLst/>
            <a:rect l="l" t="t" r="r" b="b"/>
            <a:pathLst>
              <a:path w="713104" h="67945">
                <a:moveTo>
                  <a:pt x="0" y="67486"/>
                </a:moveTo>
                <a:lnTo>
                  <a:pt x="712915" y="0"/>
                </a:lnTo>
              </a:path>
            </a:pathLst>
          </a:custGeom>
          <a:ln w="38099">
            <a:solidFill>
              <a:srgbClr val="0433FF"/>
            </a:solidFill>
          </a:ln>
        </p:spPr>
        <p:txBody>
          <a:bodyPr wrap="square" lIns="0" tIns="0" rIns="0" bIns="0" rtlCol="0"/>
          <a:lstStyle/>
          <a:p>
            <a:endParaRPr/>
          </a:p>
        </p:txBody>
      </p:sp>
      <p:sp>
        <p:nvSpPr>
          <p:cNvPr id="20" name="object 20"/>
          <p:cNvSpPr/>
          <p:nvPr/>
        </p:nvSpPr>
        <p:spPr>
          <a:xfrm>
            <a:off x="6116143" y="5539815"/>
            <a:ext cx="176757" cy="170597"/>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6727579" y="5493626"/>
            <a:ext cx="176758" cy="170597"/>
          </a:xfrm>
          <a:prstGeom prst="rect">
            <a:avLst/>
          </a:prstGeom>
          <a:blipFill>
            <a:blip r:embed="rId11" cstate="print"/>
            <a:stretch>
              <a:fillRect/>
            </a:stretch>
          </a:blipFill>
        </p:spPr>
        <p:txBody>
          <a:bodyPr wrap="square" lIns="0" tIns="0" rIns="0" bIns="0" rtlCol="0"/>
          <a:lstStyle/>
          <a:p>
            <a:endParaRPr/>
          </a:p>
        </p:txBody>
      </p:sp>
      <p:sp>
        <p:nvSpPr>
          <p:cNvPr id="22" name="object 22"/>
          <p:cNvSpPr txBox="1"/>
          <p:nvPr/>
        </p:nvSpPr>
        <p:spPr>
          <a:xfrm>
            <a:off x="6983186" y="2761351"/>
            <a:ext cx="1463675" cy="566420"/>
          </a:xfrm>
          <a:prstGeom prst="rect">
            <a:avLst/>
          </a:prstGeom>
        </p:spPr>
        <p:txBody>
          <a:bodyPr vert="horz" wrap="square" lIns="0" tIns="27939" rIns="0" bIns="0" rtlCol="0">
            <a:spAutoFit/>
          </a:bodyPr>
          <a:lstStyle/>
          <a:p>
            <a:pPr marL="12700" marR="5080">
              <a:lnSpc>
                <a:spcPts val="2100"/>
              </a:lnSpc>
              <a:spcBef>
                <a:spcPts val="219"/>
              </a:spcBef>
            </a:pPr>
            <a:r>
              <a:rPr sz="1800" spc="-5" dirty="0">
                <a:latin typeface="Calibri"/>
                <a:cs typeface="Calibri"/>
              </a:rPr>
              <a:t>Small </a:t>
            </a:r>
            <a:r>
              <a:rPr sz="1800" dirty="0">
                <a:latin typeface="Calibri"/>
                <a:cs typeface="Calibri"/>
              </a:rPr>
              <a:t>and</a:t>
            </a:r>
            <a:r>
              <a:rPr sz="1800" spc="-60" dirty="0">
                <a:latin typeface="Calibri"/>
                <a:cs typeface="Calibri"/>
              </a:rPr>
              <a:t> </a:t>
            </a:r>
            <a:r>
              <a:rPr sz="1800" spc="-5" dirty="0">
                <a:latin typeface="Calibri"/>
                <a:cs typeface="Calibri"/>
              </a:rPr>
              <a:t>slow,  cool,</a:t>
            </a:r>
            <a:r>
              <a:rPr sz="1800" spc="-20" dirty="0">
                <a:latin typeface="Calibri"/>
                <a:cs typeface="Calibri"/>
              </a:rPr>
              <a:t> </a:t>
            </a:r>
            <a:r>
              <a:rPr sz="1800" dirty="0">
                <a:latin typeface="Calibri"/>
                <a:cs typeface="Calibri"/>
              </a:rPr>
              <a:t>eﬃcient</a:t>
            </a:r>
            <a:endParaRPr sz="1800">
              <a:latin typeface="Calibri"/>
              <a:cs typeface="Calibri"/>
            </a:endParaRPr>
          </a:p>
        </p:txBody>
      </p:sp>
      <p:sp>
        <p:nvSpPr>
          <p:cNvPr id="23" name="object 23"/>
          <p:cNvSpPr/>
          <p:nvPr/>
        </p:nvSpPr>
        <p:spPr>
          <a:xfrm>
            <a:off x="5536275" y="2876203"/>
            <a:ext cx="1566948" cy="394854"/>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5770390" y="3051497"/>
            <a:ext cx="1096645" cy="0"/>
          </a:xfrm>
          <a:custGeom>
            <a:avLst/>
            <a:gdLst/>
            <a:ahLst/>
            <a:cxnLst/>
            <a:rect l="l" t="t" r="r" b="b"/>
            <a:pathLst>
              <a:path w="1096645">
                <a:moveTo>
                  <a:pt x="1096248" y="0"/>
                </a:moveTo>
                <a:lnTo>
                  <a:pt x="0" y="0"/>
                </a:lnTo>
              </a:path>
            </a:pathLst>
          </a:custGeom>
          <a:ln w="38099">
            <a:solidFill>
              <a:srgbClr val="FA9D55"/>
            </a:solidFill>
          </a:ln>
        </p:spPr>
        <p:txBody>
          <a:bodyPr wrap="square" lIns="0" tIns="0" rIns="0" bIns="0" rtlCol="0"/>
          <a:lstStyle/>
          <a:p>
            <a:endParaRPr/>
          </a:p>
        </p:txBody>
      </p:sp>
      <p:sp>
        <p:nvSpPr>
          <p:cNvPr id="25" name="object 25"/>
          <p:cNvSpPr/>
          <p:nvPr/>
        </p:nvSpPr>
        <p:spPr>
          <a:xfrm>
            <a:off x="6733441" y="2965924"/>
            <a:ext cx="171005" cy="171146"/>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5732583" y="2965924"/>
            <a:ext cx="171005" cy="171146"/>
          </a:xfrm>
          <a:prstGeom prst="rect">
            <a:avLst/>
          </a:prstGeom>
          <a:blipFill>
            <a:blip r:embed="rId14" cstate="print"/>
            <a:stretch>
              <a:fillRect/>
            </a:stretch>
          </a:blipFill>
        </p:spPr>
        <p:txBody>
          <a:bodyPr wrap="square" lIns="0" tIns="0" rIns="0" bIns="0" rtlCol="0"/>
          <a:lstStyle/>
          <a:p>
            <a:endParaRPr/>
          </a:p>
        </p:txBody>
      </p:sp>
      <p:sp>
        <p:nvSpPr>
          <p:cNvPr id="27" name="object 27"/>
          <p:cNvSpPr txBox="1"/>
          <p:nvPr/>
        </p:nvSpPr>
        <p:spPr>
          <a:xfrm>
            <a:off x="493129" y="4628558"/>
            <a:ext cx="1480185" cy="1343660"/>
          </a:xfrm>
          <a:prstGeom prst="rect">
            <a:avLst/>
          </a:prstGeom>
        </p:spPr>
        <p:txBody>
          <a:bodyPr vert="horz" wrap="square" lIns="0" tIns="27939" rIns="0" bIns="0" rtlCol="0">
            <a:spAutoFit/>
          </a:bodyPr>
          <a:lstStyle/>
          <a:p>
            <a:pPr marL="55244" marR="5080">
              <a:lnSpc>
                <a:spcPts val="2100"/>
              </a:lnSpc>
              <a:spcBef>
                <a:spcPts val="219"/>
              </a:spcBef>
            </a:pPr>
            <a:r>
              <a:rPr sz="1800" spc="-5" dirty="0">
                <a:latin typeface="Calibri"/>
                <a:cs typeface="Calibri"/>
              </a:rPr>
              <a:t>Smaller space,  shorter</a:t>
            </a:r>
            <a:r>
              <a:rPr sz="1800" spc="-50" dirty="0">
                <a:latin typeface="Calibri"/>
                <a:cs typeface="Calibri"/>
              </a:rPr>
              <a:t> </a:t>
            </a:r>
            <a:r>
              <a:rPr sz="1800" spc="-5" dirty="0">
                <a:latin typeface="Calibri"/>
                <a:cs typeface="Calibri"/>
              </a:rPr>
              <a:t>vectors</a:t>
            </a:r>
            <a:endParaRPr sz="1800">
              <a:latin typeface="Calibri"/>
              <a:cs typeface="Calibri"/>
            </a:endParaRPr>
          </a:p>
          <a:p>
            <a:pPr>
              <a:lnSpc>
                <a:spcPct val="100000"/>
              </a:lnSpc>
              <a:spcBef>
                <a:spcPts val="50"/>
              </a:spcBef>
            </a:pPr>
            <a:endParaRPr sz="3150">
              <a:latin typeface="Calibri"/>
              <a:cs typeface="Calibri"/>
            </a:endParaRPr>
          </a:p>
          <a:p>
            <a:pPr marL="12700">
              <a:lnSpc>
                <a:spcPct val="100000"/>
              </a:lnSpc>
            </a:pPr>
            <a:r>
              <a:rPr sz="1800" spc="-5" dirty="0">
                <a:latin typeface="Calibri"/>
                <a:cs typeface="Calibri"/>
              </a:rPr>
              <a:t>large </a:t>
            </a:r>
            <a:r>
              <a:rPr sz="1800" dirty="0">
                <a:latin typeface="Calibri"/>
                <a:cs typeface="Calibri"/>
              </a:rPr>
              <a:t>L3</a:t>
            </a:r>
            <a:r>
              <a:rPr sz="1800" spc="-20" dirty="0">
                <a:latin typeface="Calibri"/>
                <a:cs typeface="Calibri"/>
              </a:rPr>
              <a:t> </a:t>
            </a:r>
            <a:r>
              <a:rPr sz="1800" spc="-5" dirty="0">
                <a:latin typeface="Calibri"/>
                <a:cs typeface="Calibri"/>
              </a:rPr>
              <a:t>cache</a:t>
            </a:r>
            <a:endParaRPr sz="1800">
              <a:latin typeface="Calibri"/>
              <a:cs typeface="Calibri"/>
            </a:endParaRPr>
          </a:p>
        </p:txBody>
      </p:sp>
      <p:sp>
        <p:nvSpPr>
          <p:cNvPr id="28" name="object 28"/>
          <p:cNvSpPr/>
          <p:nvPr/>
        </p:nvSpPr>
        <p:spPr>
          <a:xfrm>
            <a:off x="1774766" y="5714999"/>
            <a:ext cx="2689167" cy="598516"/>
          </a:xfrm>
          <a:prstGeom prst="rect">
            <a:avLst/>
          </a:prstGeom>
          <a:blipFill>
            <a:blip r:embed="rId15" cstate="print"/>
            <a:stretch>
              <a:fillRect/>
            </a:stretch>
          </a:blipFill>
        </p:spPr>
        <p:txBody>
          <a:bodyPr wrap="square" lIns="0" tIns="0" rIns="0" bIns="0" rtlCol="0"/>
          <a:lstStyle/>
          <a:p>
            <a:endParaRPr/>
          </a:p>
        </p:txBody>
      </p:sp>
      <p:sp>
        <p:nvSpPr>
          <p:cNvPr id="29" name="object 29"/>
          <p:cNvSpPr/>
          <p:nvPr/>
        </p:nvSpPr>
        <p:spPr>
          <a:xfrm>
            <a:off x="2010355" y="5893709"/>
            <a:ext cx="2217420" cy="198120"/>
          </a:xfrm>
          <a:custGeom>
            <a:avLst/>
            <a:gdLst/>
            <a:ahLst/>
            <a:cxnLst/>
            <a:rect l="l" t="t" r="r" b="b"/>
            <a:pathLst>
              <a:path w="2217420" h="198120">
                <a:moveTo>
                  <a:pt x="2216929" y="197896"/>
                </a:moveTo>
                <a:lnTo>
                  <a:pt x="0" y="0"/>
                </a:lnTo>
              </a:path>
            </a:pathLst>
          </a:custGeom>
          <a:ln w="38099">
            <a:solidFill>
              <a:srgbClr val="0433FF"/>
            </a:solidFill>
          </a:ln>
        </p:spPr>
        <p:txBody>
          <a:bodyPr wrap="square" lIns="0" tIns="0" rIns="0" bIns="0" rtlCol="0"/>
          <a:lstStyle/>
          <a:p>
            <a:endParaRPr/>
          </a:p>
        </p:txBody>
      </p:sp>
      <p:sp>
        <p:nvSpPr>
          <p:cNvPr id="30" name="object 30"/>
          <p:cNvSpPr/>
          <p:nvPr/>
        </p:nvSpPr>
        <p:spPr>
          <a:xfrm>
            <a:off x="4088470" y="5996251"/>
            <a:ext cx="176472" cy="170642"/>
          </a:xfrm>
          <a:prstGeom prst="rect">
            <a:avLst/>
          </a:prstGeom>
          <a:blipFill>
            <a:blip r:embed="rId16" cstate="print"/>
            <a:stretch>
              <a:fillRect/>
            </a:stretch>
          </a:blipFill>
        </p:spPr>
        <p:txBody>
          <a:bodyPr wrap="square" lIns="0" tIns="0" rIns="0" bIns="0" rtlCol="0"/>
          <a:lstStyle/>
          <a:p>
            <a:endParaRPr/>
          </a:p>
        </p:txBody>
      </p:sp>
      <p:sp>
        <p:nvSpPr>
          <p:cNvPr id="31" name="object 31"/>
          <p:cNvSpPr/>
          <p:nvPr/>
        </p:nvSpPr>
        <p:spPr>
          <a:xfrm>
            <a:off x="1972698" y="5818420"/>
            <a:ext cx="176473" cy="170642"/>
          </a:xfrm>
          <a:prstGeom prst="rect">
            <a:avLst/>
          </a:prstGeom>
          <a:blipFill>
            <a:blip r:embed="rId17" cstate="print"/>
            <a:stretch>
              <a:fillRect/>
            </a:stretch>
          </a:blipFill>
        </p:spPr>
        <p:txBody>
          <a:bodyPr wrap="square" lIns="0" tIns="0" rIns="0" bIns="0" rtlCol="0"/>
          <a:lstStyle/>
          <a:p>
            <a:endParaRPr/>
          </a:p>
        </p:txBody>
      </p:sp>
      <p:sp>
        <p:nvSpPr>
          <p:cNvPr id="32" name="object 32"/>
          <p:cNvSpPr txBox="1"/>
          <p:nvPr/>
        </p:nvSpPr>
        <p:spPr>
          <a:xfrm>
            <a:off x="6983186" y="5274890"/>
            <a:ext cx="1733550" cy="566420"/>
          </a:xfrm>
          <a:prstGeom prst="rect">
            <a:avLst/>
          </a:prstGeom>
        </p:spPr>
        <p:txBody>
          <a:bodyPr vert="horz" wrap="square" lIns="0" tIns="27940" rIns="0" bIns="0" rtlCol="0">
            <a:spAutoFit/>
          </a:bodyPr>
          <a:lstStyle/>
          <a:p>
            <a:pPr marL="12700" marR="5080">
              <a:lnSpc>
                <a:spcPts val="2100"/>
              </a:lnSpc>
              <a:spcBef>
                <a:spcPts val="220"/>
              </a:spcBef>
            </a:pPr>
            <a:r>
              <a:rPr sz="1800" spc="-5" dirty="0">
                <a:latin typeface="Calibri"/>
                <a:cs typeface="Calibri"/>
              </a:rPr>
              <a:t>Large </a:t>
            </a:r>
            <a:r>
              <a:rPr sz="1800" dirty="0">
                <a:latin typeface="Calibri"/>
                <a:cs typeface="Calibri"/>
              </a:rPr>
              <a:t>L2 </a:t>
            </a:r>
            <a:r>
              <a:rPr sz="1800" spc="-5" dirty="0">
                <a:latin typeface="Calibri"/>
                <a:cs typeface="Calibri"/>
              </a:rPr>
              <a:t>cache,</a:t>
            </a:r>
            <a:r>
              <a:rPr sz="1800" spc="-50" dirty="0">
                <a:latin typeface="Calibri"/>
                <a:cs typeface="Calibri"/>
              </a:rPr>
              <a:t> </a:t>
            </a:r>
            <a:r>
              <a:rPr sz="1800" dirty="0">
                <a:latin typeface="Calibri"/>
                <a:cs typeface="Calibri"/>
              </a:rPr>
              <a:t>no  L3 (but</a:t>
            </a:r>
            <a:r>
              <a:rPr sz="1800" spc="-60" dirty="0">
                <a:latin typeface="Calibri"/>
                <a:cs typeface="Calibri"/>
              </a:rPr>
              <a:t> </a:t>
            </a:r>
            <a:r>
              <a:rPr sz="1800" spc="-5" dirty="0">
                <a:latin typeface="Calibri"/>
                <a:cs typeface="Calibri"/>
              </a:rPr>
              <a:t>MCDRAM)</a:t>
            </a:r>
            <a:endParaRPr sz="1800">
              <a:latin typeface="Calibri"/>
              <a:cs typeface="Calibri"/>
            </a:endParaRPr>
          </a:p>
        </p:txBody>
      </p:sp>
      <p:sp>
        <p:nvSpPr>
          <p:cNvPr id="33" name="object 33"/>
          <p:cNvSpPr txBox="1"/>
          <p:nvPr/>
        </p:nvSpPr>
        <p:spPr>
          <a:xfrm>
            <a:off x="6983186" y="4259225"/>
            <a:ext cx="154305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Big wide</a:t>
            </a:r>
            <a:r>
              <a:rPr sz="1800" spc="-35" dirty="0">
                <a:latin typeface="Calibri"/>
                <a:cs typeface="Calibri"/>
              </a:rPr>
              <a:t> </a:t>
            </a:r>
            <a:r>
              <a:rPr sz="1800" spc="-5" dirty="0">
                <a:latin typeface="Calibri"/>
                <a:cs typeface="Calibri"/>
              </a:rPr>
              <a:t>vectors</a:t>
            </a:r>
            <a:endParaRPr sz="1800">
              <a:latin typeface="Calibri"/>
              <a:cs typeface="Calibri"/>
            </a:endParaRPr>
          </a:p>
        </p:txBody>
      </p:sp>
      <p:sp>
        <p:nvSpPr>
          <p:cNvPr id="34" name="object 34"/>
          <p:cNvSpPr/>
          <p:nvPr/>
        </p:nvSpPr>
        <p:spPr>
          <a:xfrm>
            <a:off x="3840479" y="4235334"/>
            <a:ext cx="3262745" cy="494607"/>
          </a:xfrm>
          <a:prstGeom prst="rect">
            <a:avLst/>
          </a:prstGeom>
          <a:blipFill>
            <a:blip r:embed="rId18" cstate="print"/>
            <a:stretch>
              <a:fillRect/>
            </a:stretch>
          </a:blipFill>
        </p:spPr>
        <p:txBody>
          <a:bodyPr wrap="square" lIns="0" tIns="0" rIns="0" bIns="0" rtlCol="0"/>
          <a:lstStyle/>
          <a:p>
            <a:endParaRPr/>
          </a:p>
        </p:txBody>
      </p:sp>
      <p:sp>
        <p:nvSpPr>
          <p:cNvPr id="35" name="object 35"/>
          <p:cNvSpPr/>
          <p:nvPr/>
        </p:nvSpPr>
        <p:spPr>
          <a:xfrm>
            <a:off x="4073557" y="4412178"/>
            <a:ext cx="2793365" cy="96520"/>
          </a:xfrm>
          <a:custGeom>
            <a:avLst/>
            <a:gdLst/>
            <a:ahLst/>
            <a:cxnLst/>
            <a:rect l="l" t="t" r="r" b="b"/>
            <a:pathLst>
              <a:path w="2793365" h="96520">
                <a:moveTo>
                  <a:pt x="2793104" y="0"/>
                </a:moveTo>
                <a:lnTo>
                  <a:pt x="0" y="96520"/>
                </a:lnTo>
              </a:path>
            </a:pathLst>
          </a:custGeom>
          <a:ln w="38099">
            <a:solidFill>
              <a:srgbClr val="FF2600"/>
            </a:solidFill>
          </a:ln>
        </p:spPr>
        <p:txBody>
          <a:bodyPr wrap="square" lIns="0" tIns="0" rIns="0" bIns="0" rtlCol="0"/>
          <a:lstStyle/>
          <a:p>
            <a:endParaRPr/>
          </a:p>
        </p:txBody>
      </p:sp>
      <p:sp>
        <p:nvSpPr>
          <p:cNvPr id="36" name="object 36"/>
          <p:cNvSpPr/>
          <p:nvPr/>
        </p:nvSpPr>
        <p:spPr>
          <a:xfrm>
            <a:off x="6731155" y="4330519"/>
            <a:ext cx="173290" cy="171044"/>
          </a:xfrm>
          <a:prstGeom prst="rect">
            <a:avLst/>
          </a:prstGeom>
          <a:blipFill>
            <a:blip r:embed="rId19" cstate="print"/>
            <a:stretch>
              <a:fillRect/>
            </a:stretch>
          </a:blipFill>
        </p:spPr>
        <p:txBody>
          <a:bodyPr wrap="square" lIns="0" tIns="0" rIns="0" bIns="0" rtlCol="0"/>
          <a:lstStyle/>
          <a:p>
            <a:endParaRPr/>
          </a:p>
        </p:txBody>
      </p:sp>
      <p:sp>
        <p:nvSpPr>
          <p:cNvPr id="37" name="object 37"/>
          <p:cNvSpPr/>
          <p:nvPr/>
        </p:nvSpPr>
        <p:spPr>
          <a:xfrm>
            <a:off x="4035771" y="4419312"/>
            <a:ext cx="173290" cy="171044"/>
          </a:xfrm>
          <a:prstGeom prst="rect">
            <a:avLst/>
          </a:prstGeom>
          <a:blipFill>
            <a:blip r:embed="rId20"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913765" cy="513080"/>
          </a:xfrm>
          <a:prstGeom prst="rect">
            <a:avLst/>
          </a:prstGeom>
        </p:spPr>
        <p:txBody>
          <a:bodyPr vert="horz" wrap="square" lIns="0" tIns="12700" rIns="0" bIns="0" rtlCol="0">
            <a:spAutoFit/>
          </a:bodyPr>
          <a:lstStyle/>
          <a:p>
            <a:pPr marL="12700">
              <a:lnSpc>
                <a:spcPct val="100000"/>
              </a:lnSpc>
              <a:spcBef>
                <a:spcPts val="100"/>
              </a:spcBef>
            </a:pPr>
            <a:r>
              <a:rPr spc="-150" dirty="0"/>
              <a:t>Why?</a:t>
            </a:r>
          </a:p>
        </p:txBody>
      </p:sp>
      <p:sp>
        <p:nvSpPr>
          <p:cNvPr id="3" name="object 3"/>
          <p:cNvSpPr txBox="1"/>
          <p:nvPr/>
        </p:nvSpPr>
        <p:spPr>
          <a:xfrm>
            <a:off x="535939" y="1251966"/>
            <a:ext cx="8053070" cy="398032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800" b="1" dirty="0">
                <a:latin typeface="Calibri"/>
                <a:cs typeface="Calibri"/>
              </a:rPr>
              <a:t>Exascale </a:t>
            </a:r>
            <a:r>
              <a:rPr sz="2800" b="1" spc="-5" dirty="0">
                <a:latin typeface="Calibri"/>
                <a:cs typeface="Calibri"/>
              </a:rPr>
              <a:t>challenges </a:t>
            </a:r>
            <a:r>
              <a:rPr sz="2800" b="1" dirty="0">
                <a:latin typeface="Calibri"/>
                <a:cs typeface="Calibri"/>
              </a:rPr>
              <a:t>– </a:t>
            </a:r>
            <a:r>
              <a:rPr sz="2800" b="1" spc="-5" dirty="0">
                <a:latin typeface="Calibri"/>
                <a:cs typeface="Calibri"/>
              </a:rPr>
              <a:t>power and</a:t>
            </a:r>
            <a:r>
              <a:rPr sz="2800" b="1" spc="-15" dirty="0">
                <a:latin typeface="Calibri"/>
                <a:cs typeface="Calibri"/>
              </a:rPr>
              <a:t> </a:t>
            </a:r>
            <a:r>
              <a:rPr sz="2800" b="1" spc="-5" dirty="0">
                <a:latin typeface="Calibri"/>
                <a:cs typeface="Calibri"/>
              </a:rPr>
              <a:t>heat</a:t>
            </a:r>
            <a:endParaRPr sz="2800" dirty="0">
              <a:latin typeface="Calibri"/>
              <a:cs typeface="Calibri"/>
            </a:endParaRPr>
          </a:p>
          <a:p>
            <a:pPr marL="755650" lvl="1" indent="-285750">
              <a:lnSpc>
                <a:spcPct val="100000"/>
              </a:lnSpc>
              <a:spcBef>
                <a:spcPts val="515"/>
              </a:spcBef>
              <a:buFont typeface="Arial"/>
              <a:buChar char="–"/>
              <a:tabLst>
                <a:tab pos="755650" algn="l"/>
              </a:tabLst>
            </a:pPr>
            <a:r>
              <a:rPr sz="2400" dirty="0">
                <a:latin typeface="Calibri"/>
                <a:cs typeface="Calibri"/>
              </a:rPr>
              <a:t>CPU </a:t>
            </a:r>
            <a:r>
              <a:rPr sz="2400" spc="-5" dirty="0">
                <a:latin typeface="Calibri"/>
                <a:cs typeface="Calibri"/>
              </a:rPr>
              <a:t>frequency plateaued ~15 years</a:t>
            </a:r>
            <a:r>
              <a:rPr sz="2400" spc="15" dirty="0">
                <a:latin typeface="Calibri"/>
                <a:cs typeface="Calibri"/>
              </a:rPr>
              <a:t> </a:t>
            </a:r>
            <a:r>
              <a:rPr sz="2400" spc="-5" dirty="0">
                <a:latin typeface="Calibri"/>
                <a:cs typeface="Calibri"/>
              </a:rPr>
              <a:t>ago</a:t>
            </a:r>
            <a:endParaRPr sz="2400" dirty="0">
              <a:latin typeface="Calibri"/>
              <a:cs typeface="Calibri"/>
            </a:endParaRPr>
          </a:p>
          <a:p>
            <a:pPr marL="749300" marR="697865" lvl="1" indent="-279400">
              <a:lnSpc>
                <a:spcPts val="2820"/>
              </a:lnSpc>
              <a:spcBef>
                <a:spcPts val="765"/>
              </a:spcBef>
              <a:buFont typeface="Arial"/>
              <a:buChar char="–"/>
              <a:tabLst>
                <a:tab pos="755650" algn="l"/>
              </a:tabLst>
            </a:pPr>
            <a:r>
              <a:rPr sz="2400" spc="-5" dirty="0">
                <a:latin typeface="Calibri"/>
                <a:cs typeface="Calibri"/>
              </a:rPr>
              <a:t>Transistor density, feature </a:t>
            </a:r>
            <a:r>
              <a:rPr sz="2400" dirty="0">
                <a:latin typeface="Calibri"/>
                <a:cs typeface="Calibri"/>
              </a:rPr>
              <a:t>size </a:t>
            </a:r>
            <a:r>
              <a:rPr sz="2400" spc="-5" dirty="0">
                <a:latin typeface="Calibri"/>
                <a:cs typeface="Calibri"/>
              </a:rPr>
              <a:t>reaching fundamental  limits</a:t>
            </a:r>
            <a:endParaRPr sz="2400" dirty="0">
              <a:latin typeface="Calibri"/>
              <a:cs typeface="Calibri"/>
            </a:endParaRPr>
          </a:p>
          <a:p>
            <a:pPr marL="749300" marR="5080" lvl="1" indent="-279400">
              <a:lnSpc>
                <a:spcPct val="101499"/>
              </a:lnSpc>
              <a:spcBef>
                <a:spcPts val="475"/>
              </a:spcBef>
              <a:buFont typeface="Arial"/>
              <a:buChar char="–"/>
              <a:tabLst>
                <a:tab pos="755650" algn="l"/>
              </a:tabLst>
            </a:pPr>
            <a:r>
              <a:rPr sz="2400" b="1" spc="-5" dirty="0">
                <a:latin typeface="Calibri"/>
                <a:cs typeface="Calibri"/>
              </a:rPr>
              <a:t>Power consumption and heat dissipation </a:t>
            </a:r>
            <a:r>
              <a:rPr sz="2400" b="1" dirty="0">
                <a:latin typeface="Calibri"/>
                <a:cs typeface="Calibri"/>
              </a:rPr>
              <a:t>are </a:t>
            </a:r>
            <a:r>
              <a:rPr sz="2400" b="1" spc="-5" dirty="0">
                <a:latin typeface="Calibri"/>
                <a:cs typeface="Calibri"/>
              </a:rPr>
              <a:t>now the </a:t>
            </a:r>
            <a:r>
              <a:rPr sz="2400" b="1" dirty="0">
                <a:latin typeface="Calibri"/>
                <a:cs typeface="Calibri"/>
              </a:rPr>
              <a:t>key  </a:t>
            </a:r>
            <a:r>
              <a:rPr sz="2400" b="1" spc="-5" dirty="0">
                <a:latin typeface="Calibri"/>
                <a:cs typeface="Calibri"/>
              </a:rPr>
              <a:t>constraints for</a:t>
            </a:r>
            <a:r>
              <a:rPr sz="2400" b="1" dirty="0">
                <a:latin typeface="Calibri"/>
                <a:cs typeface="Calibri"/>
              </a:rPr>
              <a:t> </a:t>
            </a:r>
            <a:r>
              <a:rPr sz="2400" b="1" spc="-5" dirty="0">
                <a:latin typeface="Calibri"/>
                <a:cs typeface="Calibri"/>
              </a:rPr>
              <a:t>supercomputing</a:t>
            </a:r>
            <a:endParaRPr sz="2400" dirty="0">
              <a:latin typeface="Calibri"/>
              <a:cs typeface="Calibri"/>
            </a:endParaRPr>
          </a:p>
          <a:p>
            <a:pPr marL="355600" marR="568960" indent="-342900">
              <a:lnSpc>
                <a:spcPts val="3329"/>
              </a:lnSpc>
              <a:spcBef>
                <a:spcPts val="850"/>
              </a:spcBef>
              <a:buFont typeface="Arial"/>
              <a:buChar char="•"/>
              <a:tabLst>
                <a:tab pos="354965" algn="l"/>
                <a:tab pos="355600" algn="l"/>
              </a:tabLst>
            </a:pPr>
            <a:r>
              <a:rPr sz="2800" b="1" dirty="0">
                <a:latin typeface="Calibri"/>
                <a:cs typeface="Calibri"/>
              </a:rPr>
              <a:t>KNL emphasizes </a:t>
            </a:r>
            <a:r>
              <a:rPr sz="2800" b="1" spc="-5" dirty="0">
                <a:latin typeface="Calibri"/>
                <a:cs typeface="Calibri"/>
              </a:rPr>
              <a:t>vectorization </a:t>
            </a:r>
            <a:r>
              <a:rPr sz="2800" b="1" dirty="0">
                <a:latin typeface="Calibri"/>
                <a:cs typeface="Calibri"/>
              </a:rPr>
              <a:t>and parallelism at  lower</a:t>
            </a:r>
            <a:r>
              <a:rPr sz="2800" b="1" spc="-5" dirty="0">
                <a:latin typeface="Calibri"/>
                <a:cs typeface="Calibri"/>
              </a:rPr>
              <a:t> power</a:t>
            </a:r>
            <a:endParaRPr sz="2800" dirty="0">
              <a:latin typeface="Calibri"/>
              <a:cs typeface="Calibri"/>
            </a:endParaRPr>
          </a:p>
          <a:p>
            <a:pPr marL="755650" lvl="1" indent="-285750">
              <a:lnSpc>
                <a:spcPct val="100000"/>
              </a:lnSpc>
              <a:spcBef>
                <a:spcPts val="509"/>
              </a:spcBef>
              <a:buFont typeface="Arial"/>
              <a:buChar char="–"/>
              <a:tabLst>
                <a:tab pos="755650" algn="l"/>
              </a:tabLst>
            </a:pPr>
            <a:r>
              <a:rPr sz="2400" spc="-5" dirty="0">
                <a:latin typeface="Calibri"/>
                <a:cs typeface="Calibri"/>
              </a:rPr>
              <a:t>Targets scientiﬁc</a:t>
            </a:r>
            <a:r>
              <a:rPr sz="2400" dirty="0">
                <a:latin typeface="Calibri"/>
                <a:cs typeface="Calibri"/>
              </a:rPr>
              <a:t> </a:t>
            </a:r>
            <a:r>
              <a:rPr sz="2400" spc="-5" dirty="0">
                <a:latin typeface="Calibri"/>
                <a:cs typeface="Calibri"/>
              </a:rPr>
              <a:t>computing</a:t>
            </a:r>
            <a:endParaRPr sz="24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6" name="object 6"/>
          <p:cNvSpPr txBox="1">
            <a:spLocks noGrp="1"/>
          </p:cNvSpPr>
          <p:nvPr>
            <p:ph type="title"/>
          </p:nvPr>
        </p:nvSpPr>
        <p:spPr>
          <a:xfrm>
            <a:off x="439081" y="448967"/>
            <a:ext cx="2258695" cy="513080"/>
          </a:xfrm>
          <a:prstGeom prst="rect">
            <a:avLst/>
          </a:prstGeom>
        </p:spPr>
        <p:txBody>
          <a:bodyPr vert="horz" wrap="square" lIns="0" tIns="12700" rIns="0" bIns="0" rtlCol="0">
            <a:spAutoFit/>
          </a:bodyPr>
          <a:lstStyle/>
          <a:p>
            <a:pPr marL="12700">
              <a:lnSpc>
                <a:spcPct val="100000"/>
              </a:lnSpc>
              <a:spcBef>
                <a:spcPts val="100"/>
              </a:spcBef>
            </a:pPr>
            <a:r>
              <a:rPr spc="-150" dirty="0"/>
              <a:t>Cori Overview</a:t>
            </a:r>
          </a:p>
        </p:txBody>
      </p:sp>
      <p:sp>
        <p:nvSpPr>
          <p:cNvPr id="7" name="object 7"/>
          <p:cNvSpPr txBox="1">
            <a:spLocks noGrp="1"/>
          </p:cNvSpPr>
          <p:nvPr>
            <p:ph type="body" idx="1"/>
          </p:nvPr>
        </p:nvSpPr>
        <p:spPr>
          <a:prstGeom prst="rect">
            <a:avLst/>
          </a:prstGeom>
        </p:spPr>
        <p:txBody>
          <a:bodyPr vert="horz" wrap="square" lIns="0" tIns="58419" rIns="0" bIns="0" rtlCol="0">
            <a:spAutoFit/>
          </a:bodyPr>
          <a:lstStyle/>
          <a:p>
            <a:pPr marL="4528185" marR="16510" indent="-342900">
              <a:lnSpc>
                <a:spcPts val="2800"/>
              </a:lnSpc>
              <a:spcBef>
                <a:spcPts val="459"/>
              </a:spcBef>
              <a:buFont typeface="Arial"/>
              <a:buChar char="•"/>
              <a:tabLst>
                <a:tab pos="4527550" algn="l"/>
                <a:tab pos="4528185" algn="l"/>
              </a:tabLst>
            </a:pPr>
            <a:r>
              <a:rPr dirty="0"/>
              <a:t>Login and compute</a:t>
            </a:r>
            <a:r>
              <a:rPr spc="-100" dirty="0"/>
              <a:t> </a:t>
            </a:r>
            <a:r>
              <a:rPr dirty="0"/>
              <a:t>nodes  are</a:t>
            </a:r>
            <a:r>
              <a:rPr spc="-10" dirty="0"/>
              <a:t> </a:t>
            </a:r>
            <a:r>
              <a:rPr spc="-5" dirty="0"/>
              <a:t>distinct</a:t>
            </a:r>
          </a:p>
          <a:p>
            <a:pPr marL="4528185" indent="-342900">
              <a:lnSpc>
                <a:spcPts val="2950"/>
              </a:lnSpc>
              <a:spcBef>
                <a:spcPts val="1460"/>
              </a:spcBef>
              <a:buFont typeface="Arial"/>
              <a:buChar char="•"/>
              <a:tabLst>
                <a:tab pos="4527550" algn="l"/>
                <a:tab pos="4528185" algn="l"/>
              </a:tabLst>
            </a:pPr>
            <a:r>
              <a:rPr spc="-5" dirty="0"/>
              <a:t>Large, </a:t>
            </a:r>
            <a:r>
              <a:rPr dirty="0"/>
              <a:t>fast,</a:t>
            </a:r>
            <a:r>
              <a:rPr spc="-10" dirty="0"/>
              <a:t> </a:t>
            </a:r>
            <a:r>
              <a:rPr dirty="0"/>
              <a:t>parallel</a:t>
            </a:r>
          </a:p>
          <a:p>
            <a:pPr marL="4528185" marR="163195">
              <a:lnSpc>
                <a:spcPts val="2800"/>
              </a:lnSpc>
              <a:spcBef>
                <a:spcPts val="190"/>
              </a:spcBef>
            </a:pPr>
            <a:r>
              <a:rPr spc="-5" dirty="0"/>
              <a:t>$SCRATCH ﬁlesystem for  running jobs</a:t>
            </a:r>
          </a:p>
          <a:p>
            <a:pPr marL="4528185" marR="415290" indent="-342900">
              <a:lnSpc>
                <a:spcPct val="91000"/>
              </a:lnSpc>
              <a:spcBef>
                <a:spcPts val="1745"/>
              </a:spcBef>
              <a:buFont typeface="Arial"/>
              <a:buChar char="•"/>
              <a:tabLst>
                <a:tab pos="4527550" algn="l"/>
                <a:tab pos="4528185" algn="l"/>
              </a:tabLst>
            </a:pPr>
            <a:r>
              <a:rPr dirty="0"/>
              <a:t>Smaller </a:t>
            </a:r>
            <a:r>
              <a:rPr spc="-5" dirty="0"/>
              <a:t>$HOME,  conﬁgured for building  code</a:t>
            </a:r>
          </a:p>
          <a:p>
            <a:pPr marL="4528185" marR="5080" indent="-342900">
              <a:lnSpc>
                <a:spcPct val="89400"/>
              </a:lnSpc>
              <a:spcBef>
                <a:spcPts val="1835"/>
              </a:spcBef>
              <a:buFont typeface="Arial"/>
              <a:buChar char="•"/>
              <a:tabLst>
                <a:tab pos="4527550" algn="l"/>
                <a:tab pos="4528185" algn="l"/>
              </a:tabLst>
            </a:pPr>
            <a:r>
              <a:rPr spc="-5" dirty="0"/>
              <a:t>Burst buﬀer ﬁlesystem  integrated, </a:t>
            </a:r>
            <a:r>
              <a:rPr dirty="0"/>
              <a:t>on </a:t>
            </a:r>
            <a:r>
              <a:rPr spc="-5" dirty="0"/>
              <a:t>high-speed  network</a:t>
            </a:r>
          </a:p>
        </p:txBody>
      </p:sp>
      <p:sp>
        <p:nvSpPr>
          <p:cNvPr id="8" name="object 8"/>
          <p:cNvSpPr/>
          <p:nvPr/>
        </p:nvSpPr>
        <p:spPr>
          <a:xfrm>
            <a:off x="360341" y="1260481"/>
            <a:ext cx="4266299" cy="52991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3002280" cy="513080"/>
          </a:xfrm>
          <a:prstGeom prst="rect">
            <a:avLst/>
          </a:prstGeom>
        </p:spPr>
        <p:txBody>
          <a:bodyPr vert="horz" wrap="square" lIns="0" tIns="12700" rIns="0" bIns="0" rtlCol="0">
            <a:spAutoFit/>
          </a:bodyPr>
          <a:lstStyle/>
          <a:p>
            <a:pPr marL="12700">
              <a:lnSpc>
                <a:spcPct val="100000"/>
              </a:lnSpc>
              <a:spcBef>
                <a:spcPts val="100"/>
              </a:spcBef>
            </a:pPr>
            <a:r>
              <a:rPr spc="-150" dirty="0"/>
              <a:t>Connecting to Cori</a:t>
            </a:r>
          </a:p>
        </p:txBody>
      </p:sp>
      <p:sp>
        <p:nvSpPr>
          <p:cNvPr id="3" name="object 3"/>
          <p:cNvSpPr txBox="1"/>
          <p:nvPr/>
        </p:nvSpPr>
        <p:spPr>
          <a:xfrm>
            <a:off x="260183" y="1267459"/>
            <a:ext cx="8612505" cy="3617401"/>
          </a:xfrm>
          <a:prstGeom prst="rect">
            <a:avLst/>
          </a:prstGeom>
        </p:spPr>
        <p:txBody>
          <a:bodyPr vert="horz" wrap="square" lIns="0" tIns="85725" rIns="0" bIns="0" rtlCol="0">
            <a:spAutoFit/>
          </a:bodyPr>
          <a:lstStyle/>
          <a:p>
            <a:pPr>
              <a:lnSpc>
                <a:spcPct val="100000"/>
              </a:lnSpc>
              <a:spcBef>
                <a:spcPts val="25"/>
              </a:spcBef>
            </a:pPr>
            <a:endParaRPr sz="2400" dirty="0">
              <a:latin typeface="Calibri"/>
              <a:cs typeface="Calibri"/>
            </a:endParaRPr>
          </a:p>
          <a:p>
            <a:pPr marL="354965" marR="596265" indent="-342900">
              <a:lnSpc>
                <a:spcPts val="2320"/>
              </a:lnSpc>
              <a:spcBef>
                <a:spcPts val="5"/>
              </a:spcBef>
              <a:buFont typeface="Arial"/>
              <a:buChar char="•"/>
              <a:tabLst>
                <a:tab pos="354965" algn="l"/>
                <a:tab pos="355600" algn="l"/>
              </a:tabLst>
            </a:pPr>
            <a:r>
              <a:rPr sz="2400" b="1" dirty="0">
                <a:latin typeface="Calibri"/>
                <a:cs typeface="Calibri"/>
              </a:rPr>
              <a:t>If </a:t>
            </a:r>
            <a:r>
              <a:rPr sz="2400" b="1" spc="-5" dirty="0">
                <a:latin typeface="Calibri"/>
                <a:cs typeface="Calibri"/>
              </a:rPr>
              <a:t>you have </a:t>
            </a:r>
            <a:r>
              <a:rPr sz="2400" b="1" dirty="0">
                <a:latin typeface="Calibri"/>
                <a:cs typeface="Calibri"/>
              </a:rPr>
              <a:t>a </a:t>
            </a:r>
            <a:r>
              <a:rPr sz="2400" b="1" spc="-5" dirty="0">
                <a:latin typeface="Calibri"/>
                <a:cs typeface="Calibri"/>
              </a:rPr>
              <a:t>UNIX-like computer, you </a:t>
            </a:r>
            <a:r>
              <a:rPr sz="2400" b="1" dirty="0">
                <a:latin typeface="Calibri"/>
                <a:cs typeface="Calibri"/>
              </a:rPr>
              <a:t>can  </a:t>
            </a:r>
            <a:r>
              <a:rPr sz="2400" b="1" spc="-5" dirty="0">
                <a:latin typeface="Calibri"/>
                <a:cs typeface="Calibri"/>
              </a:rPr>
              <a:t>directly contact NERSC </a:t>
            </a:r>
            <a:r>
              <a:rPr sz="2400" b="1" dirty="0">
                <a:latin typeface="Calibri"/>
                <a:cs typeface="Calibri"/>
              </a:rPr>
              <a:t>with </a:t>
            </a:r>
            <a:r>
              <a:rPr sz="2400" b="1" spc="-5" dirty="0">
                <a:latin typeface="Calibri"/>
                <a:cs typeface="Calibri"/>
              </a:rPr>
              <a:t>your built-in </a:t>
            </a:r>
            <a:r>
              <a:rPr sz="2400" b="1" dirty="0">
                <a:latin typeface="Calibri"/>
                <a:cs typeface="Calibri"/>
              </a:rPr>
              <a:t>SSH</a:t>
            </a:r>
            <a:r>
              <a:rPr sz="2400" b="1" spc="35" dirty="0">
                <a:latin typeface="Calibri"/>
                <a:cs typeface="Calibri"/>
              </a:rPr>
              <a:t> </a:t>
            </a:r>
            <a:r>
              <a:rPr sz="2400" b="1" spc="-5" dirty="0">
                <a:latin typeface="Calibri"/>
                <a:cs typeface="Calibri"/>
              </a:rPr>
              <a:t>client</a:t>
            </a:r>
            <a:endParaRPr sz="2400" dirty="0">
              <a:latin typeface="Calibri"/>
              <a:cs typeface="Calibri"/>
            </a:endParaRPr>
          </a:p>
          <a:p>
            <a:pPr marL="927100" lvl="1" indent="-457834">
              <a:lnSpc>
                <a:spcPct val="100000"/>
              </a:lnSpc>
              <a:buAutoNum type="arabicPeriod"/>
              <a:tabLst>
                <a:tab pos="926465" algn="l"/>
                <a:tab pos="927100" algn="l"/>
              </a:tabLst>
            </a:pPr>
            <a:r>
              <a:rPr sz="2000" dirty="0">
                <a:latin typeface="Calibri"/>
                <a:cs typeface="Calibri"/>
              </a:rPr>
              <a:t>Open a new</a:t>
            </a:r>
            <a:r>
              <a:rPr sz="2000" spc="-5" dirty="0">
                <a:latin typeface="Calibri"/>
                <a:cs typeface="Calibri"/>
              </a:rPr>
              <a:t> terminal</a:t>
            </a:r>
            <a:endParaRPr sz="2000" dirty="0">
              <a:latin typeface="Calibri"/>
              <a:cs typeface="Calibri"/>
            </a:endParaRPr>
          </a:p>
          <a:p>
            <a:pPr marL="927100" lvl="1" indent="-457834">
              <a:lnSpc>
                <a:spcPct val="100000"/>
              </a:lnSpc>
              <a:buAutoNum type="arabicPeriod"/>
              <a:tabLst>
                <a:tab pos="926465" algn="l"/>
                <a:tab pos="927100" algn="l"/>
              </a:tabLst>
            </a:pPr>
            <a:r>
              <a:rPr sz="2000" dirty="0">
                <a:latin typeface="Calibri"/>
                <a:cs typeface="Calibri"/>
              </a:rPr>
              <a:t>% </a:t>
            </a:r>
            <a:r>
              <a:rPr sz="1500" spc="-5" dirty="0">
                <a:solidFill>
                  <a:srgbClr val="0000FF"/>
                </a:solidFill>
                <a:latin typeface="Lucida Console"/>
                <a:cs typeface="Lucida Console"/>
              </a:rPr>
              <a:t>ssh </a:t>
            </a:r>
            <a:r>
              <a:rPr sz="1500" b="1" spc="-5" dirty="0">
                <a:solidFill>
                  <a:srgbClr val="0433FF"/>
                </a:solidFill>
                <a:latin typeface="Lucida Console"/>
                <a:cs typeface="Lucida Console"/>
              </a:rPr>
              <a:t>–Y </a:t>
            </a:r>
            <a:r>
              <a:rPr sz="1500" dirty="0">
                <a:solidFill>
                  <a:srgbClr val="0000FF"/>
                </a:solidFill>
                <a:latin typeface="Lucida Console"/>
                <a:cs typeface="Lucida Console"/>
              </a:rPr>
              <a:t>-l </a:t>
            </a:r>
            <a:r>
              <a:rPr sz="1500" spc="-5" dirty="0">
                <a:solidFill>
                  <a:srgbClr val="0000FF"/>
                </a:solidFill>
                <a:latin typeface="Lucida Console"/>
                <a:cs typeface="Lucida Console"/>
              </a:rPr>
              <a:t>&lt;training_acct_username&gt;</a:t>
            </a:r>
            <a:r>
              <a:rPr sz="1500" spc="-15" dirty="0">
                <a:solidFill>
                  <a:srgbClr val="0000FF"/>
                </a:solidFill>
                <a:latin typeface="Lucida Console"/>
                <a:cs typeface="Lucida Console"/>
              </a:rPr>
              <a:t> </a:t>
            </a:r>
            <a:r>
              <a:rPr sz="1500" spc="-5" dirty="0">
                <a:solidFill>
                  <a:srgbClr val="0000FF"/>
                </a:solidFill>
                <a:latin typeface="Lucida Console"/>
                <a:cs typeface="Lucida Console"/>
              </a:rPr>
              <a:t>cori.nersc.gov</a:t>
            </a:r>
            <a:endParaRPr sz="1500" dirty="0">
              <a:latin typeface="Lucida Console"/>
              <a:cs typeface="Lucida Console"/>
            </a:endParaRPr>
          </a:p>
          <a:p>
            <a:pPr marL="355600" indent="-342900">
              <a:lnSpc>
                <a:spcPts val="2830"/>
              </a:lnSpc>
              <a:spcBef>
                <a:spcPts val="1814"/>
              </a:spcBef>
              <a:buFont typeface="Arial"/>
              <a:buChar char="•"/>
              <a:tabLst>
                <a:tab pos="354965" algn="l"/>
                <a:tab pos="355600" algn="l"/>
              </a:tabLst>
            </a:pPr>
            <a:r>
              <a:rPr sz="2400" b="1" spc="-5" dirty="0">
                <a:latin typeface="Calibri"/>
                <a:cs typeface="Calibri"/>
              </a:rPr>
              <a:t>Many </a:t>
            </a:r>
            <a:r>
              <a:rPr sz="2400" b="1" dirty="0">
                <a:latin typeface="Calibri"/>
                <a:cs typeface="Calibri"/>
              </a:rPr>
              <a:t>SSH </a:t>
            </a:r>
            <a:r>
              <a:rPr sz="2400" b="1" spc="-5" dirty="0">
                <a:latin typeface="Calibri"/>
                <a:cs typeface="Calibri"/>
              </a:rPr>
              <a:t>clients exist </a:t>
            </a:r>
            <a:r>
              <a:rPr sz="2400" b="1" dirty="0">
                <a:latin typeface="Calibri"/>
                <a:cs typeface="Calibri"/>
              </a:rPr>
              <a:t>for</a:t>
            </a:r>
            <a:r>
              <a:rPr sz="2400" b="1" spc="10" dirty="0">
                <a:latin typeface="Calibri"/>
                <a:cs typeface="Calibri"/>
              </a:rPr>
              <a:t> </a:t>
            </a:r>
            <a:r>
              <a:rPr sz="2400" b="1" spc="-5" dirty="0">
                <a:latin typeface="Calibri"/>
                <a:cs typeface="Calibri"/>
              </a:rPr>
              <a:t>Windows</a:t>
            </a:r>
            <a:endParaRPr sz="2400" dirty="0">
              <a:latin typeface="Calibri"/>
              <a:cs typeface="Calibri"/>
            </a:endParaRPr>
          </a:p>
          <a:p>
            <a:pPr marL="755650" indent="-286385">
              <a:lnSpc>
                <a:spcPts val="2345"/>
              </a:lnSpc>
              <a:buFont typeface="Arial"/>
              <a:buChar char="–"/>
              <a:tabLst>
                <a:tab pos="755015" algn="l"/>
                <a:tab pos="755650" algn="l"/>
              </a:tabLst>
            </a:pPr>
            <a:r>
              <a:rPr sz="2000" dirty="0">
                <a:latin typeface="Calibri"/>
                <a:cs typeface="Calibri"/>
              </a:rPr>
              <a:t>A </a:t>
            </a:r>
            <a:r>
              <a:rPr sz="2000" spc="-5" dirty="0">
                <a:latin typeface="Calibri"/>
                <a:cs typeface="Calibri"/>
              </a:rPr>
              <a:t>very popular one </a:t>
            </a:r>
            <a:r>
              <a:rPr sz="2000" dirty="0">
                <a:latin typeface="Calibri"/>
                <a:cs typeface="Calibri"/>
              </a:rPr>
              <a:t>is</a:t>
            </a:r>
            <a:r>
              <a:rPr sz="2000" spc="5" dirty="0">
                <a:latin typeface="Calibri"/>
                <a:cs typeface="Calibri"/>
              </a:rPr>
              <a:t> </a:t>
            </a:r>
            <a:r>
              <a:rPr sz="2000" b="1" spc="85" dirty="0" err="1">
                <a:latin typeface="Calibri"/>
                <a:cs typeface="Calibri"/>
              </a:rPr>
              <a:t>puZy</a:t>
            </a:r>
            <a:r>
              <a:rPr lang="en-US" sz="2000" b="1" spc="85" dirty="0">
                <a:latin typeface="Calibri"/>
                <a:cs typeface="Calibri"/>
              </a:rPr>
              <a:t>, </a:t>
            </a:r>
            <a:r>
              <a:rPr lang="en-US" sz="2000" b="1" spc="85" dirty="0" err="1">
                <a:latin typeface="Calibri"/>
                <a:cs typeface="Calibri"/>
              </a:rPr>
              <a:t>xshell</a:t>
            </a:r>
            <a:r>
              <a:rPr lang="en-US" sz="2000" b="1" spc="85" dirty="0">
                <a:latin typeface="Calibri"/>
                <a:cs typeface="Calibri"/>
              </a:rPr>
              <a:t> (free for education)</a:t>
            </a:r>
            <a:endParaRPr sz="2000" dirty="0">
              <a:latin typeface="Calibri"/>
              <a:cs typeface="Calibri"/>
            </a:endParaRPr>
          </a:p>
          <a:p>
            <a:pPr marL="1155700" lvl="1" indent="-229235">
              <a:lnSpc>
                <a:spcPts val="2035"/>
              </a:lnSpc>
              <a:buClr>
                <a:srgbClr val="000000"/>
              </a:buClr>
              <a:buFont typeface="Arial"/>
              <a:buChar char="•"/>
              <a:tabLst>
                <a:tab pos="1155065" algn="l"/>
                <a:tab pos="1155700" algn="l"/>
              </a:tabLst>
            </a:pPr>
            <a:r>
              <a:rPr sz="1700" b="1" u="sng" spc="30" dirty="0">
                <a:solidFill>
                  <a:srgbClr val="0000FF"/>
                </a:solidFill>
                <a:uFill>
                  <a:solidFill>
                    <a:srgbClr val="0433FF"/>
                  </a:solidFill>
                </a:uFill>
                <a:latin typeface="Calibri"/>
                <a:cs typeface="Calibri"/>
              </a:rPr>
              <a:t>hZ</a:t>
            </a:r>
            <a:r>
              <a:rPr sz="1700" b="1" u="sng" spc="30" dirty="0">
                <a:solidFill>
                  <a:srgbClr val="0000FF"/>
                </a:solidFill>
                <a:uFill>
                  <a:solidFill>
                    <a:srgbClr val="0433FF"/>
                  </a:solidFill>
                </a:uFill>
                <a:latin typeface="Calibri"/>
                <a:cs typeface="Calibri"/>
                <a:hlinkClick r:id="rId3"/>
              </a:rPr>
              <a:t>p://w</a:t>
            </a:r>
            <a:r>
              <a:rPr sz="1700" b="1" u="sng" spc="30" dirty="0">
                <a:solidFill>
                  <a:srgbClr val="0000FF"/>
                </a:solidFill>
                <a:uFill>
                  <a:solidFill>
                    <a:srgbClr val="0433FF"/>
                  </a:solidFill>
                </a:uFill>
                <a:latin typeface="Calibri"/>
                <a:cs typeface="Calibri"/>
              </a:rPr>
              <a:t>ww.</a:t>
            </a:r>
            <a:r>
              <a:rPr sz="1700" b="1" u="sng" spc="30" dirty="0">
                <a:solidFill>
                  <a:srgbClr val="0000FF"/>
                </a:solidFill>
                <a:uFill>
                  <a:solidFill>
                    <a:srgbClr val="0433FF"/>
                  </a:solidFill>
                </a:uFill>
                <a:latin typeface="Calibri"/>
                <a:cs typeface="Calibri"/>
                <a:hlinkClick r:id="rId3"/>
              </a:rPr>
              <a:t>puZy.or</a:t>
            </a:r>
            <a:r>
              <a:rPr sz="1700" b="1" u="sng" spc="30" dirty="0">
                <a:solidFill>
                  <a:srgbClr val="0000FF"/>
                </a:solidFill>
                <a:uFill>
                  <a:solidFill>
                    <a:srgbClr val="0433FF"/>
                  </a:solidFill>
                </a:uFill>
                <a:latin typeface="Calibri"/>
                <a:cs typeface="Calibri"/>
              </a:rPr>
              <a:t>g</a:t>
            </a:r>
            <a:r>
              <a:rPr sz="1700" b="1" spc="30" dirty="0">
                <a:latin typeface="Calibri"/>
                <a:cs typeface="Calibri"/>
                <a:hlinkClick r:id="rId3"/>
              </a:rPr>
              <a:t>/</a:t>
            </a:r>
            <a:endParaRPr lang="en-US" sz="1700" b="1" spc="30" dirty="0">
              <a:latin typeface="Calibri"/>
              <a:cs typeface="Calibri"/>
            </a:endParaRPr>
          </a:p>
          <a:p>
            <a:pPr marL="1155700" lvl="1" indent="-229235">
              <a:lnSpc>
                <a:spcPts val="2035"/>
              </a:lnSpc>
              <a:buClr>
                <a:srgbClr val="000000"/>
              </a:buClr>
              <a:buFont typeface="Arial"/>
              <a:buChar char="•"/>
              <a:tabLst>
                <a:tab pos="1155065" algn="l"/>
                <a:tab pos="1155700" algn="l"/>
              </a:tabLst>
            </a:pPr>
            <a:endParaRPr sz="1700" dirty="0">
              <a:latin typeface="Calibri"/>
              <a:cs typeface="Calibri"/>
            </a:endParaRPr>
          </a:p>
          <a:p>
            <a:pPr marL="748665" marR="5080" indent="-279400">
              <a:lnSpc>
                <a:spcPts val="1920"/>
              </a:lnSpc>
              <a:spcBef>
                <a:spcPts val="535"/>
              </a:spcBef>
              <a:buFont typeface="Arial"/>
              <a:buChar char="–"/>
              <a:tabLst>
                <a:tab pos="755015" algn="l"/>
                <a:tab pos="755650" algn="l"/>
              </a:tabLst>
            </a:pPr>
            <a:r>
              <a:rPr sz="2000" dirty="0">
                <a:latin typeface="Calibri"/>
                <a:cs typeface="Calibri"/>
              </a:rPr>
              <a:t>Advanced </a:t>
            </a:r>
            <a:r>
              <a:rPr sz="2000" spc="-5" dirty="0">
                <a:latin typeface="Calibri"/>
                <a:cs typeface="Calibri"/>
              </a:rPr>
              <a:t>users might prefer </a:t>
            </a:r>
            <a:r>
              <a:rPr sz="2000" dirty="0">
                <a:latin typeface="Calibri"/>
                <a:cs typeface="Calibri"/>
              </a:rPr>
              <a:t>to use SSH </a:t>
            </a:r>
            <a:r>
              <a:rPr sz="2000" spc="-5" dirty="0">
                <a:latin typeface="Calibri"/>
                <a:cs typeface="Calibri"/>
              </a:rPr>
              <a:t>directly within </a:t>
            </a:r>
            <a:r>
              <a:rPr sz="2000" b="1" spc="65" dirty="0">
                <a:latin typeface="Calibri"/>
                <a:cs typeface="Calibri"/>
              </a:rPr>
              <a:t>minZy </a:t>
            </a:r>
            <a:r>
              <a:rPr sz="2000" spc="-5" dirty="0">
                <a:latin typeface="Calibri"/>
                <a:cs typeface="Calibri"/>
              </a:rPr>
              <a:t>(from Cygwin  distribution)</a:t>
            </a:r>
            <a:endParaRPr sz="2000" dirty="0">
              <a:latin typeface="Calibri"/>
              <a:cs typeface="Calibri"/>
            </a:endParaRPr>
          </a:p>
        </p:txBody>
      </p:sp>
      <p:sp>
        <p:nvSpPr>
          <p:cNvPr id="4" name="object 4"/>
          <p:cNvSpPr txBox="1"/>
          <p:nvPr/>
        </p:nvSpPr>
        <p:spPr>
          <a:xfrm>
            <a:off x="4424094" y="6454847"/>
            <a:ext cx="31623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114766"/>
                </a:solidFill>
                <a:latin typeface="Calibri"/>
                <a:cs typeface="Calibri"/>
              </a:rPr>
              <a:t>- 14</a:t>
            </a:r>
            <a:r>
              <a:rPr sz="1100" spc="-85" dirty="0">
                <a:solidFill>
                  <a:srgbClr val="114766"/>
                </a:solidFill>
                <a:latin typeface="Calibri"/>
                <a:cs typeface="Calibri"/>
              </a:rPr>
              <a:t> </a:t>
            </a:r>
            <a:r>
              <a:rPr sz="1100" dirty="0">
                <a:solidFill>
                  <a:srgbClr val="114766"/>
                </a:solidFill>
                <a:latin typeface="Calibri"/>
                <a:cs typeface="Calibri"/>
              </a:rPr>
              <a:t>-</a:t>
            </a:r>
            <a:endParaRPr sz="1100">
              <a:latin typeface="Calibri"/>
              <a:cs typeface="Calibri"/>
            </a:endParaRPr>
          </a:p>
        </p:txBody>
      </p:sp>
      <p:sp>
        <p:nvSpPr>
          <p:cNvPr id="5" name="object 5"/>
          <p:cNvSpPr/>
          <p:nvPr/>
        </p:nvSpPr>
        <p:spPr>
          <a:xfrm>
            <a:off x="1805306" y="3709455"/>
            <a:ext cx="402590" cy="523875"/>
          </a:xfrm>
          <a:custGeom>
            <a:avLst/>
            <a:gdLst/>
            <a:ahLst/>
            <a:cxnLst/>
            <a:rect l="l" t="t" r="r" b="b"/>
            <a:pathLst>
              <a:path w="402589" h="523875">
                <a:moveTo>
                  <a:pt x="0" y="261822"/>
                </a:moveTo>
                <a:lnTo>
                  <a:pt x="4086" y="209056"/>
                </a:lnTo>
                <a:lnTo>
                  <a:pt x="15805" y="159909"/>
                </a:lnTo>
                <a:lnTo>
                  <a:pt x="34349" y="115435"/>
                </a:lnTo>
                <a:lnTo>
                  <a:pt x="58908" y="76686"/>
                </a:lnTo>
                <a:lnTo>
                  <a:pt x="88675" y="44715"/>
                </a:lnTo>
                <a:lnTo>
                  <a:pt x="122839" y="20575"/>
                </a:lnTo>
                <a:lnTo>
                  <a:pt x="160593" y="5319"/>
                </a:lnTo>
                <a:lnTo>
                  <a:pt x="201128" y="0"/>
                </a:lnTo>
                <a:lnTo>
                  <a:pt x="241662" y="5319"/>
                </a:lnTo>
                <a:lnTo>
                  <a:pt x="279416" y="20575"/>
                </a:lnTo>
                <a:lnTo>
                  <a:pt x="313580" y="44715"/>
                </a:lnTo>
                <a:lnTo>
                  <a:pt x="343346" y="76686"/>
                </a:lnTo>
                <a:lnTo>
                  <a:pt x="367906" y="115435"/>
                </a:lnTo>
                <a:lnTo>
                  <a:pt x="386450" y="159909"/>
                </a:lnTo>
                <a:lnTo>
                  <a:pt x="398169" y="209056"/>
                </a:lnTo>
                <a:lnTo>
                  <a:pt x="402255" y="261822"/>
                </a:lnTo>
                <a:lnTo>
                  <a:pt x="398169" y="314589"/>
                </a:lnTo>
                <a:lnTo>
                  <a:pt x="386450" y="363736"/>
                </a:lnTo>
                <a:lnTo>
                  <a:pt x="367906" y="408210"/>
                </a:lnTo>
                <a:lnTo>
                  <a:pt x="343346" y="446959"/>
                </a:lnTo>
                <a:lnTo>
                  <a:pt x="313580" y="478930"/>
                </a:lnTo>
                <a:lnTo>
                  <a:pt x="279416" y="503070"/>
                </a:lnTo>
                <a:lnTo>
                  <a:pt x="241662" y="518326"/>
                </a:lnTo>
                <a:lnTo>
                  <a:pt x="201128" y="523645"/>
                </a:lnTo>
                <a:lnTo>
                  <a:pt x="160593" y="518326"/>
                </a:lnTo>
                <a:lnTo>
                  <a:pt x="122839" y="503070"/>
                </a:lnTo>
                <a:lnTo>
                  <a:pt x="88675" y="478930"/>
                </a:lnTo>
                <a:lnTo>
                  <a:pt x="58908" y="446959"/>
                </a:lnTo>
                <a:lnTo>
                  <a:pt x="34349" y="408210"/>
                </a:lnTo>
                <a:lnTo>
                  <a:pt x="15805" y="363736"/>
                </a:lnTo>
                <a:lnTo>
                  <a:pt x="4086" y="314589"/>
                </a:lnTo>
                <a:lnTo>
                  <a:pt x="0" y="261822"/>
                </a:lnTo>
                <a:close/>
              </a:path>
            </a:pathLst>
          </a:custGeom>
          <a:ln w="57149">
            <a:solidFill>
              <a:srgbClr val="A13B2A"/>
            </a:solidFill>
          </a:ln>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2169160" cy="513080"/>
          </a:xfrm>
          <a:prstGeom prst="rect">
            <a:avLst/>
          </a:prstGeom>
        </p:spPr>
        <p:txBody>
          <a:bodyPr vert="horz" wrap="square" lIns="0" tIns="12700" rIns="0" bIns="0" rtlCol="0">
            <a:spAutoFit/>
          </a:bodyPr>
          <a:lstStyle/>
          <a:p>
            <a:pPr marL="12700">
              <a:lnSpc>
                <a:spcPct val="100000"/>
              </a:lnSpc>
              <a:spcBef>
                <a:spcPts val="100"/>
              </a:spcBef>
            </a:pPr>
            <a:r>
              <a:rPr spc="-150" dirty="0"/>
              <a:t>X-forwarding</a:t>
            </a:r>
          </a:p>
        </p:txBody>
      </p:sp>
      <p:sp>
        <p:nvSpPr>
          <p:cNvPr id="3" name="object 3"/>
          <p:cNvSpPr txBox="1"/>
          <p:nvPr/>
        </p:nvSpPr>
        <p:spPr>
          <a:xfrm>
            <a:off x="4424094" y="6454847"/>
            <a:ext cx="31623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114766"/>
                </a:solidFill>
                <a:latin typeface="Calibri"/>
                <a:cs typeface="Calibri"/>
              </a:rPr>
              <a:t>- 15</a:t>
            </a:r>
            <a:r>
              <a:rPr sz="1100" spc="-85" dirty="0">
                <a:solidFill>
                  <a:srgbClr val="114766"/>
                </a:solidFill>
                <a:latin typeface="Calibri"/>
                <a:cs typeface="Calibri"/>
              </a:rPr>
              <a:t> </a:t>
            </a:r>
            <a:r>
              <a:rPr sz="1100" dirty="0">
                <a:solidFill>
                  <a:srgbClr val="114766"/>
                </a:solidFill>
                <a:latin typeface="Calibri"/>
                <a:cs typeface="Calibri"/>
              </a:rPr>
              <a:t>-</a:t>
            </a:r>
            <a:endParaRPr sz="1100">
              <a:latin typeface="Calibri"/>
              <a:cs typeface="Calibri"/>
            </a:endParaRPr>
          </a:p>
        </p:txBody>
      </p:sp>
      <p:sp>
        <p:nvSpPr>
          <p:cNvPr id="4" name="object 4"/>
          <p:cNvSpPr txBox="1"/>
          <p:nvPr/>
        </p:nvSpPr>
        <p:spPr>
          <a:xfrm>
            <a:off x="183841" y="1250696"/>
            <a:ext cx="7299325" cy="1450340"/>
          </a:xfrm>
          <a:prstGeom prst="rect">
            <a:avLst/>
          </a:prstGeom>
        </p:spPr>
        <p:txBody>
          <a:bodyPr vert="horz" wrap="square" lIns="0" tIns="90170" rIns="0" bIns="0" rtlCol="0">
            <a:spAutoFit/>
          </a:bodyPr>
          <a:lstStyle/>
          <a:p>
            <a:pPr marL="707390" indent="-343535">
              <a:lnSpc>
                <a:spcPct val="100000"/>
              </a:lnSpc>
              <a:spcBef>
                <a:spcPts val="710"/>
              </a:spcBef>
              <a:buFont typeface="Arial"/>
              <a:buChar char="•"/>
              <a:tabLst>
                <a:tab pos="707390" algn="l"/>
                <a:tab pos="708025" algn="l"/>
              </a:tabLst>
            </a:pPr>
            <a:r>
              <a:rPr sz="2800" b="1" spc="-5" dirty="0">
                <a:latin typeface="Calibri"/>
                <a:cs typeface="Calibri"/>
              </a:rPr>
              <a:t>Allows you </a:t>
            </a:r>
            <a:r>
              <a:rPr sz="2800" b="1" dirty="0">
                <a:latin typeface="Calibri"/>
                <a:cs typeface="Calibri"/>
              </a:rPr>
              <a:t>to </a:t>
            </a:r>
            <a:r>
              <a:rPr sz="2800" b="1" spc="-5" dirty="0">
                <a:latin typeface="Calibri"/>
                <a:cs typeface="Calibri"/>
              </a:rPr>
              <a:t>access GUI programs</a:t>
            </a:r>
            <a:r>
              <a:rPr sz="2800" b="1" spc="40" dirty="0">
                <a:latin typeface="Calibri"/>
                <a:cs typeface="Calibri"/>
              </a:rPr>
              <a:t> </a:t>
            </a:r>
            <a:r>
              <a:rPr sz="2800" b="1" spc="-5" dirty="0">
                <a:latin typeface="Calibri"/>
                <a:cs typeface="Calibri"/>
              </a:rPr>
              <a:t>remotely</a:t>
            </a:r>
            <a:endParaRPr sz="2800">
              <a:latin typeface="Calibri"/>
              <a:cs typeface="Calibri"/>
            </a:endParaRPr>
          </a:p>
          <a:p>
            <a:pPr marL="707390" indent="-343535">
              <a:lnSpc>
                <a:spcPct val="100000"/>
              </a:lnSpc>
              <a:spcBef>
                <a:spcPts val="615"/>
              </a:spcBef>
              <a:buFont typeface="Arial"/>
              <a:buChar char="•"/>
              <a:tabLst>
                <a:tab pos="707390" algn="l"/>
                <a:tab pos="708025" algn="l"/>
              </a:tabLst>
            </a:pPr>
            <a:r>
              <a:rPr sz="2800" b="1" spc="-5" dirty="0">
                <a:latin typeface="Calibri"/>
                <a:cs typeface="Calibri"/>
              </a:rPr>
              <a:t>We will need it this </a:t>
            </a:r>
            <a:r>
              <a:rPr sz="2800" b="1" spc="25" dirty="0">
                <a:latin typeface="Calibri"/>
                <a:cs typeface="Calibri"/>
              </a:rPr>
              <a:t>apernoon!</a:t>
            </a:r>
            <a:endParaRPr sz="2800">
              <a:latin typeface="Calibri"/>
              <a:cs typeface="Calibri"/>
            </a:endParaRPr>
          </a:p>
          <a:p>
            <a:pPr marL="12700">
              <a:lnSpc>
                <a:spcPct val="100000"/>
              </a:lnSpc>
              <a:spcBef>
                <a:spcPts val="869"/>
              </a:spcBef>
            </a:pPr>
            <a:r>
              <a:rPr sz="2000" b="1" dirty="0">
                <a:latin typeface="Calibri"/>
                <a:cs typeface="Calibri"/>
              </a:rPr>
              <a:t>Example:</a:t>
            </a:r>
            <a:endParaRPr sz="2000">
              <a:latin typeface="Calibri"/>
              <a:cs typeface="Calibri"/>
            </a:endParaRPr>
          </a:p>
        </p:txBody>
      </p:sp>
      <p:sp>
        <p:nvSpPr>
          <p:cNvPr id="5" name="object 5"/>
          <p:cNvSpPr txBox="1"/>
          <p:nvPr/>
        </p:nvSpPr>
        <p:spPr>
          <a:xfrm>
            <a:off x="183841" y="2675120"/>
            <a:ext cx="5673090" cy="1272540"/>
          </a:xfrm>
          <a:prstGeom prst="rect">
            <a:avLst/>
          </a:prstGeom>
        </p:spPr>
        <p:txBody>
          <a:bodyPr vert="horz" wrap="square" lIns="0" tIns="12700" rIns="0" bIns="0" rtlCol="0">
            <a:spAutoFit/>
          </a:bodyPr>
          <a:lstStyle/>
          <a:p>
            <a:pPr marL="12700">
              <a:lnSpc>
                <a:spcPts val="2130"/>
              </a:lnSpc>
              <a:spcBef>
                <a:spcPts val="100"/>
              </a:spcBef>
            </a:pPr>
            <a:r>
              <a:rPr sz="1800" b="1" spc="-5" dirty="0">
                <a:solidFill>
                  <a:srgbClr val="0000FF"/>
                </a:solidFill>
                <a:latin typeface="Lucida Console"/>
                <a:cs typeface="Lucida Console"/>
              </a:rPr>
              <a:t>localhost% ssh –Y -l elvis</a:t>
            </a:r>
            <a:r>
              <a:rPr sz="1800" b="1" spc="-30" dirty="0">
                <a:solidFill>
                  <a:srgbClr val="0000FF"/>
                </a:solidFill>
                <a:latin typeface="Lucida Console"/>
                <a:cs typeface="Lucida Console"/>
              </a:rPr>
              <a:t> </a:t>
            </a:r>
            <a:r>
              <a:rPr sz="1800" b="1" spc="-10" dirty="0">
                <a:solidFill>
                  <a:srgbClr val="0000FF"/>
                </a:solidFill>
                <a:latin typeface="Lucida Console"/>
                <a:cs typeface="Lucida Console"/>
              </a:rPr>
              <a:t>cori.nersc.gov</a:t>
            </a:r>
            <a:endParaRPr sz="1800" dirty="0">
              <a:latin typeface="Lucida Console"/>
              <a:cs typeface="Lucida Console"/>
            </a:endParaRPr>
          </a:p>
          <a:p>
            <a:pPr marL="12700">
              <a:lnSpc>
                <a:spcPts val="1880"/>
              </a:lnSpc>
            </a:pPr>
            <a:r>
              <a:rPr sz="1600" dirty="0">
                <a:latin typeface="Lucida Console"/>
                <a:cs typeface="Lucida Console"/>
              </a:rPr>
              <a:t>…</a:t>
            </a:r>
          </a:p>
          <a:p>
            <a:pPr marL="12700" marR="2346325">
              <a:lnSpc>
                <a:spcPts val="1900"/>
              </a:lnSpc>
              <a:spcBef>
                <a:spcPts val="70"/>
              </a:spcBef>
            </a:pPr>
            <a:r>
              <a:rPr sz="1600" spc="-5" dirty="0">
                <a:latin typeface="Lucida Console"/>
                <a:cs typeface="Lucida Console"/>
              </a:rPr>
              <a:t>e/elvis&gt; </a:t>
            </a:r>
            <a:r>
              <a:rPr sz="1600" dirty="0">
                <a:latin typeface="Lucida Console"/>
                <a:cs typeface="Lucida Console"/>
              </a:rPr>
              <a:t>module load</a:t>
            </a:r>
            <a:r>
              <a:rPr sz="1600" spc="-90" dirty="0">
                <a:latin typeface="Lucida Console"/>
                <a:cs typeface="Lucida Console"/>
              </a:rPr>
              <a:t> </a:t>
            </a:r>
            <a:r>
              <a:rPr sz="1600" spc="-5" dirty="0">
                <a:latin typeface="Lucida Console"/>
                <a:cs typeface="Lucida Console"/>
              </a:rPr>
              <a:t>matlab  e/elvis&gt;</a:t>
            </a:r>
            <a:r>
              <a:rPr sz="1600" spc="-10" dirty="0">
                <a:latin typeface="Lucida Console"/>
                <a:cs typeface="Lucida Console"/>
              </a:rPr>
              <a:t> </a:t>
            </a:r>
            <a:r>
              <a:rPr sz="1600" spc="-5" dirty="0">
                <a:latin typeface="Lucida Console"/>
                <a:cs typeface="Lucida Console"/>
              </a:rPr>
              <a:t>matlab</a:t>
            </a:r>
            <a:endParaRPr sz="1600" dirty="0">
              <a:latin typeface="Lucida Console"/>
              <a:cs typeface="Lucida Console"/>
            </a:endParaRPr>
          </a:p>
          <a:p>
            <a:pPr marL="12700">
              <a:lnSpc>
                <a:spcPct val="100000"/>
              </a:lnSpc>
              <a:spcBef>
                <a:spcPts val="20"/>
              </a:spcBef>
            </a:pPr>
            <a:r>
              <a:rPr sz="1600" dirty="0">
                <a:latin typeface="Lucida Console"/>
                <a:cs typeface="Lucida Console"/>
              </a:rPr>
              <a:t>&lt;MATLAB starts</a:t>
            </a:r>
            <a:r>
              <a:rPr sz="1600" spc="-10" dirty="0">
                <a:latin typeface="Lucida Console"/>
                <a:cs typeface="Lucida Console"/>
              </a:rPr>
              <a:t> </a:t>
            </a:r>
            <a:r>
              <a:rPr sz="1600" dirty="0">
                <a:latin typeface="Lucida Console"/>
                <a:cs typeface="Lucida Console"/>
              </a:rPr>
              <a:t>up&gt;</a:t>
            </a:r>
          </a:p>
        </p:txBody>
      </p:sp>
      <p:sp>
        <p:nvSpPr>
          <p:cNvPr id="6" name="object 6"/>
          <p:cNvSpPr/>
          <p:nvPr/>
        </p:nvSpPr>
        <p:spPr>
          <a:xfrm>
            <a:off x="3683478" y="3331408"/>
            <a:ext cx="5293483" cy="281636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2754630" cy="513080"/>
          </a:xfrm>
          <a:prstGeom prst="rect">
            <a:avLst/>
          </a:prstGeom>
        </p:spPr>
        <p:txBody>
          <a:bodyPr vert="horz" wrap="square" lIns="0" tIns="12700" rIns="0" bIns="0" rtlCol="0">
            <a:spAutoFit/>
          </a:bodyPr>
          <a:lstStyle/>
          <a:p>
            <a:pPr marL="12700">
              <a:lnSpc>
                <a:spcPct val="100000"/>
              </a:lnSpc>
              <a:spcBef>
                <a:spcPts val="100"/>
              </a:spcBef>
            </a:pPr>
            <a:r>
              <a:rPr spc="-150" dirty="0"/>
              <a:t>Example Session</a:t>
            </a:r>
          </a:p>
        </p:txBody>
      </p:sp>
      <p:sp>
        <p:nvSpPr>
          <p:cNvPr id="3" name="object 3"/>
          <p:cNvSpPr txBox="1"/>
          <p:nvPr/>
        </p:nvSpPr>
        <p:spPr>
          <a:xfrm>
            <a:off x="535939" y="1292859"/>
            <a:ext cx="7096125"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0000FF"/>
                </a:solidFill>
                <a:latin typeface="Lucida Console"/>
                <a:cs typeface="Lucida Console"/>
              </a:rPr>
              <a:t>localhost:~elvis&gt; ssh –Y -l </a:t>
            </a:r>
            <a:r>
              <a:rPr sz="1400" b="1" spc="-10" dirty="0">
                <a:solidFill>
                  <a:srgbClr val="0000FF"/>
                </a:solidFill>
                <a:latin typeface="Lucida Console"/>
                <a:cs typeface="Lucida Console"/>
              </a:rPr>
              <a:t>&lt;training_account_name&gt;</a:t>
            </a:r>
            <a:r>
              <a:rPr sz="1400" b="1" spc="85" dirty="0">
                <a:solidFill>
                  <a:srgbClr val="0000FF"/>
                </a:solidFill>
                <a:latin typeface="Lucida Console"/>
                <a:cs typeface="Lucida Console"/>
              </a:rPr>
              <a:t> </a:t>
            </a:r>
            <a:r>
              <a:rPr sz="1400" b="1" spc="-10" dirty="0">
                <a:solidFill>
                  <a:srgbClr val="0000FF"/>
                </a:solidFill>
                <a:latin typeface="Lucida Console"/>
                <a:cs typeface="Lucida Console"/>
              </a:rPr>
              <a:t>cori.nersc.gov</a:t>
            </a:r>
            <a:endParaRPr sz="1400">
              <a:latin typeface="Lucida Console"/>
              <a:cs typeface="Lucida Console"/>
            </a:endParaRPr>
          </a:p>
        </p:txBody>
      </p:sp>
      <p:sp>
        <p:nvSpPr>
          <p:cNvPr id="4" name="object 4"/>
          <p:cNvSpPr txBox="1"/>
          <p:nvPr/>
        </p:nvSpPr>
        <p:spPr>
          <a:xfrm>
            <a:off x="604805" y="1637791"/>
            <a:ext cx="450532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Lucida Console"/>
                <a:cs typeface="Lucida Console"/>
              </a:rPr>
              <a:t>*****************************************************************</a:t>
            </a:r>
            <a:endParaRPr sz="900">
              <a:latin typeface="Lucida Console"/>
              <a:cs typeface="Lucida Console"/>
            </a:endParaRPr>
          </a:p>
        </p:txBody>
      </p:sp>
      <p:sp>
        <p:nvSpPr>
          <p:cNvPr id="5" name="object 5"/>
          <p:cNvSpPr txBox="1"/>
          <p:nvPr/>
        </p:nvSpPr>
        <p:spPr>
          <a:xfrm>
            <a:off x="2188770" y="1904491"/>
            <a:ext cx="1059180" cy="302260"/>
          </a:xfrm>
          <a:prstGeom prst="rect">
            <a:avLst/>
          </a:prstGeom>
        </p:spPr>
        <p:txBody>
          <a:bodyPr vert="horz" wrap="square" lIns="0" tIns="12700" rIns="0" bIns="0" rtlCol="0">
            <a:spAutoFit/>
          </a:bodyPr>
          <a:lstStyle/>
          <a:p>
            <a:pPr marL="12700">
              <a:lnSpc>
                <a:spcPct val="100000"/>
              </a:lnSpc>
              <a:spcBef>
                <a:spcPts val="100"/>
              </a:spcBef>
            </a:pPr>
            <a:r>
              <a:rPr sz="900" dirty="0">
                <a:latin typeface="Lucida Console"/>
                <a:cs typeface="Lucida Console"/>
              </a:rPr>
              <a:t>NOTICE TO</a:t>
            </a:r>
            <a:r>
              <a:rPr sz="900" spc="-100" dirty="0">
                <a:latin typeface="Lucida Console"/>
                <a:cs typeface="Lucida Console"/>
              </a:rPr>
              <a:t> </a:t>
            </a:r>
            <a:r>
              <a:rPr sz="900" dirty="0">
                <a:latin typeface="Lucida Console"/>
                <a:cs typeface="Lucida Console"/>
              </a:rPr>
              <a:t>USERS</a:t>
            </a:r>
            <a:endParaRPr sz="900">
              <a:latin typeface="Lucida Console"/>
              <a:cs typeface="Lucida Console"/>
            </a:endParaRPr>
          </a:p>
          <a:p>
            <a:pPr marL="12700">
              <a:lnSpc>
                <a:spcPct val="100000"/>
              </a:lnSpc>
              <a:spcBef>
                <a:spcPts val="20"/>
              </a:spcBef>
            </a:pPr>
            <a:r>
              <a:rPr sz="900" dirty="0">
                <a:latin typeface="Lucida Console"/>
                <a:cs typeface="Lucida Console"/>
              </a:rPr>
              <a:t>---------------</a:t>
            </a:r>
            <a:endParaRPr sz="900">
              <a:latin typeface="Lucida Console"/>
              <a:cs typeface="Lucida Console"/>
            </a:endParaRPr>
          </a:p>
        </p:txBody>
      </p:sp>
      <p:sp>
        <p:nvSpPr>
          <p:cNvPr id="6" name="object 6"/>
          <p:cNvSpPr txBox="1"/>
          <p:nvPr/>
        </p:nvSpPr>
        <p:spPr>
          <a:xfrm>
            <a:off x="811420" y="3276091"/>
            <a:ext cx="4088765" cy="1267460"/>
          </a:xfrm>
          <a:prstGeom prst="rect">
            <a:avLst/>
          </a:prstGeom>
        </p:spPr>
        <p:txBody>
          <a:bodyPr vert="horz" wrap="square" lIns="0" tIns="11430" rIns="0" bIns="0" rtlCol="0">
            <a:spAutoFit/>
          </a:bodyPr>
          <a:lstStyle/>
          <a:p>
            <a:pPr marL="12700" marR="5080">
              <a:lnSpc>
                <a:spcPct val="100699"/>
              </a:lnSpc>
              <a:spcBef>
                <a:spcPts val="90"/>
              </a:spcBef>
              <a:tabLst>
                <a:tab pos="3249295" algn="l"/>
              </a:tabLst>
            </a:pPr>
            <a:r>
              <a:rPr sz="900" dirty="0">
                <a:latin typeface="Lucida Console"/>
                <a:cs typeface="Lucida Console"/>
              </a:rPr>
              <a:t>Any or all uses of this system and all files on this</a:t>
            </a:r>
            <a:r>
              <a:rPr sz="900" spc="-114" dirty="0">
                <a:latin typeface="Lucida Console"/>
                <a:cs typeface="Lucida Console"/>
              </a:rPr>
              <a:t> </a:t>
            </a:r>
            <a:r>
              <a:rPr sz="900" dirty="0">
                <a:latin typeface="Lucida Console"/>
                <a:cs typeface="Lucida Console"/>
              </a:rPr>
              <a:t>system  may be intercepted, monitored, recorded, copied, audited,  inspected, and disclosed to site, Department of Energy,</a:t>
            </a:r>
            <a:r>
              <a:rPr sz="900" spc="-105" dirty="0">
                <a:latin typeface="Lucida Console"/>
                <a:cs typeface="Lucida Console"/>
              </a:rPr>
              <a:t> </a:t>
            </a:r>
            <a:r>
              <a:rPr sz="900" dirty="0">
                <a:latin typeface="Lucida Console"/>
                <a:cs typeface="Lucida Console"/>
              </a:rPr>
              <a:t>and  law enforcement personnel, as well as authorized officials  of other agencies, both domestic and foreign.	</a:t>
            </a:r>
            <a:r>
              <a:rPr sz="900" spc="-5" dirty="0">
                <a:latin typeface="Lucida Console"/>
                <a:cs typeface="Lucida Console"/>
              </a:rPr>
              <a:t>*By </a:t>
            </a:r>
            <a:r>
              <a:rPr sz="900" dirty="0">
                <a:latin typeface="Lucida Console"/>
                <a:cs typeface="Lucida Console"/>
              </a:rPr>
              <a:t>using  this system, the user consents to such interception,  monitoring, recording, copying, auditing, inspection, and  disclosure at the discretion of authorized site or  Department of Energy</a:t>
            </a:r>
            <a:r>
              <a:rPr sz="900" spc="-15" dirty="0">
                <a:latin typeface="Lucida Console"/>
                <a:cs typeface="Lucida Console"/>
              </a:rPr>
              <a:t> </a:t>
            </a:r>
            <a:r>
              <a:rPr sz="900" dirty="0">
                <a:latin typeface="Lucida Console"/>
                <a:cs typeface="Lucida Console"/>
              </a:rPr>
              <a:t>personnel.*</a:t>
            </a:r>
            <a:endParaRPr sz="900">
              <a:latin typeface="Lucida Console"/>
              <a:cs typeface="Lucida Console"/>
            </a:endParaRPr>
          </a:p>
        </p:txBody>
      </p:sp>
      <p:sp>
        <p:nvSpPr>
          <p:cNvPr id="7" name="object 7"/>
          <p:cNvSpPr txBox="1"/>
          <p:nvPr/>
        </p:nvSpPr>
        <p:spPr>
          <a:xfrm>
            <a:off x="811420" y="4647691"/>
            <a:ext cx="4088765" cy="848360"/>
          </a:xfrm>
          <a:prstGeom prst="rect">
            <a:avLst/>
          </a:prstGeom>
        </p:spPr>
        <p:txBody>
          <a:bodyPr vert="horz" wrap="square" lIns="0" tIns="12700" rIns="0" bIns="0" rtlCol="0">
            <a:spAutoFit/>
          </a:bodyPr>
          <a:lstStyle/>
          <a:p>
            <a:pPr marL="12700" marR="5080">
              <a:lnSpc>
                <a:spcPct val="100000"/>
              </a:lnSpc>
              <a:spcBef>
                <a:spcPts val="100"/>
              </a:spcBef>
              <a:tabLst>
                <a:tab pos="632460" algn="l"/>
                <a:tab pos="838835" algn="l"/>
              </a:tabLst>
            </a:pPr>
            <a:r>
              <a:rPr sz="900" spc="-5" dirty="0">
                <a:latin typeface="Lucida Console"/>
                <a:cs typeface="Lucida Console"/>
              </a:rPr>
              <a:t>*Unauthorized </a:t>
            </a:r>
            <a:r>
              <a:rPr sz="900" dirty="0">
                <a:latin typeface="Lucida Console"/>
                <a:cs typeface="Lucida Console"/>
              </a:rPr>
              <a:t>or improper use of this system may result in  administrative disciplinary action and civil and criminal  penalties.	</a:t>
            </a:r>
            <a:r>
              <a:rPr sz="900" spc="-5" dirty="0">
                <a:latin typeface="Lucida Console"/>
                <a:cs typeface="Lucida Console"/>
              </a:rPr>
              <a:t>_By </a:t>
            </a:r>
            <a:r>
              <a:rPr sz="900" dirty="0">
                <a:latin typeface="Lucida Console"/>
                <a:cs typeface="Lucida Console"/>
              </a:rPr>
              <a:t>continuing to use this system you indicate  your awareness of and consent to these terms</a:t>
            </a:r>
            <a:r>
              <a:rPr sz="900" spc="-90" dirty="0">
                <a:latin typeface="Lucida Console"/>
                <a:cs typeface="Lucida Console"/>
              </a:rPr>
              <a:t> </a:t>
            </a:r>
            <a:r>
              <a:rPr sz="900" dirty="0">
                <a:latin typeface="Lucida Console"/>
                <a:cs typeface="Lucida Console"/>
              </a:rPr>
              <a:t>and</a:t>
            </a:r>
            <a:r>
              <a:rPr sz="900" spc="-10" dirty="0">
                <a:latin typeface="Lucida Console"/>
                <a:cs typeface="Lucida Console"/>
              </a:rPr>
              <a:t> </a:t>
            </a:r>
            <a:r>
              <a:rPr sz="900" dirty="0">
                <a:latin typeface="Lucida Console"/>
                <a:cs typeface="Lucida Console"/>
              </a:rPr>
              <a:t>conditions  of use.	LOG OFF IMMEDIATELY if you do not agree to the  conditions stated in this</a:t>
            </a:r>
            <a:r>
              <a:rPr sz="900" spc="-20" dirty="0">
                <a:latin typeface="Lucida Console"/>
                <a:cs typeface="Lucida Console"/>
              </a:rPr>
              <a:t> </a:t>
            </a:r>
            <a:r>
              <a:rPr sz="900" dirty="0">
                <a:latin typeface="Lucida Console"/>
                <a:cs typeface="Lucida Console"/>
              </a:rPr>
              <a:t>warning._*</a:t>
            </a:r>
            <a:endParaRPr sz="900">
              <a:latin typeface="Lucida Console"/>
              <a:cs typeface="Lucida Console"/>
            </a:endParaRPr>
          </a:p>
        </p:txBody>
      </p:sp>
      <p:sp>
        <p:nvSpPr>
          <p:cNvPr id="8" name="object 8"/>
          <p:cNvSpPr txBox="1"/>
          <p:nvPr/>
        </p:nvSpPr>
        <p:spPr>
          <a:xfrm>
            <a:off x="604805" y="1777491"/>
            <a:ext cx="4502785" cy="3858260"/>
          </a:xfrm>
          <a:prstGeom prst="rect">
            <a:avLst/>
          </a:prstGeom>
        </p:spPr>
        <p:txBody>
          <a:bodyPr vert="horz" wrap="square" lIns="0" tIns="12700" rIns="0" bIns="0" rtlCol="0">
            <a:spAutoFit/>
          </a:bodyPr>
          <a:lstStyle/>
          <a:p>
            <a:pPr marL="12700">
              <a:lnSpc>
                <a:spcPts val="1040"/>
              </a:lnSpc>
              <a:spcBef>
                <a:spcPts val="100"/>
              </a:spcBef>
              <a:tabLst>
                <a:tab pos="4419600" algn="l"/>
              </a:tabLst>
            </a:pPr>
            <a:r>
              <a:rPr sz="900" dirty="0">
                <a:latin typeface="Lucida Console"/>
                <a:cs typeface="Lucida Console"/>
              </a:rPr>
              <a:t>*	*</a:t>
            </a:r>
            <a:endParaRPr sz="900">
              <a:latin typeface="Lucida Console"/>
              <a:cs typeface="Lucida Console"/>
            </a:endParaRPr>
          </a:p>
          <a:p>
            <a:pPr marL="12700">
              <a:lnSpc>
                <a:spcPts val="1040"/>
              </a:lnSpc>
              <a:tabLst>
                <a:tab pos="4420235"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20870"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19600" algn="l"/>
              </a:tabLst>
            </a:pPr>
            <a:r>
              <a:rPr sz="900" dirty="0">
                <a:latin typeface="Lucida Console"/>
                <a:cs typeface="Lucida Console"/>
              </a:rPr>
              <a:t>*	*</a:t>
            </a:r>
            <a:endParaRPr sz="900">
              <a:latin typeface="Lucida Console"/>
              <a:cs typeface="Lucida Console"/>
            </a:endParaRPr>
          </a:p>
          <a:p>
            <a:pPr marL="219075" indent="-207010">
              <a:lnSpc>
                <a:spcPct val="100000"/>
              </a:lnSpc>
              <a:spcBef>
                <a:spcPts val="20"/>
              </a:spcBef>
              <a:buChar char="*"/>
              <a:tabLst>
                <a:tab pos="219075" algn="l"/>
                <a:tab pos="219710" algn="l"/>
                <a:tab pos="4420235" algn="l"/>
              </a:tabLst>
            </a:pPr>
            <a:r>
              <a:rPr sz="900" dirty="0">
                <a:latin typeface="Lucida Console"/>
                <a:cs typeface="Lucida Console"/>
              </a:rPr>
              <a:t>Lawrence Berkeley National Laboratory</a:t>
            </a:r>
            <a:r>
              <a:rPr sz="900" spc="-15" dirty="0">
                <a:latin typeface="Lucida Console"/>
                <a:cs typeface="Lucida Console"/>
              </a:rPr>
              <a:t> </a:t>
            </a:r>
            <a:r>
              <a:rPr sz="900" dirty="0">
                <a:latin typeface="Lucida Console"/>
                <a:cs typeface="Lucida Console"/>
              </a:rPr>
              <a:t>operates this	*</a:t>
            </a:r>
            <a:endParaRPr sz="900">
              <a:latin typeface="Lucida Console"/>
              <a:cs typeface="Lucida Console"/>
            </a:endParaRPr>
          </a:p>
          <a:p>
            <a:pPr marL="219075" indent="-207010">
              <a:lnSpc>
                <a:spcPts val="1040"/>
              </a:lnSpc>
              <a:spcBef>
                <a:spcPts val="20"/>
              </a:spcBef>
              <a:buChar char="*"/>
              <a:tabLst>
                <a:tab pos="219075" algn="l"/>
                <a:tab pos="219710" algn="l"/>
                <a:tab pos="4420235" algn="l"/>
              </a:tabLst>
            </a:pPr>
            <a:r>
              <a:rPr sz="900" dirty="0">
                <a:latin typeface="Lucida Console"/>
                <a:cs typeface="Lucida Console"/>
              </a:rPr>
              <a:t>computer system under contract to the U.S. Department</a:t>
            </a:r>
            <a:r>
              <a:rPr sz="900" spc="-5" dirty="0">
                <a:latin typeface="Lucida Console"/>
                <a:cs typeface="Lucida Console"/>
              </a:rPr>
              <a:t> </a:t>
            </a:r>
            <a:r>
              <a:rPr sz="900" dirty="0">
                <a:latin typeface="Lucida Console"/>
                <a:cs typeface="Lucida Console"/>
              </a:rPr>
              <a:t>of	*</a:t>
            </a:r>
            <a:endParaRPr sz="900">
              <a:latin typeface="Lucida Console"/>
              <a:cs typeface="Lucida Console"/>
            </a:endParaRPr>
          </a:p>
          <a:p>
            <a:pPr marL="219075" indent="-207010">
              <a:lnSpc>
                <a:spcPts val="1040"/>
              </a:lnSpc>
              <a:buChar char="*"/>
              <a:tabLst>
                <a:tab pos="219075" algn="l"/>
                <a:tab pos="219710" algn="l"/>
                <a:tab pos="838835" algn="l"/>
                <a:tab pos="4420235" algn="l"/>
              </a:tabLst>
            </a:pPr>
            <a:r>
              <a:rPr sz="900" dirty="0">
                <a:latin typeface="Lucida Console"/>
                <a:cs typeface="Lucida Console"/>
              </a:rPr>
              <a:t>Energy.	This</a:t>
            </a:r>
            <a:r>
              <a:rPr sz="900" spc="-5" dirty="0">
                <a:latin typeface="Lucida Console"/>
                <a:cs typeface="Lucida Console"/>
              </a:rPr>
              <a:t> </a:t>
            </a:r>
            <a:r>
              <a:rPr sz="900" dirty="0">
                <a:latin typeface="Lucida Console"/>
                <a:cs typeface="Lucida Console"/>
              </a:rPr>
              <a:t>computer system is the property of the United	*</a:t>
            </a:r>
            <a:endParaRPr sz="900">
              <a:latin typeface="Lucida Console"/>
              <a:cs typeface="Lucida Console"/>
            </a:endParaRPr>
          </a:p>
          <a:p>
            <a:pPr marL="219075" indent="-207010">
              <a:lnSpc>
                <a:spcPct val="100000"/>
              </a:lnSpc>
              <a:spcBef>
                <a:spcPts val="20"/>
              </a:spcBef>
              <a:buChar char="*"/>
              <a:tabLst>
                <a:tab pos="219075" algn="l"/>
                <a:tab pos="219710" algn="l"/>
                <a:tab pos="3731260" algn="l"/>
                <a:tab pos="4420235" algn="l"/>
              </a:tabLst>
            </a:pPr>
            <a:r>
              <a:rPr sz="900" dirty="0">
                <a:latin typeface="Lucida Console"/>
                <a:cs typeface="Lucida Console"/>
              </a:rPr>
              <a:t>States</a:t>
            </a:r>
            <a:r>
              <a:rPr sz="900" spc="-5" dirty="0">
                <a:latin typeface="Lucida Console"/>
                <a:cs typeface="Lucida Console"/>
              </a:rPr>
              <a:t> </a:t>
            </a:r>
            <a:r>
              <a:rPr sz="900" dirty="0">
                <a:latin typeface="Lucida Console"/>
                <a:cs typeface="Lucida Console"/>
              </a:rPr>
              <a:t>Government and is for authorized use only.	*Users	*</a:t>
            </a:r>
            <a:endParaRPr sz="900">
              <a:latin typeface="Lucida Console"/>
              <a:cs typeface="Lucida Console"/>
            </a:endParaRPr>
          </a:p>
          <a:p>
            <a:pPr marL="219075" indent="-207010">
              <a:lnSpc>
                <a:spcPct val="100000"/>
              </a:lnSpc>
              <a:spcBef>
                <a:spcPts val="20"/>
              </a:spcBef>
              <a:buChar char="*"/>
              <a:tabLst>
                <a:tab pos="219075" algn="l"/>
                <a:tab pos="219710" algn="l"/>
                <a:tab pos="4420235" algn="l"/>
              </a:tabLst>
            </a:pPr>
            <a:r>
              <a:rPr sz="900" spc="-5" dirty="0">
                <a:latin typeface="Lucida Console"/>
                <a:cs typeface="Lucida Console"/>
              </a:rPr>
              <a:t>(</a:t>
            </a:r>
            <a:r>
              <a:rPr sz="900" dirty="0">
                <a:latin typeface="Lucida Console"/>
                <a:cs typeface="Lucida Console"/>
              </a:rPr>
              <a:t>authorized or unauthorized) have no explicit</a:t>
            </a:r>
            <a:r>
              <a:rPr sz="900" spc="-5" dirty="0">
                <a:latin typeface="Lucida Console"/>
                <a:cs typeface="Lucida Console"/>
              </a:rPr>
              <a:t> </a:t>
            </a:r>
            <a:r>
              <a:rPr sz="900" dirty="0">
                <a:latin typeface="Lucida Console"/>
                <a:cs typeface="Lucida Console"/>
              </a:rPr>
              <a:t>or implicit	*</a:t>
            </a:r>
            <a:endParaRPr sz="900">
              <a:latin typeface="Lucida Console"/>
              <a:cs typeface="Lucida Console"/>
            </a:endParaRPr>
          </a:p>
          <a:p>
            <a:pPr marL="219075" indent="-207010">
              <a:lnSpc>
                <a:spcPct val="100000"/>
              </a:lnSpc>
              <a:spcBef>
                <a:spcPts val="20"/>
              </a:spcBef>
              <a:buChar char="*"/>
              <a:tabLst>
                <a:tab pos="219075" algn="l"/>
                <a:tab pos="219710" algn="l"/>
                <a:tab pos="4420235" algn="l"/>
              </a:tabLst>
            </a:pPr>
            <a:r>
              <a:rPr sz="900" dirty="0">
                <a:latin typeface="Lucida Console"/>
                <a:cs typeface="Lucida Console"/>
              </a:rPr>
              <a:t>expectation of privacy.*	*</a:t>
            </a:r>
            <a:endParaRPr sz="900">
              <a:latin typeface="Lucida Console"/>
              <a:cs typeface="Lucida Console"/>
            </a:endParaRPr>
          </a:p>
          <a:p>
            <a:pPr marL="12700">
              <a:lnSpc>
                <a:spcPts val="1040"/>
              </a:lnSpc>
              <a:spcBef>
                <a:spcPts val="20"/>
              </a:spcBef>
              <a:tabLst>
                <a:tab pos="4419600" algn="l"/>
              </a:tabLst>
            </a:pPr>
            <a:r>
              <a:rPr sz="900" dirty="0">
                <a:latin typeface="Lucida Console"/>
                <a:cs typeface="Lucida Console"/>
              </a:rPr>
              <a:t>*	*</a:t>
            </a:r>
            <a:endParaRPr sz="900">
              <a:latin typeface="Lucida Console"/>
              <a:cs typeface="Lucida Console"/>
            </a:endParaRPr>
          </a:p>
          <a:p>
            <a:pPr marL="12700">
              <a:lnSpc>
                <a:spcPts val="1040"/>
              </a:lnSpc>
              <a:tabLst>
                <a:tab pos="4420235"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20235"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20235"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20235" algn="l"/>
              </a:tabLst>
            </a:pPr>
            <a:r>
              <a:rPr sz="900" dirty="0">
                <a:latin typeface="Lucida Console"/>
                <a:cs typeface="Lucida Console"/>
              </a:rPr>
              <a:t>*	*</a:t>
            </a:r>
            <a:endParaRPr sz="900">
              <a:latin typeface="Lucida Console"/>
              <a:cs typeface="Lucida Console"/>
            </a:endParaRPr>
          </a:p>
          <a:p>
            <a:pPr marL="12700">
              <a:lnSpc>
                <a:spcPts val="1040"/>
              </a:lnSpc>
              <a:spcBef>
                <a:spcPts val="20"/>
              </a:spcBef>
              <a:tabLst>
                <a:tab pos="4420235" algn="l"/>
              </a:tabLst>
            </a:pPr>
            <a:r>
              <a:rPr sz="900" dirty="0">
                <a:latin typeface="Lucida Console"/>
                <a:cs typeface="Lucida Console"/>
              </a:rPr>
              <a:t>*	*</a:t>
            </a:r>
            <a:endParaRPr sz="900">
              <a:latin typeface="Lucida Console"/>
              <a:cs typeface="Lucida Console"/>
            </a:endParaRPr>
          </a:p>
          <a:p>
            <a:pPr marL="12700">
              <a:lnSpc>
                <a:spcPts val="1040"/>
              </a:lnSpc>
              <a:tabLst>
                <a:tab pos="4420235"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20235"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20235"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20235" algn="l"/>
              </a:tabLst>
            </a:pPr>
            <a:r>
              <a:rPr sz="900" dirty="0">
                <a:latin typeface="Lucida Console"/>
                <a:cs typeface="Lucida Console"/>
              </a:rPr>
              <a:t>*	*</a:t>
            </a:r>
            <a:endParaRPr sz="900">
              <a:latin typeface="Lucida Console"/>
              <a:cs typeface="Lucida Console"/>
            </a:endParaRPr>
          </a:p>
          <a:p>
            <a:pPr marL="12700">
              <a:lnSpc>
                <a:spcPts val="1040"/>
              </a:lnSpc>
              <a:spcBef>
                <a:spcPts val="20"/>
              </a:spcBef>
              <a:tabLst>
                <a:tab pos="4419600" algn="l"/>
              </a:tabLst>
            </a:pPr>
            <a:r>
              <a:rPr sz="900" dirty="0">
                <a:latin typeface="Lucida Console"/>
                <a:cs typeface="Lucida Console"/>
              </a:rPr>
              <a:t>*	*</a:t>
            </a:r>
            <a:endParaRPr sz="900">
              <a:latin typeface="Lucida Console"/>
              <a:cs typeface="Lucida Console"/>
            </a:endParaRPr>
          </a:p>
          <a:p>
            <a:pPr marL="12700">
              <a:lnSpc>
                <a:spcPts val="1040"/>
              </a:lnSpc>
              <a:tabLst>
                <a:tab pos="4420235"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20235"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20235"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20235" algn="l"/>
              </a:tabLst>
            </a:pPr>
            <a:r>
              <a:rPr sz="900" dirty="0">
                <a:latin typeface="Lucida Console"/>
                <a:cs typeface="Lucida Console"/>
              </a:rPr>
              <a:t>*	*</a:t>
            </a:r>
            <a:endParaRPr sz="900">
              <a:latin typeface="Lucida Console"/>
              <a:cs typeface="Lucida Console"/>
            </a:endParaRPr>
          </a:p>
          <a:p>
            <a:pPr marL="12700">
              <a:lnSpc>
                <a:spcPts val="1040"/>
              </a:lnSpc>
              <a:spcBef>
                <a:spcPts val="20"/>
              </a:spcBef>
              <a:tabLst>
                <a:tab pos="4420235" algn="l"/>
              </a:tabLst>
            </a:pPr>
            <a:r>
              <a:rPr sz="900" dirty="0">
                <a:latin typeface="Lucida Console"/>
                <a:cs typeface="Lucida Console"/>
              </a:rPr>
              <a:t>*	*</a:t>
            </a:r>
            <a:endParaRPr sz="900">
              <a:latin typeface="Lucida Console"/>
              <a:cs typeface="Lucida Console"/>
            </a:endParaRPr>
          </a:p>
          <a:p>
            <a:pPr marL="12700">
              <a:lnSpc>
                <a:spcPts val="1040"/>
              </a:lnSpc>
              <a:tabLst>
                <a:tab pos="4420235" algn="l"/>
              </a:tabLst>
            </a:pPr>
            <a:r>
              <a:rPr sz="900" dirty="0">
                <a:latin typeface="Lucida Console"/>
                <a:cs typeface="Lucida Console"/>
              </a:rPr>
              <a:t>*	*</a:t>
            </a:r>
            <a:endParaRPr sz="900">
              <a:latin typeface="Lucida Console"/>
              <a:cs typeface="Lucida Console"/>
            </a:endParaRPr>
          </a:p>
          <a:p>
            <a:pPr marL="12700">
              <a:lnSpc>
                <a:spcPct val="100000"/>
              </a:lnSpc>
              <a:spcBef>
                <a:spcPts val="20"/>
              </a:spcBef>
              <a:tabLst>
                <a:tab pos="4419600" algn="l"/>
              </a:tabLst>
            </a:pPr>
            <a:r>
              <a:rPr sz="900" dirty="0">
                <a:latin typeface="Lucida Console"/>
                <a:cs typeface="Lucida Console"/>
              </a:rPr>
              <a:t>*	*</a:t>
            </a:r>
            <a:endParaRPr sz="900">
              <a:latin typeface="Lucida Console"/>
              <a:cs typeface="Lucida Console"/>
            </a:endParaRPr>
          </a:p>
        </p:txBody>
      </p:sp>
      <p:sp>
        <p:nvSpPr>
          <p:cNvPr id="9" name="object 9"/>
          <p:cNvSpPr txBox="1"/>
          <p:nvPr/>
        </p:nvSpPr>
        <p:spPr>
          <a:xfrm>
            <a:off x="604805" y="5612891"/>
            <a:ext cx="450532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Lucida Console"/>
                <a:cs typeface="Lucida Console"/>
              </a:rPr>
              <a:t>*****************************************************************</a:t>
            </a:r>
            <a:endParaRPr sz="900">
              <a:latin typeface="Lucida Console"/>
              <a:cs typeface="Lucida Console"/>
            </a:endParaRPr>
          </a:p>
        </p:txBody>
      </p:sp>
      <p:sp>
        <p:nvSpPr>
          <p:cNvPr id="10" name="object 10"/>
          <p:cNvSpPr txBox="1"/>
          <p:nvPr/>
        </p:nvSpPr>
        <p:spPr>
          <a:xfrm>
            <a:off x="535939" y="5892291"/>
            <a:ext cx="3744595" cy="162560"/>
          </a:xfrm>
          <a:prstGeom prst="rect">
            <a:avLst/>
          </a:prstGeom>
        </p:spPr>
        <p:txBody>
          <a:bodyPr vert="horz" wrap="square" lIns="0" tIns="12700" rIns="0" bIns="0" rtlCol="0">
            <a:spAutoFit/>
          </a:bodyPr>
          <a:lstStyle/>
          <a:p>
            <a:pPr marL="12700">
              <a:lnSpc>
                <a:spcPct val="100000"/>
              </a:lnSpc>
              <a:spcBef>
                <a:spcPts val="100"/>
              </a:spcBef>
              <a:tabLst>
                <a:tab pos="769620" algn="l"/>
              </a:tabLst>
            </a:pPr>
            <a:r>
              <a:rPr sz="900" dirty="0">
                <a:latin typeface="Lucida Console"/>
                <a:cs typeface="Lucida Console"/>
              </a:rPr>
              <a:t>Password:	</a:t>
            </a:r>
            <a:r>
              <a:rPr sz="900" b="1" spc="-5" dirty="0">
                <a:solidFill>
                  <a:srgbClr val="FF0000"/>
                </a:solidFill>
                <a:latin typeface="Lucida Console"/>
                <a:cs typeface="Lucida Console"/>
              </a:rPr>
              <a:t>&lt;enter your training account password</a:t>
            </a:r>
            <a:r>
              <a:rPr sz="900" b="1" spc="60" dirty="0">
                <a:solidFill>
                  <a:srgbClr val="FF0000"/>
                </a:solidFill>
                <a:latin typeface="Lucida Console"/>
                <a:cs typeface="Lucida Console"/>
              </a:rPr>
              <a:t> </a:t>
            </a:r>
            <a:r>
              <a:rPr sz="900" b="1" spc="-5" dirty="0">
                <a:solidFill>
                  <a:srgbClr val="FF0000"/>
                </a:solidFill>
                <a:latin typeface="Lucida Console"/>
                <a:cs typeface="Lucida Console"/>
              </a:rPr>
              <a:t>here&gt;</a:t>
            </a:r>
            <a:endParaRPr sz="900">
              <a:latin typeface="Lucida Console"/>
              <a:cs typeface="Lucida Console"/>
            </a:endParaRPr>
          </a:p>
        </p:txBody>
      </p:sp>
      <p:sp>
        <p:nvSpPr>
          <p:cNvPr id="11" name="object 11"/>
          <p:cNvSpPr txBox="1"/>
          <p:nvPr/>
        </p:nvSpPr>
        <p:spPr>
          <a:xfrm>
            <a:off x="4424094" y="6454847"/>
            <a:ext cx="31623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114766"/>
                </a:solidFill>
                <a:latin typeface="Calibri"/>
                <a:cs typeface="Calibri"/>
              </a:rPr>
              <a:t>- 16</a:t>
            </a:r>
            <a:r>
              <a:rPr sz="1100" spc="-85" dirty="0">
                <a:solidFill>
                  <a:srgbClr val="114766"/>
                </a:solidFill>
                <a:latin typeface="Calibri"/>
                <a:cs typeface="Calibri"/>
              </a:rPr>
              <a:t> </a:t>
            </a:r>
            <a:r>
              <a:rPr sz="1100" dirty="0">
                <a:solidFill>
                  <a:srgbClr val="114766"/>
                </a:solidFill>
                <a:latin typeface="Calibri"/>
                <a:cs typeface="Calibri"/>
              </a:rPr>
              <a:t>-</a:t>
            </a:r>
            <a:endParaRPr sz="1100">
              <a:latin typeface="Calibri"/>
              <a:cs typeface="Calibri"/>
            </a:endParaRPr>
          </a:p>
        </p:txBody>
      </p:sp>
      <p:sp>
        <p:nvSpPr>
          <p:cNvPr id="12" name="object 12"/>
          <p:cNvSpPr txBox="1"/>
          <p:nvPr/>
        </p:nvSpPr>
        <p:spPr>
          <a:xfrm>
            <a:off x="5839216" y="1781459"/>
            <a:ext cx="22059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Prompt on local</a:t>
            </a:r>
            <a:r>
              <a:rPr sz="1800" spc="-30" dirty="0">
                <a:latin typeface="Calibri"/>
                <a:cs typeface="Calibri"/>
              </a:rPr>
              <a:t> </a:t>
            </a:r>
            <a:r>
              <a:rPr sz="1800" spc="-5" dirty="0">
                <a:latin typeface="Calibri"/>
                <a:cs typeface="Calibri"/>
              </a:rPr>
              <a:t>system</a:t>
            </a:r>
            <a:endParaRPr sz="1800">
              <a:latin typeface="Calibri"/>
              <a:cs typeface="Calibri"/>
            </a:endParaRPr>
          </a:p>
        </p:txBody>
      </p:sp>
      <p:sp>
        <p:nvSpPr>
          <p:cNvPr id="13" name="object 13"/>
          <p:cNvSpPr txBox="1"/>
          <p:nvPr/>
        </p:nvSpPr>
        <p:spPr>
          <a:xfrm>
            <a:off x="5839216" y="2848040"/>
            <a:ext cx="2419350" cy="566420"/>
          </a:xfrm>
          <a:prstGeom prst="rect">
            <a:avLst/>
          </a:prstGeom>
        </p:spPr>
        <p:txBody>
          <a:bodyPr vert="horz" wrap="square" lIns="0" tIns="27939" rIns="0" bIns="0" rtlCol="0">
            <a:spAutoFit/>
          </a:bodyPr>
          <a:lstStyle/>
          <a:p>
            <a:pPr marL="12700" marR="5080">
              <a:lnSpc>
                <a:spcPts val="2100"/>
              </a:lnSpc>
              <a:spcBef>
                <a:spcPts val="219"/>
              </a:spcBef>
            </a:pPr>
            <a:r>
              <a:rPr sz="1800" spc="-5" dirty="0">
                <a:latin typeface="Calibri"/>
                <a:cs typeface="Calibri"/>
              </a:rPr>
              <a:t>Notiﬁcation of acceptable  use.</a:t>
            </a:r>
            <a:endParaRPr sz="1800">
              <a:latin typeface="Calibri"/>
              <a:cs typeface="Calibri"/>
            </a:endParaRPr>
          </a:p>
        </p:txBody>
      </p:sp>
      <p:sp>
        <p:nvSpPr>
          <p:cNvPr id="14" name="object 14"/>
          <p:cNvSpPr txBox="1"/>
          <p:nvPr/>
        </p:nvSpPr>
        <p:spPr>
          <a:xfrm>
            <a:off x="5839216" y="5789852"/>
            <a:ext cx="166687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Password</a:t>
            </a:r>
            <a:r>
              <a:rPr sz="1800" spc="-50" dirty="0">
                <a:latin typeface="Calibri"/>
                <a:cs typeface="Calibri"/>
              </a:rPr>
              <a:t> </a:t>
            </a:r>
            <a:r>
              <a:rPr sz="1800" spc="-5" dirty="0">
                <a:latin typeface="Calibri"/>
                <a:cs typeface="Calibri"/>
              </a:rPr>
              <a:t>prompt</a:t>
            </a:r>
            <a:endParaRPr sz="1800">
              <a:latin typeface="Calibri"/>
              <a:cs typeface="Calibri"/>
            </a:endParaRPr>
          </a:p>
        </p:txBody>
      </p:sp>
      <p:sp>
        <p:nvSpPr>
          <p:cNvPr id="15" name="object 15"/>
          <p:cNvSpPr/>
          <p:nvPr/>
        </p:nvSpPr>
        <p:spPr>
          <a:xfrm>
            <a:off x="2061556" y="1479665"/>
            <a:ext cx="3744883" cy="532014"/>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2234967" y="1606608"/>
            <a:ext cx="3525520" cy="326390"/>
          </a:xfrm>
          <a:custGeom>
            <a:avLst/>
            <a:gdLst/>
            <a:ahLst/>
            <a:cxnLst/>
            <a:rect l="l" t="t" r="r" b="b"/>
            <a:pathLst>
              <a:path w="3525520" h="326389">
                <a:moveTo>
                  <a:pt x="3525508" y="325762"/>
                </a:moveTo>
                <a:lnTo>
                  <a:pt x="0" y="0"/>
                </a:lnTo>
              </a:path>
            </a:pathLst>
          </a:custGeom>
          <a:ln w="25399">
            <a:solidFill>
              <a:srgbClr val="1E5C76"/>
            </a:solidFill>
          </a:ln>
        </p:spPr>
        <p:txBody>
          <a:bodyPr wrap="square" lIns="0" tIns="0" rIns="0" bIns="0" rtlCol="0"/>
          <a:lstStyle/>
          <a:p>
            <a:endParaRPr/>
          </a:p>
        </p:txBody>
      </p:sp>
      <p:sp>
        <p:nvSpPr>
          <p:cNvPr id="17" name="object 17"/>
          <p:cNvSpPr/>
          <p:nvPr/>
        </p:nvSpPr>
        <p:spPr>
          <a:xfrm>
            <a:off x="2209868" y="1554883"/>
            <a:ext cx="119538" cy="117407"/>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5045825" y="3100647"/>
            <a:ext cx="764770" cy="315883"/>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5218593" y="3138186"/>
            <a:ext cx="542290" cy="106680"/>
          </a:xfrm>
          <a:custGeom>
            <a:avLst/>
            <a:gdLst/>
            <a:ahLst/>
            <a:cxnLst/>
            <a:rect l="l" t="t" r="r" b="b"/>
            <a:pathLst>
              <a:path w="542289" h="106680">
                <a:moveTo>
                  <a:pt x="541882" y="0"/>
                </a:moveTo>
                <a:lnTo>
                  <a:pt x="0" y="106405"/>
                </a:lnTo>
              </a:path>
            </a:pathLst>
          </a:custGeom>
          <a:ln w="25399">
            <a:solidFill>
              <a:srgbClr val="1E5C76"/>
            </a:solidFill>
          </a:ln>
        </p:spPr>
        <p:txBody>
          <a:bodyPr wrap="square" lIns="0" tIns="0" rIns="0" bIns="0" rtlCol="0"/>
          <a:lstStyle/>
          <a:p>
            <a:endParaRPr/>
          </a:p>
        </p:txBody>
      </p:sp>
      <p:sp>
        <p:nvSpPr>
          <p:cNvPr id="20" name="object 20"/>
          <p:cNvSpPr/>
          <p:nvPr/>
        </p:nvSpPr>
        <p:spPr>
          <a:xfrm>
            <a:off x="5193862" y="3172125"/>
            <a:ext cx="122367" cy="115698"/>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4281054" y="5814752"/>
            <a:ext cx="1525385" cy="295101"/>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4452061" y="5941498"/>
            <a:ext cx="1308735" cy="0"/>
          </a:xfrm>
          <a:custGeom>
            <a:avLst/>
            <a:gdLst/>
            <a:ahLst/>
            <a:cxnLst/>
            <a:rect l="l" t="t" r="r" b="b"/>
            <a:pathLst>
              <a:path w="1308735">
                <a:moveTo>
                  <a:pt x="1308414" y="0"/>
                </a:moveTo>
                <a:lnTo>
                  <a:pt x="0" y="0"/>
                </a:lnTo>
              </a:path>
            </a:pathLst>
          </a:custGeom>
          <a:ln w="25399">
            <a:solidFill>
              <a:srgbClr val="1E5C76"/>
            </a:solidFill>
          </a:ln>
        </p:spPr>
        <p:txBody>
          <a:bodyPr wrap="square" lIns="0" tIns="0" rIns="0" bIns="0" rtlCol="0"/>
          <a:lstStyle/>
          <a:p>
            <a:endParaRPr/>
          </a:p>
        </p:txBody>
      </p:sp>
      <p:sp>
        <p:nvSpPr>
          <p:cNvPr id="23" name="object 23"/>
          <p:cNvSpPr/>
          <p:nvPr/>
        </p:nvSpPr>
        <p:spPr>
          <a:xfrm>
            <a:off x="4426856" y="5882544"/>
            <a:ext cx="115909" cy="117908"/>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6" name="object 6"/>
          <p:cNvSpPr txBox="1">
            <a:spLocks noGrp="1"/>
          </p:cNvSpPr>
          <p:nvPr>
            <p:ph type="title"/>
          </p:nvPr>
        </p:nvSpPr>
        <p:spPr>
          <a:xfrm>
            <a:off x="439081" y="448967"/>
            <a:ext cx="2921000" cy="513080"/>
          </a:xfrm>
          <a:prstGeom prst="rect">
            <a:avLst/>
          </a:prstGeom>
        </p:spPr>
        <p:txBody>
          <a:bodyPr vert="horz" wrap="square" lIns="0" tIns="12700" rIns="0" bIns="0" rtlCol="0">
            <a:spAutoFit/>
          </a:bodyPr>
          <a:lstStyle/>
          <a:p>
            <a:pPr marL="12700">
              <a:lnSpc>
                <a:spcPct val="100000"/>
              </a:lnSpc>
              <a:spcBef>
                <a:spcPts val="100"/>
              </a:spcBef>
            </a:pPr>
            <a:r>
              <a:rPr spc="-150" dirty="0"/>
              <a:t>After logging in…</a:t>
            </a:r>
          </a:p>
        </p:txBody>
      </p:sp>
      <p:sp>
        <p:nvSpPr>
          <p:cNvPr id="7" name="object 7"/>
          <p:cNvSpPr txBox="1"/>
          <p:nvPr/>
        </p:nvSpPr>
        <p:spPr>
          <a:xfrm>
            <a:off x="4705381" y="1223257"/>
            <a:ext cx="3611879" cy="4789805"/>
          </a:xfrm>
          <a:prstGeom prst="rect">
            <a:avLst/>
          </a:prstGeom>
        </p:spPr>
        <p:txBody>
          <a:bodyPr vert="horz" wrap="square" lIns="0" tIns="49530" rIns="0" bIns="0" rtlCol="0">
            <a:spAutoFit/>
          </a:bodyPr>
          <a:lstStyle/>
          <a:p>
            <a:pPr marL="355600" indent="-342900">
              <a:lnSpc>
                <a:spcPct val="100000"/>
              </a:lnSpc>
              <a:spcBef>
                <a:spcPts val="390"/>
              </a:spcBef>
              <a:buFont typeface="Arial"/>
              <a:buChar char="•"/>
              <a:tabLst>
                <a:tab pos="354965" algn="l"/>
                <a:tab pos="355600" algn="l"/>
              </a:tabLst>
            </a:pPr>
            <a:r>
              <a:rPr sz="2600" b="1" dirty="0">
                <a:latin typeface="Calibri"/>
                <a:cs typeface="Calibri"/>
              </a:rPr>
              <a:t>On a </a:t>
            </a:r>
            <a:r>
              <a:rPr sz="2600" b="1" spc="-5" dirty="0">
                <a:latin typeface="Calibri"/>
                <a:cs typeface="Calibri"/>
              </a:rPr>
              <a:t>login</a:t>
            </a:r>
            <a:r>
              <a:rPr sz="2600" b="1" spc="-30" dirty="0">
                <a:latin typeface="Calibri"/>
                <a:cs typeface="Calibri"/>
              </a:rPr>
              <a:t> </a:t>
            </a:r>
            <a:r>
              <a:rPr sz="2600" b="1" spc="-5" dirty="0">
                <a:latin typeface="Calibri"/>
                <a:cs typeface="Calibri"/>
              </a:rPr>
              <a:t>node</a:t>
            </a:r>
            <a:endParaRPr sz="2600">
              <a:latin typeface="Calibri"/>
              <a:cs typeface="Calibri"/>
            </a:endParaRPr>
          </a:p>
          <a:p>
            <a:pPr marL="755650" lvl="1" indent="-285750">
              <a:lnSpc>
                <a:spcPct val="100000"/>
              </a:lnSpc>
              <a:spcBef>
                <a:spcPts val="250"/>
              </a:spcBef>
              <a:buFont typeface="Arial"/>
              <a:buChar char="–"/>
              <a:tabLst>
                <a:tab pos="755015" algn="l"/>
                <a:tab pos="755650" algn="l"/>
              </a:tabLst>
            </a:pPr>
            <a:r>
              <a:rPr sz="2200" dirty="0">
                <a:latin typeface="Calibri"/>
                <a:cs typeface="Calibri"/>
              </a:rPr>
              <a:t>cori01, cori02,</a:t>
            </a:r>
            <a:r>
              <a:rPr sz="2200" spc="-25" dirty="0">
                <a:latin typeface="Calibri"/>
                <a:cs typeface="Calibri"/>
              </a:rPr>
              <a:t> </a:t>
            </a:r>
            <a:r>
              <a:rPr sz="2200" dirty="0">
                <a:latin typeface="Calibri"/>
                <a:cs typeface="Calibri"/>
              </a:rPr>
              <a:t>…</a:t>
            </a:r>
            <a:endParaRPr sz="2200">
              <a:latin typeface="Calibri"/>
              <a:cs typeface="Calibri"/>
            </a:endParaRPr>
          </a:p>
          <a:p>
            <a:pPr marL="755650" lvl="1" indent="-285750">
              <a:lnSpc>
                <a:spcPct val="100000"/>
              </a:lnSpc>
              <a:spcBef>
                <a:spcPts val="260"/>
              </a:spcBef>
              <a:buFont typeface="Arial"/>
              <a:buChar char="–"/>
              <a:tabLst>
                <a:tab pos="755015" algn="l"/>
                <a:tab pos="755650" algn="l"/>
              </a:tabLst>
            </a:pPr>
            <a:r>
              <a:rPr sz="2200" b="1" dirty="0">
                <a:latin typeface="Calibri"/>
                <a:cs typeface="Calibri"/>
              </a:rPr>
              <a:t>Shared by many</a:t>
            </a:r>
            <a:r>
              <a:rPr sz="2200" b="1" spc="-40" dirty="0">
                <a:latin typeface="Calibri"/>
                <a:cs typeface="Calibri"/>
              </a:rPr>
              <a:t> </a:t>
            </a:r>
            <a:r>
              <a:rPr sz="2200" b="1" dirty="0">
                <a:latin typeface="Calibri"/>
                <a:cs typeface="Calibri"/>
              </a:rPr>
              <a:t>users</a:t>
            </a:r>
            <a:endParaRPr sz="2200">
              <a:latin typeface="Calibri"/>
              <a:cs typeface="Calibri"/>
            </a:endParaRPr>
          </a:p>
          <a:p>
            <a:pPr marL="748665" marR="5080" lvl="1" indent="-279400">
              <a:lnSpc>
                <a:spcPts val="2370"/>
              </a:lnSpc>
              <a:spcBef>
                <a:spcPts val="565"/>
              </a:spcBef>
              <a:buFont typeface="Arial"/>
              <a:buChar char="–"/>
              <a:tabLst>
                <a:tab pos="755015" algn="l"/>
                <a:tab pos="755650" algn="l"/>
              </a:tabLst>
            </a:pPr>
            <a:r>
              <a:rPr sz="2200" spc="-5" dirty="0">
                <a:latin typeface="Calibri"/>
                <a:cs typeface="Calibri"/>
              </a:rPr>
              <a:t>Not necessarily </a:t>
            </a:r>
            <a:r>
              <a:rPr sz="2200" dirty="0">
                <a:latin typeface="Calibri"/>
                <a:cs typeface="Calibri"/>
              </a:rPr>
              <a:t>the </a:t>
            </a:r>
            <a:r>
              <a:rPr sz="2200" spc="-5" dirty="0">
                <a:latin typeface="Calibri"/>
                <a:cs typeface="Calibri"/>
              </a:rPr>
              <a:t>same  one each </a:t>
            </a:r>
            <a:r>
              <a:rPr sz="2200" spc="-10" dirty="0">
                <a:latin typeface="Calibri"/>
                <a:cs typeface="Calibri"/>
              </a:rPr>
              <a:t>time!</a:t>
            </a:r>
            <a:endParaRPr sz="2200">
              <a:latin typeface="Calibri"/>
              <a:cs typeface="Calibri"/>
            </a:endParaRPr>
          </a:p>
          <a:p>
            <a:pPr marL="748665" marR="692150" lvl="1" indent="-279400">
              <a:lnSpc>
                <a:spcPts val="2470"/>
              </a:lnSpc>
              <a:spcBef>
                <a:spcPts val="380"/>
              </a:spcBef>
              <a:buFont typeface="Arial"/>
              <a:buChar char="–"/>
              <a:tabLst>
                <a:tab pos="755015" algn="l"/>
                <a:tab pos="755650" algn="l"/>
              </a:tabLst>
            </a:pPr>
            <a:r>
              <a:rPr sz="2200" dirty="0">
                <a:latin typeface="Calibri"/>
                <a:cs typeface="Calibri"/>
              </a:rPr>
              <a:t>But </a:t>
            </a:r>
            <a:r>
              <a:rPr sz="2200" spc="-5" dirty="0">
                <a:latin typeface="Calibri"/>
                <a:cs typeface="Calibri"/>
              </a:rPr>
              <a:t>same access</a:t>
            </a:r>
            <a:r>
              <a:rPr sz="2200" spc="-55" dirty="0">
                <a:latin typeface="Calibri"/>
                <a:cs typeface="Calibri"/>
              </a:rPr>
              <a:t> </a:t>
            </a:r>
            <a:r>
              <a:rPr sz="2200" dirty="0">
                <a:latin typeface="Calibri"/>
                <a:cs typeface="Calibri"/>
              </a:rPr>
              <a:t>to  </a:t>
            </a:r>
            <a:r>
              <a:rPr sz="2200" spc="-5" dirty="0">
                <a:latin typeface="Calibri"/>
                <a:cs typeface="Calibri"/>
              </a:rPr>
              <a:t>ﬁlesystems</a:t>
            </a:r>
            <a:endParaRPr sz="2200">
              <a:latin typeface="Calibri"/>
              <a:cs typeface="Calibri"/>
            </a:endParaRPr>
          </a:p>
          <a:p>
            <a:pPr marL="355600" marR="671830" indent="-342900">
              <a:lnSpc>
                <a:spcPts val="2880"/>
              </a:lnSpc>
              <a:spcBef>
                <a:spcPts val="484"/>
              </a:spcBef>
              <a:buFont typeface="Arial"/>
              <a:buChar char="•"/>
              <a:tabLst>
                <a:tab pos="354965" algn="l"/>
                <a:tab pos="355600" algn="l"/>
                <a:tab pos="1723389" algn="l"/>
              </a:tabLst>
            </a:pPr>
            <a:r>
              <a:rPr sz="2600" b="1" dirty="0">
                <a:latin typeface="Calibri"/>
                <a:cs typeface="Calibri"/>
              </a:rPr>
              <a:t>No direct </a:t>
            </a:r>
            <a:r>
              <a:rPr sz="2600" b="1" spc="-5" dirty="0">
                <a:latin typeface="Calibri"/>
                <a:cs typeface="Calibri"/>
              </a:rPr>
              <a:t>access</a:t>
            </a:r>
            <a:r>
              <a:rPr sz="2600" b="1" spc="-90" dirty="0">
                <a:latin typeface="Calibri"/>
                <a:cs typeface="Calibri"/>
              </a:rPr>
              <a:t> </a:t>
            </a:r>
            <a:r>
              <a:rPr sz="2600" b="1" dirty="0">
                <a:latin typeface="Calibri"/>
                <a:cs typeface="Calibri"/>
              </a:rPr>
              <a:t>to  </a:t>
            </a:r>
            <a:r>
              <a:rPr sz="2600" b="1" spc="-5" dirty="0">
                <a:latin typeface="Calibri"/>
                <a:cs typeface="Calibri"/>
              </a:rPr>
              <a:t>compute	nodes</a:t>
            </a:r>
            <a:endParaRPr sz="2600">
              <a:latin typeface="Calibri"/>
              <a:cs typeface="Calibri"/>
            </a:endParaRPr>
          </a:p>
          <a:p>
            <a:pPr marL="748665" marR="372110" lvl="1" indent="-279400">
              <a:lnSpc>
                <a:spcPts val="2370"/>
              </a:lnSpc>
              <a:spcBef>
                <a:spcPts val="495"/>
              </a:spcBef>
              <a:buFont typeface="Arial"/>
              <a:buChar char="–"/>
              <a:tabLst>
                <a:tab pos="755015" algn="l"/>
                <a:tab pos="755650" algn="l"/>
              </a:tabLst>
            </a:pPr>
            <a:r>
              <a:rPr sz="2200" dirty="0">
                <a:latin typeface="Calibri"/>
                <a:cs typeface="Calibri"/>
              </a:rPr>
              <a:t>Only via </a:t>
            </a:r>
            <a:r>
              <a:rPr sz="2200" spc="-5" dirty="0">
                <a:latin typeface="Calibri"/>
                <a:cs typeface="Calibri"/>
              </a:rPr>
              <a:t>batch</a:t>
            </a:r>
            <a:r>
              <a:rPr sz="2200" spc="-60" dirty="0">
                <a:latin typeface="Calibri"/>
                <a:cs typeface="Calibri"/>
              </a:rPr>
              <a:t> </a:t>
            </a:r>
            <a:r>
              <a:rPr sz="2200" spc="-5" dirty="0">
                <a:latin typeface="Calibri"/>
                <a:cs typeface="Calibri"/>
              </a:rPr>
              <a:t>system  </a:t>
            </a:r>
            <a:r>
              <a:rPr sz="2200" dirty="0">
                <a:latin typeface="Calibri"/>
                <a:cs typeface="Calibri"/>
              </a:rPr>
              <a:t>(</a:t>
            </a:r>
            <a:r>
              <a:rPr sz="2200" b="1" dirty="0">
                <a:latin typeface="Courier New"/>
                <a:cs typeface="Courier New"/>
              </a:rPr>
              <a:t>salloc</a:t>
            </a:r>
            <a:r>
              <a:rPr sz="2200" dirty="0">
                <a:latin typeface="Calibri"/>
                <a:cs typeface="Calibri"/>
              </a:rPr>
              <a:t>,</a:t>
            </a:r>
            <a:r>
              <a:rPr sz="2200" spc="-30" dirty="0">
                <a:latin typeface="Calibri"/>
                <a:cs typeface="Calibri"/>
              </a:rPr>
              <a:t> </a:t>
            </a:r>
            <a:r>
              <a:rPr sz="2200" b="1" dirty="0">
                <a:latin typeface="Courier New"/>
                <a:cs typeface="Courier New"/>
              </a:rPr>
              <a:t>sbatch</a:t>
            </a:r>
            <a:r>
              <a:rPr sz="2200" dirty="0">
                <a:latin typeface="Calibri"/>
                <a:cs typeface="Calibri"/>
              </a:rPr>
              <a:t>)</a:t>
            </a:r>
            <a:endParaRPr sz="2200">
              <a:latin typeface="Calibri"/>
              <a:cs typeface="Calibri"/>
            </a:endParaRPr>
          </a:p>
          <a:p>
            <a:pPr marL="355600" marR="1187450" indent="-342900">
              <a:lnSpc>
                <a:spcPts val="2880"/>
              </a:lnSpc>
              <a:spcBef>
                <a:spcPts val="505"/>
              </a:spcBef>
              <a:buFont typeface="Arial"/>
              <a:buChar char="•"/>
              <a:tabLst>
                <a:tab pos="354965" algn="l"/>
                <a:tab pos="355600" algn="l"/>
              </a:tabLst>
            </a:pPr>
            <a:r>
              <a:rPr sz="2600" b="1" dirty="0">
                <a:latin typeface="Calibri"/>
                <a:cs typeface="Calibri"/>
              </a:rPr>
              <a:t>Haswell</a:t>
            </a:r>
            <a:r>
              <a:rPr sz="2600" b="1" spc="-90" dirty="0">
                <a:latin typeface="Calibri"/>
                <a:cs typeface="Calibri"/>
              </a:rPr>
              <a:t> </a:t>
            </a:r>
            <a:r>
              <a:rPr sz="2600" b="1" spc="-5" dirty="0">
                <a:latin typeface="Calibri"/>
                <a:cs typeface="Calibri"/>
              </a:rPr>
              <a:t>(Xeon)  </a:t>
            </a:r>
            <a:r>
              <a:rPr sz="2600" b="1" dirty="0">
                <a:latin typeface="Calibri"/>
                <a:cs typeface="Calibri"/>
              </a:rPr>
              <a:t>architecture</a:t>
            </a:r>
            <a:endParaRPr sz="2600">
              <a:latin typeface="Calibri"/>
              <a:cs typeface="Calibri"/>
            </a:endParaRPr>
          </a:p>
        </p:txBody>
      </p:sp>
      <p:sp>
        <p:nvSpPr>
          <p:cNvPr id="8" name="object 8"/>
          <p:cNvSpPr/>
          <p:nvPr/>
        </p:nvSpPr>
        <p:spPr>
          <a:xfrm>
            <a:off x="360341" y="949347"/>
            <a:ext cx="4266299" cy="529919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306286" y="5551713"/>
            <a:ext cx="3538220" cy="574675"/>
          </a:xfrm>
          <a:custGeom>
            <a:avLst/>
            <a:gdLst/>
            <a:ahLst/>
            <a:cxnLst/>
            <a:rect l="l" t="t" r="r" b="b"/>
            <a:pathLst>
              <a:path w="3538220" h="574675">
                <a:moveTo>
                  <a:pt x="0" y="287224"/>
                </a:moveTo>
                <a:lnTo>
                  <a:pt x="14509" y="250264"/>
                </a:lnTo>
                <a:lnTo>
                  <a:pt x="56844" y="214718"/>
                </a:lnTo>
                <a:lnTo>
                  <a:pt x="99640" y="191950"/>
                </a:lnTo>
                <a:lnTo>
                  <a:pt x="153475" y="170026"/>
                </a:lnTo>
                <a:lnTo>
                  <a:pt x="217819" y="149033"/>
                </a:lnTo>
                <a:lnTo>
                  <a:pt x="292140" y="129056"/>
                </a:lnTo>
                <a:lnTo>
                  <a:pt x="332875" y="119475"/>
                </a:lnTo>
                <a:lnTo>
                  <a:pt x="375906" y="110181"/>
                </a:lnTo>
                <a:lnTo>
                  <a:pt x="421166" y="101184"/>
                </a:lnTo>
                <a:lnTo>
                  <a:pt x="468588" y="92496"/>
                </a:lnTo>
                <a:lnTo>
                  <a:pt x="518107" y="84126"/>
                </a:lnTo>
                <a:lnTo>
                  <a:pt x="569655" y="76085"/>
                </a:lnTo>
                <a:lnTo>
                  <a:pt x="623166" y="68385"/>
                </a:lnTo>
                <a:lnTo>
                  <a:pt x="678574" y="61036"/>
                </a:lnTo>
                <a:lnTo>
                  <a:pt x="735813" y="54049"/>
                </a:lnTo>
                <a:lnTo>
                  <a:pt x="794816" y="47435"/>
                </a:lnTo>
                <a:lnTo>
                  <a:pt x="855517" y="41204"/>
                </a:lnTo>
                <a:lnTo>
                  <a:pt x="917849" y="35367"/>
                </a:lnTo>
                <a:lnTo>
                  <a:pt x="981746" y="29936"/>
                </a:lnTo>
                <a:lnTo>
                  <a:pt x="1047142" y="24920"/>
                </a:lnTo>
                <a:lnTo>
                  <a:pt x="1113970" y="20330"/>
                </a:lnTo>
                <a:lnTo>
                  <a:pt x="1182165" y="16178"/>
                </a:lnTo>
                <a:lnTo>
                  <a:pt x="1251658" y="12474"/>
                </a:lnTo>
                <a:lnTo>
                  <a:pt x="1322385" y="9229"/>
                </a:lnTo>
                <a:lnTo>
                  <a:pt x="1394279" y="6454"/>
                </a:lnTo>
                <a:lnTo>
                  <a:pt x="1467274" y="4159"/>
                </a:lnTo>
                <a:lnTo>
                  <a:pt x="1541302" y="2355"/>
                </a:lnTo>
                <a:lnTo>
                  <a:pt x="1616298" y="1054"/>
                </a:lnTo>
                <a:lnTo>
                  <a:pt x="1692196" y="265"/>
                </a:lnTo>
                <a:lnTo>
                  <a:pt x="1768928" y="0"/>
                </a:lnTo>
                <a:lnTo>
                  <a:pt x="1845661" y="265"/>
                </a:lnTo>
                <a:lnTo>
                  <a:pt x="1921558" y="1054"/>
                </a:lnTo>
                <a:lnTo>
                  <a:pt x="1996554" y="2355"/>
                </a:lnTo>
                <a:lnTo>
                  <a:pt x="2070583" y="4159"/>
                </a:lnTo>
                <a:lnTo>
                  <a:pt x="2143577" y="6454"/>
                </a:lnTo>
                <a:lnTo>
                  <a:pt x="2215471" y="9229"/>
                </a:lnTo>
                <a:lnTo>
                  <a:pt x="2286198" y="12474"/>
                </a:lnTo>
                <a:lnTo>
                  <a:pt x="2355692" y="16178"/>
                </a:lnTo>
                <a:lnTo>
                  <a:pt x="2423886" y="20330"/>
                </a:lnTo>
                <a:lnTo>
                  <a:pt x="2490714" y="24920"/>
                </a:lnTo>
                <a:lnTo>
                  <a:pt x="2556110" y="29936"/>
                </a:lnTo>
                <a:lnTo>
                  <a:pt x="2620008" y="35367"/>
                </a:lnTo>
                <a:lnTo>
                  <a:pt x="2682340" y="41204"/>
                </a:lnTo>
                <a:lnTo>
                  <a:pt x="2743041" y="47435"/>
                </a:lnTo>
                <a:lnTo>
                  <a:pt x="2802044" y="54049"/>
                </a:lnTo>
                <a:lnTo>
                  <a:pt x="2859282" y="61036"/>
                </a:lnTo>
                <a:lnTo>
                  <a:pt x="2914690" y="68385"/>
                </a:lnTo>
                <a:lnTo>
                  <a:pt x="2968202" y="76085"/>
                </a:lnTo>
                <a:lnTo>
                  <a:pt x="3019750" y="84126"/>
                </a:lnTo>
                <a:lnTo>
                  <a:pt x="3069268" y="92496"/>
                </a:lnTo>
                <a:lnTo>
                  <a:pt x="3116690" y="101184"/>
                </a:lnTo>
                <a:lnTo>
                  <a:pt x="3161950" y="110181"/>
                </a:lnTo>
                <a:lnTo>
                  <a:pt x="3204981" y="119475"/>
                </a:lnTo>
                <a:lnTo>
                  <a:pt x="3245717" y="129056"/>
                </a:lnTo>
                <a:lnTo>
                  <a:pt x="3284091" y="138912"/>
                </a:lnTo>
                <a:lnTo>
                  <a:pt x="3353489" y="159408"/>
                </a:lnTo>
                <a:lnTo>
                  <a:pt x="3412645" y="180877"/>
                </a:lnTo>
                <a:lnTo>
                  <a:pt x="3461027" y="203234"/>
                </a:lnTo>
                <a:lnTo>
                  <a:pt x="3498105" y="226392"/>
                </a:lnTo>
                <a:lnTo>
                  <a:pt x="3531364" y="262441"/>
                </a:lnTo>
                <a:lnTo>
                  <a:pt x="3537857" y="287224"/>
                </a:lnTo>
                <a:lnTo>
                  <a:pt x="3536222" y="299684"/>
                </a:lnTo>
                <a:lnTo>
                  <a:pt x="3512239" y="336205"/>
                </a:lnTo>
                <a:lnTo>
                  <a:pt x="3481012" y="359731"/>
                </a:lnTo>
                <a:lnTo>
                  <a:pt x="3438216" y="382499"/>
                </a:lnTo>
                <a:lnTo>
                  <a:pt x="3384381" y="404422"/>
                </a:lnTo>
                <a:lnTo>
                  <a:pt x="3320037" y="425416"/>
                </a:lnTo>
                <a:lnTo>
                  <a:pt x="3245717" y="445393"/>
                </a:lnTo>
                <a:lnTo>
                  <a:pt x="3204981" y="454974"/>
                </a:lnTo>
                <a:lnTo>
                  <a:pt x="3161950" y="464268"/>
                </a:lnTo>
                <a:lnTo>
                  <a:pt x="3116690" y="473264"/>
                </a:lnTo>
                <a:lnTo>
                  <a:pt x="3069268" y="481953"/>
                </a:lnTo>
                <a:lnTo>
                  <a:pt x="3019750" y="490323"/>
                </a:lnTo>
                <a:lnTo>
                  <a:pt x="2968202" y="498364"/>
                </a:lnTo>
                <a:lnTo>
                  <a:pt x="2914690" y="506064"/>
                </a:lnTo>
                <a:lnTo>
                  <a:pt x="2859282" y="513413"/>
                </a:lnTo>
                <a:lnTo>
                  <a:pt x="2802044" y="520400"/>
                </a:lnTo>
                <a:lnTo>
                  <a:pt x="2743041" y="527014"/>
                </a:lnTo>
                <a:lnTo>
                  <a:pt x="2682340" y="533245"/>
                </a:lnTo>
                <a:lnTo>
                  <a:pt x="2620008" y="539082"/>
                </a:lnTo>
                <a:lnTo>
                  <a:pt x="2556110" y="544513"/>
                </a:lnTo>
                <a:lnTo>
                  <a:pt x="2490714" y="549529"/>
                </a:lnTo>
                <a:lnTo>
                  <a:pt x="2423886" y="554119"/>
                </a:lnTo>
                <a:lnTo>
                  <a:pt x="2355692" y="558271"/>
                </a:lnTo>
                <a:lnTo>
                  <a:pt x="2286198" y="561974"/>
                </a:lnTo>
                <a:lnTo>
                  <a:pt x="2215471" y="565219"/>
                </a:lnTo>
                <a:lnTo>
                  <a:pt x="2143577" y="567995"/>
                </a:lnTo>
                <a:lnTo>
                  <a:pt x="2070583" y="570290"/>
                </a:lnTo>
                <a:lnTo>
                  <a:pt x="1996554" y="572093"/>
                </a:lnTo>
                <a:lnTo>
                  <a:pt x="1921558" y="573395"/>
                </a:lnTo>
                <a:lnTo>
                  <a:pt x="1845661" y="574184"/>
                </a:lnTo>
                <a:lnTo>
                  <a:pt x="1768928" y="574449"/>
                </a:lnTo>
                <a:lnTo>
                  <a:pt x="1692196" y="574184"/>
                </a:lnTo>
                <a:lnTo>
                  <a:pt x="1616298" y="573395"/>
                </a:lnTo>
                <a:lnTo>
                  <a:pt x="1541302" y="572093"/>
                </a:lnTo>
                <a:lnTo>
                  <a:pt x="1467274" y="570290"/>
                </a:lnTo>
                <a:lnTo>
                  <a:pt x="1394279" y="567995"/>
                </a:lnTo>
                <a:lnTo>
                  <a:pt x="1322385" y="565219"/>
                </a:lnTo>
                <a:lnTo>
                  <a:pt x="1251658" y="561974"/>
                </a:lnTo>
                <a:lnTo>
                  <a:pt x="1182165" y="558271"/>
                </a:lnTo>
                <a:lnTo>
                  <a:pt x="1113970" y="554119"/>
                </a:lnTo>
                <a:lnTo>
                  <a:pt x="1047142" y="549529"/>
                </a:lnTo>
                <a:lnTo>
                  <a:pt x="981746" y="544513"/>
                </a:lnTo>
                <a:lnTo>
                  <a:pt x="917849" y="539082"/>
                </a:lnTo>
                <a:lnTo>
                  <a:pt x="855517" y="533245"/>
                </a:lnTo>
                <a:lnTo>
                  <a:pt x="794816" y="527014"/>
                </a:lnTo>
                <a:lnTo>
                  <a:pt x="735813" y="520400"/>
                </a:lnTo>
                <a:lnTo>
                  <a:pt x="678574" y="513413"/>
                </a:lnTo>
                <a:lnTo>
                  <a:pt x="623166" y="506064"/>
                </a:lnTo>
                <a:lnTo>
                  <a:pt x="569655" y="498364"/>
                </a:lnTo>
                <a:lnTo>
                  <a:pt x="518107" y="490323"/>
                </a:lnTo>
                <a:lnTo>
                  <a:pt x="468588" y="481953"/>
                </a:lnTo>
                <a:lnTo>
                  <a:pt x="421166" y="473264"/>
                </a:lnTo>
                <a:lnTo>
                  <a:pt x="375906" y="464268"/>
                </a:lnTo>
                <a:lnTo>
                  <a:pt x="332875" y="454974"/>
                </a:lnTo>
                <a:lnTo>
                  <a:pt x="292140" y="445393"/>
                </a:lnTo>
                <a:lnTo>
                  <a:pt x="253765" y="435537"/>
                </a:lnTo>
                <a:lnTo>
                  <a:pt x="184367" y="415041"/>
                </a:lnTo>
                <a:lnTo>
                  <a:pt x="125211" y="393571"/>
                </a:lnTo>
                <a:lnTo>
                  <a:pt x="76829" y="371215"/>
                </a:lnTo>
                <a:lnTo>
                  <a:pt x="39751" y="348057"/>
                </a:lnTo>
                <a:lnTo>
                  <a:pt x="6493" y="312007"/>
                </a:lnTo>
                <a:lnTo>
                  <a:pt x="0" y="287224"/>
                </a:lnTo>
                <a:close/>
              </a:path>
            </a:pathLst>
          </a:custGeom>
          <a:ln w="57149">
            <a:solidFill>
              <a:srgbClr val="A13B2A"/>
            </a:solidFill>
          </a:ln>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3034030" cy="513080"/>
          </a:xfrm>
          <a:prstGeom prst="rect">
            <a:avLst/>
          </a:prstGeom>
        </p:spPr>
        <p:txBody>
          <a:bodyPr vert="horz" wrap="square" lIns="0" tIns="12700" rIns="0" bIns="0" rtlCol="0">
            <a:spAutoFit/>
          </a:bodyPr>
          <a:lstStyle/>
          <a:p>
            <a:pPr marL="12700">
              <a:lnSpc>
                <a:spcPct val="100000"/>
              </a:lnSpc>
              <a:spcBef>
                <a:spcPts val="100"/>
              </a:spcBef>
            </a:pPr>
            <a:r>
              <a:rPr spc="-150" dirty="0"/>
              <a:t>Hands-on exercise</a:t>
            </a:r>
          </a:p>
        </p:txBody>
      </p:sp>
      <p:sp>
        <p:nvSpPr>
          <p:cNvPr id="3" name="object 3"/>
          <p:cNvSpPr txBox="1"/>
          <p:nvPr/>
        </p:nvSpPr>
        <p:spPr>
          <a:xfrm>
            <a:off x="535938" y="1250696"/>
            <a:ext cx="8147050" cy="4495165"/>
          </a:xfrm>
          <a:prstGeom prst="rect">
            <a:avLst/>
          </a:prstGeom>
        </p:spPr>
        <p:txBody>
          <a:bodyPr vert="horz" wrap="square" lIns="0" tIns="90170" rIns="0" bIns="0" rtlCol="0">
            <a:spAutoFit/>
          </a:bodyPr>
          <a:lstStyle/>
          <a:p>
            <a:pPr marL="355600" indent="-342900">
              <a:lnSpc>
                <a:spcPct val="100000"/>
              </a:lnSpc>
              <a:spcBef>
                <a:spcPts val="710"/>
              </a:spcBef>
              <a:buFont typeface="Arial"/>
              <a:buChar char="•"/>
              <a:tabLst>
                <a:tab pos="354965" algn="l"/>
                <a:tab pos="355600" algn="l"/>
              </a:tabLst>
            </a:pPr>
            <a:r>
              <a:rPr sz="2800" b="1" spc="-5" dirty="0">
                <a:latin typeface="Calibri"/>
                <a:cs typeface="Calibri"/>
              </a:rPr>
              <a:t>First: Q&amp;A</a:t>
            </a:r>
            <a:r>
              <a:rPr sz="2800" b="1" dirty="0">
                <a:latin typeface="Calibri"/>
                <a:cs typeface="Calibri"/>
              </a:rPr>
              <a:t> ?</a:t>
            </a:r>
            <a:endParaRPr sz="2800">
              <a:latin typeface="Calibri"/>
              <a:cs typeface="Calibri"/>
            </a:endParaRPr>
          </a:p>
          <a:p>
            <a:pPr marL="355600" indent="-342900">
              <a:lnSpc>
                <a:spcPct val="100000"/>
              </a:lnSpc>
              <a:spcBef>
                <a:spcPts val="615"/>
              </a:spcBef>
              <a:buFont typeface="Arial"/>
              <a:buChar char="•"/>
              <a:tabLst>
                <a:tab pos="354965" algn="l"/>
                <a:tab pos="355600" algn="l"/>
              </a:tabLst>
            </a:pPr>
            <a:r>
              <a:rPr sz="2800" b="1" spc="-5" dirty="0">
                <a:latin typeface="Calibri"/>
                <a:cs typeface="Calibri"/>
              </a:rPr>
              <a:t>Exercise: (check README.md </a:t>
            </a:r>
            <a:r>
              <a:rPr sz="2800" b="1" dirty="0">
                <a:latin typeface="Calibri"/>
                <a:cs typeface="Calibri"/>
              </a:rPr>
              <a:t>at</a:t>
            </a:r>
            <a:r>
              <a:rPr sz="2800" b="1" spc="15" dirty="0">
                <a:solidFill>
                  <a:srgbClr val="0000FF"/>
                </a:solidFill>
                <a:latin typeface="Calibri"/>
                <a:cs typeface="Calibri"/>
              </a:rPr>
              <a:t> </a:t>
            </a:r>
            <a:r>
              <a:rPr sz="2800" b="1" u="heavy" spc="20" dirty="0">
                <a:solidFill>
                  <a:srgbClr val="0000FF"/>
                </a:solidFill>
                <a:uFill>
                  <a:solidFill>
                    <a:srgbClr val="0433FF"/>
                  </a:solidFill>
                </a:uFill>
                <a:latin typeface="Calibri"/>
                <a:cs typeface="Calibri"/>
              </a:rPr>
              <a:t>hZps://git.io/v7LeY</a:t>
            </a:r>
            <a:r>
              <a:rPr sz="2800" b="1" spc="20" dirty="0">
                <a:latin typeface="Calibri"/>
                <a:cs typeface="Calibri"/>
              </a:rPr>
              <a:t>)</a:t>
            </a:r>
            <a:endParaRPr sz="2800">
              <a:latin typeface="Calibri"/>
              <a:cs typeface="Calibri"/>
            </a:endParaRPr>
          </a:p>
          <a:p>
            <a:pPr marL="927100" lvl="1" indent="-457200">
              <a:lnSpc>
                <a:spcPct val="100000"/>
              </a:lnSpc>
              <a:spcBef>
                <a:spcPts val="540"/>
              </a:spcBef>
              <a:buAutoNum type="arabicPeriod"/>
              <a:tabLst>
                <a:tab pos="926465" algn="l"/>
                <a:tab pos="927100" algn="l"/>
              </a:tabLst>
            </a:pPr>
            <a:r>
              <a:rPr sz="2400" spc="-5" dirty="0">
                <a:latin typeface="Calibri"/>
                <a:cs typeface="Calibri"/>
              </a:rPr>
              <a:t>Log </a:t>
            </a:r>
            <a:r>
              <a:rPr sz="2400" dirty="0">
                <a:latin typeface="Calibri"/>
                <a:cs typeface="Calibri"/>
              </a:rPr>
              <a:t>in to </a:t>
            </a:r>
            <a:r>
              <a:rPr sz="2400" spc="-5" dirty="0">
                <a:latin typeface="Calibri"/>
                <a:cs typeface="Calibri"/>
              </a:rPr>
              <a:t>Cori</a:t>
            </a:r>
            <a:endParaRPr sz="2400">
              <a:latin typeface="Calibri"/>
              <a:cs typeface="Calibri"/>
            </a:endParaRPr>
          </a:p>
          <a:p>
            <a:pPr marL="927100" lvl="1" indent="-457200">
              <a:lnSpc>
                <a:spcPct val="100000"/>
              </a:lnSpc>
              <a:spcBef>
                <a:spcPts val="620"/>
              </a:spcBef>
              <a:buAutoNum type="arabicPeriod"/>
              <a:tabLst>
                <a:tab pos="926465" algn="l"/>
                <a:tab pos="927100" algn="l"/>
              </a:tabLst>
            </a:pPr>
            <a:r>
              <a:rPr sz="2400" spc="-5" dirty="0">
                <a:latin typeface="Calibri"/>
                <a:cs typeface="Calibri"/>
              </a:rPr>
              <a:t>Navigate </a:t>
            </a:r>
            <a:r>
              <a:rPr sz="2400" dirty="0">
                <a:latin typeface="Calibri"/>
                <a:cs typeface="Calibri"/>
              </a:rPr>
              <a:t>to</a:t>
            </a:r>
            <a:r>
              <a:rPr sz="2400" spc="-5" dirty="0">
                <a:latin typeface="Calibri"/>
                <a:cs typeface="Calibri"/>
              </a:rPr>
              <a:t> $SCRATCH</a:t>
            </a:r>
            <a:endParaRPr sz="2400">
              <a:latin typeface="Calibri"/>
              <a:cs typeface="Calibri"/>
            </a:endParaRPr>
          </a:p>
          <a:p>
            <a:pPr marL="927100" lvl="1" indent="-457200">
              <a:lnSpc>
                <a:spcPts val="2850"/>
              </a:lnSpc>
              <a:spcBef>
                <a:spcPts val="620"/>
              </a:spcBef>
              <a:buAutoNum type="arabicPeriod"/>
              <a:tabLst>
                <a:tab pos="926465" algn="l"/>
                <a:tab pos="927100" algn="l"/>
              </a:tabLst>
            </a:pPr>
            <a:r>
              <a:rPr sz="2400" spc="-5" dirty="0">
                <a:latin typeface="Calibri"/>
                <a:cs typeface="Calibri"/>
              </a:rPr>
              <a:t>Load </a:t>
            </a:r>
            <a:r>
              <a:rPr sz="2400" dirty="0">
                <a:latin typeface="Calibri"/>
                <a:cs typeface="Calibri"/>
              </a:rPr>
              <a:t>the </a:t>
            </a:r>
            <a:r>
              <a:rPr sz="2400" spc="-5" dirty="0">
                <a:latin typeface="Calibri"/>
                <a:cs typeface="Calibri"/>
              </a:rPr>
              <a:t>module “training/csgf-2017”, </a:t>
            </a:r>
            <a:r>
              <a:rPr sz="2400" dirty="0">
                <a:latin typeface="Calibri"/>
                <a:cs typeface="Calibri"/>
              </a:rPr>
              <a:t>this </a:t>
            </a:r>
            <a:r>
              <a:rPr sz="2400" spc="-5" dirty="0">
                <a:latin typeface="Calibri"/>
                <a:cs typeface="Calibri"/>
              </a:rPr>
              <a:t>will</a:t>
            </a:r>
            <a:r>
              <a:rPr sz="2400" spc="20" dirty="0">
                <a:latin typeface="Calibri"/>
                <a:cs typeface="Calibri"/>
              </a:rPr>
              <a:t> </a:t>
            </a:r>
            <a:r>
              <a:rPr sz="2400" dirty="0">
                <a:latin typeface="Calibri"/>
                <a:cs typeface="Calibri"/>
              </a:rPr>
              <a:t>set</a:t>
            </a:r>
            <a:endParaRPr sz="2400">
              <a:latin typeface="Calibri"/>
              <a:cs typeface="Calibri"/>
            </a:endParaRPr>
          </a:p>
          <a:p>
            <a:pPr marL="926465">
              <a:lnSpc>
                <a:spcPts val="2850"/>
              </a:lnSpc>
            </a:pPr>
            <a:r>
              <a:rPr sz="2400" spc="-5" dirty="0">
                <a:latin typeface="Calibri"/>
                <a:cs typeface="Calibri"/>
              </a:rPr>
              <a:t>$TRAINING </a:t>
            </a:r>
            <a:r>
              <a:rPr sz="2400" dirty="0">
                <a:latin typeface="Calibri"/>
                <a:cs typeface="Calibri"/>
              </a:rPr>
              <a:t>to the </a:t>
            </a:r>
            <a:r>
              <a:rPr sz="2400" spc="-5" dirty="0">
                <a:latin typeface="Calibri"/>
                <a:cs typeface="Calibri"/>
              </a:rPr>
              <a:t>location of </a:t>
            </a:r>
            <a:r>
              <a:rPr sz="2400" dirty="0">
                <a:latin typeface="Calibri"/>
                <a:cs typeface="Calibri"/>
              </a:rPr>
              <a:t>the </a:t>
            </a:r>
            <a:r>
              <a:rPr sz="2400" spc="-5" dirty="0">
                <a:latin typeface="Calibri"/>
                <a:cs typeface="Calibri"/>
              </a:rPr>
              <a:t>training</a:t>
            </a:r>
            <a:r>
              <a:rPr sz="2400" spc="15" dirty="0">
                <a:latin typeface="Calibri"/>
                <a:cs typeface="Calibri"/>
              </a:rPr>
              <a:t> </a:t>
            </a:r>
            <a:r>
              <a:rPr sz="2400" spc="-5" dirty="0">
                <a:latin typeface="Calibri"/>
                <a:cs typeface="Calibri"/>
              </a:rPr>
              <a:t>materials.</a:t>
            </a:r>
            <a:endParaRPr sz="2400">
              <a:latin typeface="Calibri"/>
              <a:cs typeface="Calibri"/>
            </a:endParaRPr>
          </a:p>
          <a:p>
            <a:pPr marL="1320165" marR="176530" lvl="2" indent="-457200">
              <a:lnSpc>
                <a:spcPct val="100400"/>
              </a:lnSpc>
              <a:spcBef>
                <a:spcPts val="490"/>
              </a:spcBef>
              <a:buFont typeface="Arial"/>
              <a:buChar char="•"/>
              <a:tabLst>
                <a:tab pos="1320165" algn="l"/>
                <a:tab pos="1320800" algn="l"/>
              </a:tabLst>
            </a:pPr>
            <a:r>
              <a:rPr sz="2000" dirty="0">
                <a:latin typeface="Calibri"/>
                <a:cs typeface="Calibri"/>
              </a:rPr>
              <a:t>Copy (or </a:t>
            </a:r>
            <a:r>
              <a:rPr sz="2000" spc="-5" dirty="0">
                <a:latin typeface="Calibri"/>
                <a:cs typeface="Calibri"/>
              </a:rPr>
              <a:t>git-clone) </a:t>
            </a:r>
            <a:r>
              <a:rPr sz="2000" dirty="0">
                <a:latin typeface="Calibri"/>
                <a:cs typeface="Calibri"/>
              </a:rPr>
              <a:t>the </a:t>
            </a:r>
            <a:r>
              <a:rPr sz="2000" spc="-5" dirty="0">
                <a:latin typeface="Calibri"/>
                <a:cs typeface="Calibri"/>
              </a:rPr>
              <a:t>training materials </a:t>
            </a:r>
            <a:r>
              <a:rPr sz="2000" dirty="0">
                <a:latin typeface="Calibri"/>
                <a:cs typeface="Calibri"/>
              </a:rPr>
              <a:t>to </a:t>
            </a:r>
            <a:r>
              <a:rPr sz="2000" spc="-5" dirty="0">
                <a:latin typeface="Calibri"/>
                <a:cs typeface="Calibri"/>
              </a:rPr>
              <a:t>your $SCRATCH, </a:t>
            </a:r>
            <a:r>
              <a:rPr sz="2000" dirty="0">
                <a:latin typeface="Calibri"/>
                <a:cs typeface="Calibri"/>
              </a:rPr>
              <a:t>and  </a:t>
            </a:r>
            <a:r>
              <a:rPr sz="2000" spc="-5" dirty="0">
                <a:latin typeface="Calibri"/>
                <a:cs typeface="Calibri"/>
              </a:rPr>
              <a:t>browse </a:t>
            </a:r>
            <a:r>
              <a:rPr sz="2000" dirty="0">
                <a:latin typeface="Calibri"/>
                <a:cs typeface="Calibri"/>
              </a:rPr>
              <a:t>the ﬁles (especially </a:t>
            </a:r>
            <a:r>
              <a:rPr sz="2000" b="1" dirty="0">
                <a:solidFill>
                  <a:srgbClr val="194963"/>
                </a:solidFill>
                <a:latin typeface="Courier New"/>
                <a:cs typeface="Courier New"/>
              </a:rPr>
              <a:t>ex1-getting_started/  README.md</a:t>
            </a:r>
            <a:r>
              <a:rPr sz="2000" dirty="0">
                <a:latin typeface="Calibri"/>
                <a:cs typeface="Calibri"/>
              </a:rPr>
              <a:t>)</a:t>
            </a:r>
            <a:endParaRPr sz="2000">
              <a:latin typeface="Calibri"/>
              <a:cs typeface="Calibri"/>
            </a:endParaRPr>
          </a:p>
          <a:p>
            <a:pPr marL="927100" lvl="1" indent="-457200">
              <a:lnSpc>
                <a:spcPts val="2850"/>
              </a:lnSpc>
              <a:spcBef>
                <a:spcPts val="580"/>
              </a:spcBef>
              <a:buAutoNum type="arabicPeriod" startAt="4"/>
              <a:tabLst>
                <a:tab pos="926465" algn="l"/>
                <a:tab pos="927100" algn="l"/>
              </a:tabLst>
            </a:pPr>
            <a:r>
              <a:rPr sz="2400" dirty="0">
                <a:latin typeface="Calibri"/>
                <a:cs typeface="Calibri"/>
              </a:rPr>
              <a:t>Is X </a:t>
            </a:r>
            <a:r>
              <a:rPr sz="2400" spc="-5" dirty="0">
                <a:latin typeface="Calibri"/>
                <a:cs typeface="Calibri"/>
              </a:rPr>
              <a:t>working? Try </a:t>
            </a:r>
            <a:r>
              <a:rPr sz="2400" dirty="0">
                <a:latin typeface="Calibri"/>
                <a:cs typeface="Calibri"/>
              </a:rPr>
              <a:t>to </a:t>
            </a:r>
            <a:r>
              <a:rPr sz="2400" spc="-5" dirty="0">
                <a:latin typeface="Calibri"/>
                <a:cs typeface="Calibri"/>
              </a:rPr>
              <a:t>start </a:t>
            </a:r>
            <a:r>
              <a:rPr sz="2400" dirty="0">
                <a:latin typeface="Calibri"/>
                <a:cs typeface="Calibri"/>
              </a:rPr>
              <a:t>an </a:t>
            </a:r>
            <a:r>
              <a:rPr sz="2400" spc="-5" dirty="0">
                <a:latin typeface="Calibri"/>
                <a:cs typeface="Calibri"/>
              </a:rPr>
              <a:t>xterm</a:t>
            </a:r>
            <a:endParaRPr sz="2400">
              <a:latin typeface="Calibri"/>
              <a:cs typeface="Calibri"/>
            </a:endParaRPr>
          </a:p>
          <a:p>
            <a:pPr marL="1292860">
              <a:lnSpc>
                <a:spcPts val="2850"/>
              </a:lnSpc>
              <a:tabLst>
                <a:tab pos="2390140" algn="l"/>
                <a:tab pos="3487420" algn="l"/>
              </a:tabLst>
            </a:pPr>
            <a:r>
              <a:rPr sz="2400" dirty="0">
                <a:latin typeface="Courier New"/>
                <a:cs typeface="Courier New"/>
              </a:rPr>
              <a:t>cori$	xterm	&amp;</a:t>
            </a:r>
            <a:endParaRPr sz="2400">
              <a:latin typeface="Courier New"/>
              <a:cs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1244600" cy="513080"/>
          </a:xfrm>
          <a:prstGeom prst="rect">
            <a:avLst/>
          </a:prstGeom>
        </p:spPr>
        <p:txBody>
          <a:bodyPr vert="horz" wrap="square" lIns="0" tIns="12700" rIns="0" bIns="0" rtlCol="0">
            <a:spAutoFit/>
          </a:bodyPr>
          <a:lstStyle/>
          <a:p>
            <a:pPr marL="12700">
              <a:lnSpc>
                <a:spcPct val="100000"/>
              </a:lnSpc>
              <a:spcBef>
                <a:spcPts val="100"/>
              </a:spcBef>
            </a:pPr>
            <a:r>
              <a:rPr spc="-150" dirty="0"/>
              <a:t>Agenda</a:t>
            </a:r>
          </a:p>
        </p:txBody>
      </p:sp>
      <p:sp>
        <p:nvSpPr>
          <p:cNvPr id="3" name="object 3"/>
          <p:cNvSpPr txBox="1"/>
          <p:nvPr/>
        </p:nvSpPr>
        <p:spPr>
          <a:xfrm>
            <a:off x="535939" y="1250696"/>
            <a:ext cx="6441440" cy="4768215"/>
          </a:xfrm>
          <a:prstGeom prst="rect">
            <a:avLst/>
          </a:prstGeom>
        </p:spPr>
        <p:txBody>
          <a:bodyPr vert="horz" wrap="square" lIns="0" tIns="90170" rIns="0" bIns="0" rtlCol="0">
            <a:spAutoFit/>
          </a:bodyPr>
          <a:lstStyle/>
          <a:p>
            <a:pPr marL="355600" indent="-342900">
              <a:lnSpc>
                <a:spcPct val="100000"/>
              </a:lnSpc>
              <a:spcBef>
                <a:spcPts val="710"/>
              </a:spcBef>
              <a:buClr>
                <a:srgbClr val="A6A6A6"/>
              </a:buClr>
              <a:buFont typeface="Arial"/>
              <a:buChar char="•"/>
              <a:tabLst>
                <a:tab pos="354965" algn="l"/>
                <a:tab pos="355600" algn="l"/>
              </a:tabLst>
            </a:pPr>
            <a:r>
              <a:rPr sz="2800" b="1" spc="-5" dirty="0">
                <a:solidFill>
                  <a:srgbClr val="B5B5B5"/>
                </a:solidFill>
                <a:latin typeface="Calibri"/>
                <a:cs typeface="Calibri"/>
              </a:rPr>
              <a:t>Cori overview, logging in</a:t>
            </a:r>
            <a:endParaRPr sz="2800">
              <a:latin typeface="Calibri"/>
              <a:cs typeface="Calibri"/>
            </a:endParaRPr>
          </a:p>
          <a:p>
            <a:pPr marL="355600" indent="-342900">
              <a:lnSpc>
                <a:spcPct val="100000"/>
              </a:lnSpc>
              <a:spcBef>
                <a:spcPts val="615"/>
              </a:spcBef>
              <a:buFont typeface="Arial"/>
              <a:buChar char="•"/>
              <a:tabLst>
                <a:tab pos="354965" algn="l"/>
                <a:tab pos="355600" algn="l"/>
              </a:tabLst>
            </a:pPr>
            <a:r>
              <a:rPr sz="2800" b="1" spc="-5" dirty="0">
                <a:latin typeface="Calibri"/>
                <a:cs typeface="Calibri"/>
              </a:rPr>
              <a:t>Run </a:t>
            </a:r>
            <a:r>
              <a:rPr sz="2800" b="1" dirty="0">
                <a:latin typeface="Calibri"/>
                <a:cs typeface="Calibri"/>
              </a:rPr>
              <a:t>a </a:t>
            </a:r>
            <a:r>
              <a:rPr sz="2800" b="1" spc="-5" dirty="0">
                <a:latin typeface="Calibri"/>
                <a:cs typeface="Calibri"/>
              </a:rPr>
              <a:t>simple</a:t>
            </a:r>
            <a:r>
              <a:rPr sz="2800" b="1" dirty="0">
                <a:latin typeface="Calibri"/>
                <a:cs typeface="Calibri"/>
              </a:rPr>
              <a:t> job</a:t>
            </a:r>
            <a:endParaRPr sz="2800">
              <a:latin typeface="Calibri"/>
              <a:cs typeface="Calibri"/>
            </a:endParaRPr>
          </a:p>
          <a:p>
            <a:pPr marL="355600" indent="-342900">
              <a:lnSpc>
                <a:spcPct val="100000"/>
              </a:lnSpc>
              <a:spcBef>
                <a:spcPts val="640"/>
              </a:spcBef>
              <a:buClr>
                <a:srgbClr val="A6A6A6"/>
              </a:buClr>
              <a:buFont typeface="Arial"/>
              <a:buChar char="•"/>
              <a:tabLst>
                <a:tab pos="354965" algn="l"/>
                <a:tab pos="355600" algn="l"/>
              </a:tabLst>
            </a:pPr>
            <a:r>
              <a:rPr sz="2800" b="1" spc="-5" dirty="0">
                <a:solidFill>
                  <a:srgbClr val="B5B5B5"/>
                </a:solidFill>
                <a:latin typeface="Calibri"/>
                <a:cs typeface="Calibri"/>
              </a:rPr>
              <a:t>Building </a:t>
            </a:r>
            <a:r>
              <a:rPr sz="2800" b="1" dirty="0">
                <a:solidFill>
                  <a:srgbClr val="B5B5B5"/>
                </a:solidFill>
                <a:latin typeface="Calibri"/>
                <a:cs typeface="Calibri"/>
              </a:rPr>
              <a:t>and </a:t>
            </a:r>
            <a:r>
              <a:rPr sz="2800" b="1" spc="-5" dirty="0">
                <a:solidFill>
                  <a:srgbClr val="B5B5B5"/>
                </a:solidFill>
                <a:latin typeface="Calibri"/>
                <a:cs typeface="Calibri"/>
              </a:rPr>
              <a:t>running applications </a:t>
            </a:r>
            <a:r>
              <a:rPr sz="2800" b="1" dirty="0">
                <a:solidFill>
                  <a:srgbClr val="B5B5B5"/>
                </a:solidFill>
                <a:latin typeface="Calibri"/>
                <a:cs typeface="Calibri"/>
              </a:rPr>
              <a:t>on</a:t>
            </a:r>
            <a:r>
              <a:rPr sz="2800" b="1" spc="-45" dirty="0">
                <a:solidFill>
                  <a:srgbClr val="B5B5B5"/>
                </a:solidFill>
                <a:latin typeface="Calibri"/>
                <a:cs typeface="Calibri"/>
              </a:rPr>
              <a:t> </a:t>
            </a:r>
            <a:r>
              <a:rPr sz="2800" b="1" spc="-5" dirty="0">
                <a:solidFill>
                  <a:srgbClr val="B5B5B5"/>
                </a:solidFill>
                <a:latin typeface="Calibri"/>
                <a:cs typeface="Calibri"/>
              </a:rPr>
              <a:t>Cori</a:t>
            </a:r>
            <a:endParaRPr sz="2800">
              <a:latin typeface="Calibri"/>
              <a:cs typeface="Calibri"/>
            </a:endParaRPr>
          </a:p>
          <a:p>
            <a:pPr marL="755650" lvl="1" indent="-285750">
              <a:lnSpc>
                <a:spcPct val="100000"/>
              </a:lnSpc>
              <a:spcBef>
                <a:spcPts val="640"/>
              </a:spcBef>
              <a:buFont typeface="Arial"/>
              <a:buChar char="–"/>
              <a:tabLst>
                <a:tab pos="755650" algn="l"/>
              </a:tabLst>
            </a:pPr>
            <a:r>
              <a:rPr sz="2400" spc="-5" dirty="0">
                <a:solidFill>
                  <a:srgbClr val="A6A6A6"/>
                </a:solidFill>
                <a:latin typeface="Calibri"/>
                <a:cs typeface="Calibri"/>
              </a:rPr>
              <a:t>Serial</a:t>
            </a:r>
            <a:endParaRPr sz="2400">
              <a:latin typeface="Calibri"/>
              <a:cs typeface="Calibri"/>
            </a:endParaRPr>
          </a:p>
          <a:p>
            <a:pPr marL="755650" lvl="1" indent="-285750">
              <a:lnSpc>
                <a:spcPct val="100000"/>
              </a:lnSpc>
              <a:spcBef>
                <a:spcPts val="520"/>
              </a:spcBef>
              <a:buFont typeface="Arial"/>
              <a:buChar char="–"/>
              <a:tabLst>
                <a:tab pos="755650" algn="l"/>
              </a:tabLst>
            </a:pPr>
            <a:r>
              <a:rPr sz="2400" spc="-5" dirty="0">
                <a:solidFill>
                  <a:srgbClr val="A6A6A6"/>
                </a:solidFill>
                <a:latin typeface="Calibri"/>
                <a:cs typeface="Calibri"/>
              </a:rPr>
              <a:t>Parallel (MPI)</a:t>
            </a:r>
            <a:endParaRPr sz="2400">
              <a:latin typeface="Calibri"/>
              <a:cs typeface="Calibri"/>
            </a:endParaRPr>
          </a:p>
          <a:p>
            <a:pPr marL="755650" lvl="1" indent="-285750">
              <a:lnSpc>
                <a:spcPct val="100000"/>
              </a:lnSpc>
              <a:spcBef>
                <a:spcPts val="620"/>
              </a:spcBef>
              <a:buFont typeface="Arial"/>
              <a:buChar char="–"/>
              <a:tabLst>
                <a:tab pos="755650" algn="l"/>
              </a:tabLst>
            </a:pPr>
            <a:r>
              <a:rPr sz="2400" spc="-5" dirty="0">
                <a:solidFill>
                  <a:srgbClr val="A6A6A6"/>
                </a:solidFill>
                <a:latin typeface="Calibri"/>
                <a:cs typeface="Calibri"/>
              </a:rPr>
              <a:t>Multithreaded (OpenMP)</a:t>
            </a:r>
            <a:endParaRPr sz="2400">
              <a:latin typeface="Calibri"/>
              <a:cs typeface="Calibri"/>
            </a:endParaRPr>
          </a:p>
          <a:p>
            <a:pPr marL="355600" indent="-342900">
              <a:lnSpc>
                <a:spcPct val="100000"/>
              </a:lnSpc>
              <a:spcBef>
                <a:spcPts val="620"/>
              </a:spcBef>
              <a:buClr>
                <a:srgbClr val="A6A6A6"/>
              </a:buClr>
              <a:buFont typeface="Arial"/>
              <a:buChar char="•"/>
              <a:tabLst>
                <a:tab pos="354965" algn="l"/>
                <a:tab pos="355600" algn="l"/>
              </a:tabLst>
            </a:pPr>
            <a:r>
              <a:rPr sz="2800" b="1" spc="-5" dirty="0">
                <a:solidFill>
                  <a:srgbClr val="B5B5B5"/>
                </a:solidFill>
                <a:latin typeface="Calibri"/>
                <a:cs typeface="Calibri"/>
              </a:rPr>
              <a:t>What aﬀects</a:t>
            </a:r>
            <a:r>
              <a:rPr sz="2800" b="1" spc="-10" dirty="0">
                <a:solidFill>
                  <a:srgbClr val="B5B5B5"/>
                </a:solidFill>
                <a:latin typeface="Calibri"/>
                <a:cs typeface="Calibri"/>
              </a:rPr>
              <a:t> </a:t>
            </a:r>
            <a:r>
              <a:rPr sz="2800" b="1" spc="-5" dirty="0">
                <a:solidFill>
                  <a:srgbClr val="B5B5B5"/>
                </a:solidFill>
                <a:latin typeface="Calibri"/>
                <a:cs typeface="Calibri"/>
              </a:rPr>
              <a:t>performance?</a:t>
            </a:r>
            <a:endParaRPr sz="2800">
              <a:latin typeface="Calibri"/>
              <a:cs typeface="Calibri"/>
            </a:endParaRPr>
          </a:p>
          <a:p>
            <a:pPr marL="755650" lvl="1" indent="-285750">
              <a:lnSpc>
                <a:spcPct val="100000"/>
              </a:lnSpc>
              <a:spcBef>
                <a:spcPts val="640"/>
              </a:spcBef>
              <a:buFont typeface="Arial"/>
              <a:buChar char="–"/>
              <a:tabLst>
                <a:tab pos="755650" algn="l"/>
              </a:tabLst>
            </a:pPr>
            <a:r>
              <a:rPr sz="2400" spc="-10" dirty="0">
                <a:solidFill>
                  <a:srgbClr val="A6A6A6"/>
                </a:solidFill>
                <a:latin typeface="Calibri"/>
                <a:cs typeface="Calibri"/>
              </a:rPr>
              <a:t>Bottlenecks</a:t>
            </a:r>
            <a:endParaRPr sz="2400">
              <a:latin typeface="Calibri"/>
              <a:cs typeface="Calibri"/>
            </a:endParaRPr>
          </a:p>
          <a:p>
            <a:pPr marL="755650" lvl="1" indent="-285750">
              <a:lnSpc>
                <a:spcPct val="100000"/>
              </a:lnSpc>
              <a:spcBef>
                <a:spcPts val="520"/>
              </a:spcBef>
              <a:buFont typeface="Arial"/>
              <a:buChar char="–"/>
              <a:tabLst>
                <a:tab pos="755650" algn="l"/>
              </a:tabLst>
            </a:pPr>
            <a:r>
              <a:rPr sz="2400" dirty="0">
                <a:solidFill>
                  <a:srgbClr val="A6A6A6"/>
                </a:solidFill>
                <a:latin typeface="Calibri"/>
                <a:cs typeface="Calibri"/>
              </a:rPr>
              <a:t>Task </a:t>
            </a:r>
            <a:r>
              <a:rPr sz="2400" spc="-5" dirty="0">
                <a:solidFill>
                  <a:srgbClr val="A6A6A6"/>
                </a:solidFill>
                <a:latin typeface="Calibri"/>
                <a:cs typeface="Calibri"/>
              </a:rPr>
              <a:t>placement </a:t>
            </a:r>
            <a:r>
              <a:rPr sz="2400" dirty="0">
                <a:solidFill>
                  <a:srgbClr val="A6A6A6"/>
                </a:solidFill>
                <a:latin typeface="Calibri"/>
                <a:cs typeface="Calibri"/>
              </a:rPr>
              <a:t>and </a:t>
            </a:r>
            <a:r>
              <a:rPr sz="2400" spc="-5" dirty="0">
                <a:solidFill>
                  <a:srgbClr val="A6A6A6"/>
                </a:solidFill>
                <a:latin typeface="Calibri"/>
                <a:cs typeface="Calibri"/>
              </a:rPr>
              <a:t>aﬃnity</a:t>
            </a:r>
            <a:endParaRPr sz="2400">
              <a:latin typeface="Calibri"/>
              <a:cs typeface="Calibri"/>
            </a:endParaRPr>
          </a:p>
          <a:p>
            <a:pPr marL="355600" indent="-342900">
              <a:lnSpc>
                <a:spcPct val="100000"/>
              </a:lnSpc>
              <a:spcBef>
                <a:spcPts val="715"/>
              </a:spcBef>
              <a:buClr>
                <a:srgbClr val="A6A6A6"/>
              </a:buClr>
              <a:buFont typeface="Arial"/>
              <a:buChar char="•"/>
              <a:tabLst>
                <a:tab pos="354965" algn="l"/>
                <a:tab pos="355600" algn="l"/>
              </a:tabLst>
            </a:pPr>
            <a:r>
              <a:rPr sz="2800" b="1" spc="-5" dirty="0">
                <a:solidFill>
                  <a:srgbClr val="B5B5B5"/>
                </a:solidFill>
                <a:latin typeface="Calibri"/>
                <a:cs typeface="Calibri"/>
              </a:rPr>
              <a:t>Preparing for performance</a:t>
            </a:r>
            <a:r>
              <a:rPr sz="2800" b="1" spc="-20" dirty="0">
                <a:solidFill>
                  <a:srgbClr val="B5B5B5"/>
                </a:solidFill>
                <a:latin typeface="Calibri"/>
                <a:cs typeface="Calibri"/>
              </a:rPr>
              <a:t> </a:t>
            </a:r>
            <a:r>
              <a:rPr sz="2800" b="1" spc="-5" dirty="0">
                <a:solidFill>
                  <a:srgbClr val="B5B5B5"/>
                </a:solidFill>
                <a:latin typeface="Calibri"/>
                <a:cs typeface="Calibri"/>
              </a:rPr>
              <a:t>analysis</a:t>
            </a:r>
            <a:endParaRPr sz="28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0" y="448967"/>
            <a:ext cx="3294719" cy="505267"/>
          </a:xfrm>
          <a:prstGeom prst="rect">
            <a:avLst/>
          </a:prstGeom>
        </p:spPr>
        <p:txBody>
          <a:bodyPr vert="horz" wrap="square" lIns="0" tIns="12700" rIns="0" bIns="0" rtlCol="0">
            <a:spAutoFit/>
          </a:bodyPr>
          <a:lstStyle/>
          <a:p>
            <a:pPr marL="12700">
              <a:lnSpc>
                <a:spcPct val="100000"/>
              </a:lnSpc>
              <a:spcBef>
                <a:spcPts val="100"/>
              </a:spcBef>
            </a:pPr>
            <a:r>
              <a:rPr dirty="0"/>
              <a:t>NERSC Cori</a:t>
            </a:r>
          </a:p>
        </p:txBody>
      </p:sp>
      <p:sp>
        <p:nvSpPr>
          <p:cNvPr id="3" name="object 3"/>
          <p:cNvSpPr txBox="1"/>
          <p:nvPr/>
        </p:nvSpPr>
        <p:spPr>
          <a:xfrm>
            <a:off x="535939" y="1230508"/>
            <a:ext cx="3758565" cy="1623060"/>
          </a:xfrm>
          <a:prstGeom prst="rect">
            <a:avLst/>
          </a:prstGeom>
        </p:spPr>
        <p:txBody>
          <a:bodyPr vert="horz" wrap="square" lIns="0" tIns="75565" rIns="0" bIns="0" rtlCol="0">
            <a:spAutoFit/>
          </a:bodyPr>
          <a:lstStyle/>
          <a:p>
            <a:pPr marL="355600" indent="-342900" algn="just">
              <a:lnSpc>
                <a:spcPct val="100000"/>
              </a:lnSpc>
              <a:spcBef>
                <a:spcPts val="595"/>
              </a:spcBef>
              <a:buFont typeface="Arial"/>
              <a:buChar char="•"/>
              <a:tabLst>
                <a:tab pos="355600" algn="l"/>
              </a:tabLst>
            </a:pPr>
            <a:r>
              <a:rPr sz="2400" b="1" dirty="0">
                <a:latin typeface="Calibri"/>
                <a:cs typeface="Calibri"/>
              </a:rPr>
              <a:t>34 </a:t>
            </a:r>
            <a:r>
              <a:rPr sz="2400" b="1" spc="-5" dirty="0">
                <a:latin typeface="Calibri"/>
                <a:cs typeface="Calibri"/>
              </a:rPr>
              <a:t>double-width</a:t>
            </a:r>
            <a:r>
              <a:rPr sz="2400" b="1" spc="-40" dirty="0">
                <a:latin typeface="Calibri"/>
                <a:cs typeface="Calibri"/>
              </a:rPr>
              <a:t> </a:t>
            </a:r>
            <a:r>
              <a:rPr sz="2400" b="1" dirty="0">
                <a:latin typeface="Calibri"/>
                <a:cs typeface="Calibri"/>
              </a:rPr>
              <a:t>cabinets</a:t>
            </a:r>
            <a:endParaRPr sz="2400">
              <a:latin typeface="Calibri"/>
              <a:cs typeface="Calibri"/>
            </a:endParaRPr>
          </a:p>
          <a:p>
            <a:pPr marL="355600" marR="5080" indent="-342900" algn="just">
              <a:lnSpc>
                <a:spcPct val="101099"/>
              </a:lnSpc>
              <a:spcBef>
                <a:spcPts val="465"/>
              </a:spcBef>
              <a:buFont typeface="Arial"/>
              <a:buChar char="•"/>
              <a:tabLst>
                <a:tab pos="355600" algn="l"/>
              </a:tabLst>
            </a:pPr>
            <a:r>
              <a:rPr sz="2400" b="1" spc="-5" dirty="0">
                <a:latin typeface="Calibri"/>
                <a:cs typeface="Calibri"/>
              </a:rPr>
              <a:t>9,688 </a:t>
            </a:r>
            <a:r>
              <a:rPr sz="2400" b="1" dirty="0">
                <a:latin typeface="Calibri"/>
                <a:cs typeface="Calibri"/>
              </a:rPr>
              <a:t>KNL + </a:t>
            </a:r>
            <a:r>
              <a:rPr sz="2400" b="1" spc="-5" dirty="0">
                <a:latin typeface="Calibri"/>
                <a:cs typeface="Calibri"/>
              </a:rPr>
              <a:t>2,388 </a:t>
            </a:r>
            <a:r>
              <a:rPr sz="2400" b="1" dirty="0">
                <a:latin typeface="Calibri"/>
                <a:cs typeface="Calibri"/>
              </a:rPr>
              <a:t>Haswell  </a:t>
            </a:r>
            <a:r>
              <a:rPr sz="2400" b="1" spc="-5" dirty="0">
                <a:latin typeface="Calibri"/>
                <a:cs typeface="Calibri"/>
              </a:rPr>
              <a:t>nodes </a:t>
            </a:r>
            <a:r>
              <a:rPr sz="2400" b="1" dirty="0">
                <a:latin typeface="Calibri"/>
                <a:cs typeface="Calibri"/>
              </a:rPr>
              <a:t>on Aries</a:t>
            </a:r>
            <a:r>
              <a:rPr sz="2400" b="1" spc="-45" dirty="0">
                <a:latin typeface="Calibri"/>
                <a:cs typeface="Calibri"/>
              </a:rPr>
              <a:t> </a:t>
            </a:r>
            <a:r>
              <a:rPr sz="2400" b="1" spc="-5" dirty="0">
                <a:latin typeface="Calibri"/>
                <a:cs typeface="Calibri"/>
              </a:rPr>
              <a:t>High-Speed  </a:t>
            </a:r>
            <a:r>
              <a:rPr sz="2400" b="1" dirty="0">
                <a:latin typeface="Calibri"/>
                <a:cs typeface="Calibri"/>
              </a:rPr>
              <a:t>Network</a:t>
            </a:r>
            <a:endParaRPr sz="2400">
              <a:latin typeface="Calibri"/>
              <a:cs typeface="Calibri"/>
            </a:endParaRPr>
          </a:p>
        </p:txBody>
      </p:sp>
      <p:sp>
        <p:nvSpPr>
          <p:cNvPr id="4" name="object 4"/>
          <p:cNvSpPr txBox="1"/>
          <p:nvPr/>
        </p:nvSpPr>
        <p:spPr>
          <a:xfrm>
            <a:off x="4726940" y="1293500"/>
            <a:ext cx="3823335" cy="1188720"/>
          </a:xfrm>
          <a:prstGeom prst="rect">
            <a:avLst/>
          </a:prstGeom>
        </p:spPr>
        <p:txBody>
          <a:bodyPr vert="horz" wrap="square" lIns="0" tIns="12700" rIns="0" bIns="0" rtlCol="0">
            <a:spAutoFit/>
          </a:bodyPr>
          <a:lstStyle/>
          <a:p>
            <a:pPr marL="355600" indent="-342900">
              <a:lnSpc>
                <a:spcPts val="2840"/>
              </a:lnSpc>
              <a:spcBef>
                <a:spcPts val="100"/>
              </a:spcBef>
              <a:buFont typeface="Arial"/>
              <a:buChar char="•"/>
              <a:tabLst>
                <a:tab pos="354965" algn="l"/>
                <a:tab pos="355600" algn="l"/>
              </a:tabLst>
            </a:pPr>
            <a:r>
              <a:rPr sz="2400" b="1" spc="-5" dirty="0">
                <a:latin typeface="Calibri"/>
                <a:cs typeface="Calibri"/>
              </a:rPr>
              <a:t>658,784 </a:t>
            </a:r>
            <a:r>
              <a:rPr sz="2400" b="1" dirty="0">
                <a:latin typeface="Calibri"/>
                <a:cs typeface="Calibri"/>
              </a:rPr>
              <a:t>KNL cores +</a:t>
            </a:r>
            <a:r>
              <a:rPr sz="2400" b="1" spc="-75" dirty="0">
                <a:latin typeface="Calibri"/>
                <a:cs typeface="Calibri"/>
              </a:rPr>
              <a:t> </a:t>
            </a:r>
            <a:r>
              <a:rPr sz="2400" b="1" spc="-5" dirty="0">
                <a:latin typeface="Calibri"/>
                <a:cs typeface="Calibri"/>
              </a:rPr>
              <a:t>76,416</a:t>
            </a:r>
            <a:endParaRPr sz="2400">
              <a:latin typeface="Calibri"/>
              <a:cs typeface="Calibri"/>
            </a:endParaRPr>
          </a:p>
          <a:p>
            <a:pPr marL="355600">
              <a:lnSpc>
                <a:spcPts val="2840"/>
              </a:lnSpc>
            </a:pPr>
            <a:r>
              <a:rPr sz="2400" b="1" dirty="0">
                <a:latin typeface="Calibri"/>
                <a:cs typeface="Calibri"/>
              </a:rPr>
              <a:t>Haswell</a:t>
            </a:r>
            <a:r>
              <a:rPr sz="2400" b="1" spc="-10" dirty="0">
                <a:latin typeface="Calibri"/>
                <a:cs typeface="Calibri"/>
              </a:rPr>
              <a:t> </a:t>
            </a:r>
            <a:r>
              <a:rPr sz="2400" b="1" spc="-5" dirty="0">
                <a:latin typeface="Calibri"/>
                <a:cs typeface="Calibri"/>
              </a:rPr>
              <a:t>cores</a:t>
            </a:r>
            <a:endParaRPr sz="2400">
              <a:latin typeface="Calibri"/>
              <a:cs typeface="Calibri"/>
            </a:endParaRPr>
          </a:p>
          <a:p>
            <a:pPr marL="355600" indent="-342900">
              <a:lnSpc>
                <a:spcPct val="100000"/>
              </a:lnSpc>
              <a:spcBef>
                <a:spcPts val="595"/>
              </a:spcBef>
              <a:buFont typeface="Arial"/>
              <a:buChar char="•"/>
              <a:tabLst>
                <a:tab pos="354965" algn="l"/>
                <a:tab pos="355600" algn="l"/>
              </a:tabLst>
            </a:pPr>
            <a:r>
              <a:rPr sz="2400" b="1" spc="-5" dirty="0">
                <a:latin typeface="Calibri"/>
                <a:cs typeface="Calibri"/>
              </a:rPr>
              <a:t>Top500 #6 (June</a:t>
            </a:r>
            <a:r>
              <a:rPr sz="2400" b="1" spc="-15" dirty="0">
                <a:latin typeface="Calibri"/>
                <a:cs typeface="Calibri"/>
              </a:rPr>
              <a:t> </a:t>
            </a:r>
            <a:r>
              <a:rPr sz="2400" b="1" spc="-5" dirty="0">
                <a:latin typeface="Calibri"/>
                <a:cs typeface="Calibri"/>
              </a:rPr>
              <a:t>2017)</a:t>
            </a:r>
            <a:endParaRPr sz="2400">
              <a:latin typeface="Calibri"/>
              <a:cs typeface="Calibri"/>
            </a:endParaRPr>
          </a:p>
        </p:txBody>
      </p:sp>
      <p:sp>
        <p:nvSpPr>
          <p:cNvPr id="5" name="object 5"/>
          <p:cNvSpPr/>
          <p:nvPr/>
        </p:nvSpPr>
        <p:spPr>
          <a:xfrm>
            <a:off x="711703" y="2901533"/>
            <a:ext cx="7776409" cy="336505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5636" y="2142526"/>
            <a:ext cx="3053080" cy="505267"/>
          </a:xfrm>
          <a:prstGeom prst="rect">
            <a:avLst/>
          </a:prstGeom>
        </p:spPr>
        <p:txBody>
          <a:bodyPr vert="horz" wrap="square" lIns="0" tIns="12700" rIns="0" bIns="0" rtlCol="0">
            <a:spAutoFit/>
          </a:bodyPr>
          <a:lstStyle/>
          <a:p>
            <a:pPr marL="12700">
              <a:lnSpc>
                <a:spcPct val="100000"/>
              </a:lnSpc>
              <a:spcBef>
                <a:spcPts val="100"/>
              </a:spcBef>
            </a:pPr>
            <a:r>
              <a:rPr spc="-150" dirty="0">
                <a:solidFill>
                  <a:schemeClr val="bg1"/>
                </a:solidFill>
                <a:latin typeface="+mj-lt"/>
              </a:rPr>
              <a:t>Run a simple job</a:t>
            </a:r>
          </a:p>
        </p:txBody>
      </p:sp>
      <p:sp>
        <p:nvSpPr>
          <p:cNvPr id="3" name="文本框 2">
            <a:extLst>
              <a:ext uri="{FF2B5EF4-FFF2-40B4-BE49-F238E27FC236}">
                <a16:creationId xmlns:a16="http://schemas.microsoft.com/office/drawing/2014/main" id="{B7D9617B-C117-4C72-8E84-904482B9460D}"/>
              </a:ext>
            </a:extLst>
          </p:cNvPr>
          <p:cNvSpPr txBox="1"/>
          <p:nvPr/>
        </p:nvSpPr>
        <p:spPr>
          <a:xfrm>
            <a:off x="728016" y="1585016"/>
            <a:ext cx="1261884"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用起来</a:t>
            </a:r>
            <a:endParaRPr 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7" y="357383"/>
            <a:ext cx="4206240" cy="513080"/>
          </a:xfrm>
          <a:prstGeom prst="rect">
            <a:avLst/>
          </a:prstGeom>
        </p:spPr>
        <p:txBody>
          <a:bodyPr vert="horz" wrap="square" lIns="0" tIns="12700" rIns="0" bIns="0" rtlCol="0">
            <a:spAutoFit/>
          </a:bodyPr>
          <a:lstStyle/>
          <a:p>
            <a:pPr marL="12700">
              <a:lnSpc>
                <a:spcPct val="100000"/>
              </a:lnSpc>
              <a:spcBef>
                <a:spcPts val="100"/>
              </a:spcBef>
            </a:pPr>
            <a:r>
              <a:rPr spc="-150" dirty="0"/>
              <a:t>Running jobs – key points</a:t>
            </a:r>
          </a:p>
        </p:txBody>
      </p:sp>
      <p:sp>
        <p:nvSpPr>
          <p:cNvPr id="3" name="object 3"/>
          <p:cNvSpPr txBox="1"/>
          <p:nvPr/>
        </p:nvSpPr>
        <p:spPr>
          <a:xfrm>
            <a:off x="535924" y="1221726"/>
            <a:ext cx="8051800" cy="4041140"/>
          </a:xfrm>
          <a:prstGeom prst="rect">
            <a:avLst/>
          </a:prstGeom>
        </p:spPr>
        <p:txBody>
          <a:bodyPr vert="horz" wrap="square" lIns="0" tIns="12700" rIns="0" bIns="0" rtlCol="0">
            <a:spAutoFit/>
          </a:bodyPr>
          <a:lstStyle/>
          <a:p>
            <a:pPr marL="463550" indent="-387350">
              <a:lnSpc>
                <a:spcPct val="100000"/>
              </a:lnSpc>
              <a:spcBef>
                <a:spcPts val="100"/>
              </a:spcBef>
              <a:buFont typeface="Arial"/>
              <a:buChar char="•"/>
              <a:tabLst>
                <a:tab pos="462915" algn="l"/>
                <a:tab pos="463550" algn="l"/>
              </a:tabLst>
            </a:pPr>
            <a:r>
              <a:rPr sz="2500" b="1" spc="-5" dirty="0">
                <a:latin typeface="Calibri"/>
                <a:cs typeface="Calibri"/>
              </a:rPr>
              <a:t>HPC </a:t>
            </a:r>
            <a:r>
              <a:rPr sz="2500" b="1" dirty="0">
                <a:latin typeface="Calibri"/>
                <a:cs typeface="Calibri"/>
              </a:rPr>
              <a:t>work is </a:t>
            </a:r>
            <a:r>
              <a:rPr sz="2500" b="1" spc="-5" dirty="0">
                <a:latin typeface="Calibri"/>
                <a:cs typeface="Calibri"/>
              </a:rPr>
              <a:t>via batch</a:t>
            </a:r>
            <a:r>
              <a:rPr sz="2500" b="1" spc="5" dirty="0">
                <a:latin typeface="Calibri"/>
                <a:cs typeface="Calibri"/>
              </a:rPr>
              <a:t> </a:t>
            </a:r>
            <a:r>
              <a:rPr sz="2500" b="1" spc="-5" dirty="0">
                <a:latin typeface="Calibri"/>
                <a:cs typeface="Calibri"/>
              </a:rPr>
              <a:t>system</a:t>
            </a:r>
            <a:endParaRPr sz="2500" dirty="0">
              <a:latin typeface="Calibri"/>
              <a:cs typeface="Calibri"/>
            </a:endParaRPr>
          </a:p>
          <a:p>
            <a:pPr marL="920750" lvl="1" indent="-362585">
              <a:lnSpc>
                <a:spcPts val="2510"/>
              </a:lnSpc>
              <a:buFont typeface="Arial"/>
              <a:buChar char="–"/>
              <a:tabLst>
                <a:tab pos="920115" algn="l"/>
                <a:tab pos="920750" algn="l"/>
              </a:tabLst>
            </a:pPr>
            <a:r>
              <a:rPr sz="2100" spc="-5" dirty="0">
                <a:latin typeface="Calibri"/>
                <a:cs typeface="Calibri"/>
              </a:rPr>
              <a:t>Dedicated </a:t>
            </a:r>
            <a:r>
              <a:rPr sz="2100" dirty="0">
                <a:latin typeface="Calibri"/>
                <a:cs typeface="Calibri"/>
              </a:rPr>
              <a:t>subset </a:t>
            </a:r>
            <a:r>
              <a:rPr sz="2100" spc="-5" dirty="0">
                <a:latin typeface="Calibri"/>
                <a:cs typeface="Calibri"/>
              </a:rPr>
              <a:t>of compute</a:t>
            </a:r>
            <a:r>
              <a:rPr sz="2100" dirty="0">
                <a:latin typeface="Calibri"/>
                <a:cs typeface="Calibri"/>
              </a:rPr>
              <a:t> </a:t>
            </a:r>
            <a:r>
              <a:rPr sz="2100" spc="-5" dirty="0">
                <a:latin typeface="Calibri"/>
                <a:cs typeface="Calibri"/>
              </a:rPr>
              <a:t>resources</a:t>
            </a:r>
            <a:endParaRPr sz="2100" dirty="0">
              <a:latin typeface="Calibri"/>
              <a:cs typeface="Calibri"/>
            </a:endParaRPr>
          </a:p>
          <a:p>
            <a:pPr marL="926465" marR="5080" lvl="1" indent="-368300">
              <a:lnSpc>
                <a:spcPts val="2500"/>
              </a:lnSpc>
              <a:spcBef>
                <a:spcPts val="90"/>
              </a:spcBef>
              <a:buFont typeface="Arial"/>
              <a:buChar char="–"/>
              <a:tabLst>
                <a:tab pos="920115" algn="l"/>
                <a:tab pos="920750" algn="l"/>
              </a:tabLst>
            </a:pPr>
            <a:r>
              <a:rPr sz="2100" spc="-5" dirty="0">
                <a:latin typeface="Calibri"/>
                <a:cs typeface="Calibri"/>
              </a:rPr>
              <a:t>Login nodes are shared resource for </a:t>
            </a:r>
            <a:r>
              <a:rPr sz="2100" dirty="0">
                <a:latin typeface="Calibri"/>
                <a:cs typeface="Calibri"/>
              </a:rPr>
              <a:t>building </a:t>
            </a:r>
            <a:r>
              <a:rPr sz="2100" spc="-5" dirty="0">
                <a:latin typeface="Calibri"/>
                <a:cs typeface="Calibri"/>
              </a:rPr>
              <a:t>code, editing scripts,  etc. </a:t>
            </a:r>
            <a:r>
              <a:rPr sz="2100" dirty="0">
                <a:latin typeface="Calibri"/>
                <a:cs typeface="Calibri"/>
              </a:rPr>
              <a:t>Use </a:t>
            </a:r>
            <a:r>
              <a:rPr sz="2100" spc="-5" dirty="0">
                <a:latin typeface="Calibri"/>
                <a:cs typeface="Calibri"/>
              </a:rPr>
              <a:t>batch jobs for real</a:t>
            </a:r>
            <a:r>
              <a:rPr sz="2100" spc="15" dirty="0">
                <a:latin typeface="Calibri"/>
                <a:cs typeface="Calibri"/>
              </a:rPr>
              <a:t> </a:t>
            </a:r>
            <a:r>
              <a:rPr sz="2100" spc="-5" dirty="0">
                <a:latin typeface="Calibri"/>
                <a:cs typeface="Calibri"/>
              </a:rPr>
              <a:t>work</a:t>
            </a:r>
            <a:endParaRPr sz="2100" dirty="0">
              <a:latin typeface="Calibri"/>
              <a:cs typeface="Calibri"/>
            </a:endParaRPr>
          </a:p>
          <a:p>
            <a:pPr marL="463550" indent="-387350">
              <a:lnSpc>
                <a:spcPts val="2900"/>
              </a:lnSpc>
              <a:buFont typeface="Arial"/>
              <a:buChar char="•"/>
              <a:tabLst>
                <a:tab pos="462915" algn="l"/>
                <a:tab pos="463550" algn="l"/>
              </a:tabLst>
            </a:pPr>
            <a:r>
              <a:rPr sz="2500" b="1" dirty="0">
                <a:latin typeface="Calibri"/>
                <a:cs typeface="Calibri"/>
              </a:rPr>
              <a:t>Key</a:t>
            </a:r>
            <a:r>
              <a:rPr sz="2500" b="1" spc="-5" dirty="0">
                <a:latin typeface="Calibri"/>
                <a:cs typeface="Calibri"/>
              </a:rPr>
              <a:t> </a:t>
            </a:r>
            <a:r>
              <a:rPr sz="2500" b="1" dirty="0">
                <a:latin typeface="Calibri"/>
                <a:cs typeface="Calibri"/>
              </a:rPr>
              <a:t>commands:</a:t>
            </a:r>
            <a:endParaRPr sz="2500" dirty="0">
              <a:latin typeface="Calibri"/>
              <a:cs typeface="Calibri"/>
            </a:endParaRPr>
          </a:p>
          <a:p>
            <a:pPr marL="920750" lvl="1" indent="-362585">
              <a:lnSpc>
                <a:spcPts val="2510"/>
              </a:lnSpc>
              <a:buFont typeface="Arial"/>
              <a:buChar char="–"/>
              <a:tabLst>
                <a:tab pos="920115" algn="l"/>
                <a:tab pos="920750" algn="l"/>
              </a:tabLst>
            </a:pPr>
            <a:r>
              <a:rPr sz="2100" spc="-5" dirty="0">
                <a:latin typeface="Calibri"/>
                <a:cs typeface="Calibri"/>
              </a:rPr>
              <a:t>sbatch </a:t>
            </a:r>
            <a:r>
              <a:rPr sz="2100" dirty="0">
                <a:latin typeface="Calibri"/>
                <a:cs typeface="Calibri"/>
              </a:rPr>
              <a:t>/ </a:t>
            </a:r>
            <a:r>
              <a:rPr sz="2100" spc="-5" dirty="0" err="1">
                <a:latin typeface="Calibri"/>
                <a:cs typeface="Calibri"/>
              </a:rPr>
              <a:t>salloc</a:t>
            </a:r>
            <a:r>
              <a:rPr lang="en-US" sz="2100" spc="-5" dirty="0">
                <a:latin typeface="Calibri"/>
                <a:cs typeface="Calibri"/>
              </a:rPr>
              <a:t>  </a:t>
            </a:r>
            <a:r>
              <a:rPr lang="en-US" sz="2100" spc="-5" dirty="0">
                <a:solidFill>
                  <a:srgbClr val="FF0000"/>
                </a:solidFill>
                <a:latin typeface="Calibri"/>
                <a:cs typeface="Calibri"/>
              </a:rPr>
              <a:t>(</a:t>
            </a:r>
            <a:r>
              <a:rPr lang="en-US" sz="2100" spc="-5" dirty="0" err="1">
                <a:solidFill>
                  <a:srgbClr val="FF0000"/>
                </a:solidFill>
                <a:latin typeface="Calibri"/>
                <a:cs typeface="Calibri"/>
              </a:rPr>
              <a:t>yhbatch</a:t>
            </a:r>
            <a:r>
              <a:rPr lang="en-US" sz="2100" spc="-5" dirty="0">
                <a:solidFill>
                  <a:srgbClr val="FF0000"/>
                </a:solidFill>
                <a:latin typeface="Calibri"/>
                <a:cs typeface="Calibri"/>
              </a:rPr>
              <a:t>/</a:t>
            </a:r>
            <a:r>
              <a:rPr lang="en-US" sz="2100" spc="-5" dirty="0" err="1">
                <a:solidFill>
                  <a:srgbClr val="FF0000"/>
                </a:solidFill>
                <a:latin typeface="Calibri"/>
                <a:cs typeface="Calibri"/>
              </a:rPr>
              <a:t>yhalloc</a:t>
            </a:r>
            <a:r>
              <a:rPr lang="en-US" sz="2100" spc="-5" dirty="0">
                <a:solidFill>
                  <a:srgbClr val="FF0000"/>
                </a:solidFill>
                <a:latin typeface="Calibri"/>
                <a:cs typeface="Calibri"/>
              </a:rPr>
              <a:t>)</a:t>
            </a:r>
            <a:r>
              <a:rPr sz="2100" spc="-5" dirty="0">
                <a:solidFill>
                  <a:srgbClr val="FF0000"/>
                </a:solidFill>
                <a:latin typeface="Calibri"/>
                <a:cs typeface="Calibri"/>
              </a:rPr>
              <a:t> </a:t>
            </a:r>
            <a:r>
              <a:rPr sz="2100" dirty="0">
                <a:latin typeface="Calibri"/>
                <a:cs typeface="Calibri"/>
              </a:rPr>
              <a:t>- </a:t>
            </a:r>
            <a:r>
              <a:rPr sz="2100" spc="-5" dirty="0">
                <a:latin typeface="Calibri"/>
                <a:cs typeface="Calibri"/>
              </a:rPr>
              <a:t>submit </a:t>
            </a:r>
            <a:r>
              <a:rPr sz="2100" dirty="0">
                <a:latin typeface="Calibri"/>
                <a:cs typeface="Calibri"/>
              </a:rPr>
              <a:t>a</a:t>
            </a:r>
            <a:r>
              <a:rPr sz="2100" spc="10" dirty="0">
                <a:latin typeface="Calibri"/>
                <a:cs typeface="Calibri"/>
              </a:rPr>
              <a:t> </a:t>
            </a:r>
            <a:r>
              <a:rPr sz="2100" spc="-5" dirty="0">
                <a:latin typeface="Calibri"/>
                <a:cs typeface="Calibri"/>
              </a:rPr>
              <a:t>job</a:t>
            </a:r>
            <a:endParaRPr sz="2100" dirty="0">
              <a:latin typeface="Calibri"/>
              <a:cs typeface="Calibri"/>
            </a:endParaRPr>
          </a:p>
          <a:p>
            <a:pPr marL="920750" lvl="1" indent="-362585">
              <a:lnSpc>
                <a:spcPts val="2500"/>
              </a:lnSpc>
              <a:buFont typeface="Arial"/>
              <a:buChar char="–"/>
              <a:tabLst>
                <a:tab pos="920115" algn="l"/>
                <a:tab pos="920750" algn="l"/>
              </a:tabLst>
            </a:pPr>
            <a:r>
              <a:rPr sz="2100" spc="-5" dirty="0" err="1">
                <a:latin typeface="Calibri"/>
                <a:cs typeface="Calibri"/>
              </a:rPr>
              <a:t>srun</a:t>
            </a:r>
            <a:r>
              <a:rPr sz="2100" spc="-5" dirty="0">
                <a:latin typeface="Calibri"/>
                <a:cs typeface="Calibri"/>
              </a:rPr>
              <a:t> </a:t>
            </a:r>
            <a:r>
              <a:rPr lang="en-US" sz="2100" spc="-5" dirty="0">
                <a:solidFill>
                  <a:srgbClr val="FF0000"/>
                </a:solidFill>
                <a:latin typeface="Calibri"/>
                <a:cs typeface="Calibri"/>
              </a:rPr>
              <a:t>(</a:t>
            </a:r>
            <a:r>
              <a:rPr lang="en-US" sz="2100" spc="-5" dirty="0" err="1">
                <a:solidFill>
                  <a:srgbClr val="FF0000"/>
                </a:solidFill>
                <a:latin typeface="Calibri"/>
                <a:cs typeface="Calibri"/>
              </a:rPr>
              <a:t>yhrun</a:t>
            </a:r>
            <a:r>
              <a:rPr lang="en-US" sz="2100" spc="-5" dirty="0">
                <a:solidFill>
                  <a:srgbClr val="FF0000"/>
                </a:solidFill>
                <a:latin typeface="Calibri"/>
                <a:cs typeface="Calibri"/>
              </a:rPr>
              <a:t>) </a:t>
            </a:r>
            <a:r>
              <a:rPr sz="2100" dirty="0">
                <a:latin typeface="Calibri"/>
                <a:cs typeface="Calibri"/>
              </a:rPr>
              <a:t>- </a:t>
            </a:r>
            <a:r>
              <a:rPr sz="2100" spc="-5" dirty="0">
                <a:latin typeface="Calibri"/>
                <a:cs typeface="Calibri"/>
              </a:rPr>
              <a:t>start </a:t>
            </a:r>
            <a:r>
              <a:rPr sz="2100" dirty="0">
                <a:latin typeface="Calibri"/>
                <a:cs typeface="Calibri"/>
              </a:rPr>
              <a:t>an </a:t>
            </a:r>
            <a:r>
              <a:rPr sz="2100" spc="-5" dirty="0">
                <a:latin typeface="Calibri"/>
                <a:cs typeface="Calibri"/>
              </a:rPr>
              <a:t>(optionally MPI) application within </a:t>
            </a:r>
            <a:r>
              <a:rPr sz="2100" dirty="0">
                <a:latin typeface="Calibri"/>
                <a:cs typeface="Calibri"/>
              </a:rPr>
              <a:t>a</a:t>
            </a:r>
            <a:r>
              <a:rPr sz="2100" spc="40" dirty="0">
                <a:latin typeface="Calibri"/>
                <a:cs typeface="Calibri"/>
              </a:rPr>
              <a:t> </a:t>
            </a:r>
            <a:r>
              <a:rPr sz="2100" spc="-5" dirty="0">
                <a:latin typeface="Calibri"/>
                <a:cs typeface="Calibri"/>
              </a:rPr>
              <a:t>job</a:t>
            </a:r>
            <a:endParaRPr sz="2100" dirty="0">
              <a:latin typeface="Calibri"/>
              <a:cs typeface="Calibri"/>
            </a:endParaRPr>
          </a:p>
          <a:p>
            <a:pPr marL="920750" lvl="1" indent="-362585">
              <a:lnSpc>
                <a:spcPts val="2510"/>
              </a:lnSpc>
              <a:buFont typeface="Arial"/>
              <a:buChar char="–"/>
              <a:tabLst>
                <a:tab pos="920115" algn="l"/>
                <a:tab pos="920750" algn="l"/>
              </a:tabLst>
            </a:pPr>
            <a:r>
              <a:rPr lang="en-US" sz="2100" dirty="0" err="1">
                <a:latin typeface="Calibri"/>
                <a:cs typeface="Calibri"/>
              </a:rPr>
              <a:t>s</a:t>
            </a:r>
            <a:r>
              <a:rPr sz="2100" dirty="0" err="1">
                <a:latin typeface="Calibri"/>
                <a:cs typeface="Calibri"/>
              </a:rPr>
              <a:t>qs</a:t>
            </a:r>
            <a:r>
              <a:rPr lang="en-US" sz="2100" dirty="0">
                <a:latin typeface="Calibri"/>
                <a:cs typeface="Calibri"/>
              </a:rPr>
              <a:t> </a:t>
            </a:r>
            <a:r>
              <a:rPr lang="en-US" sz="2100" dirty="0">
                <a:solidFill>
                  <a:srgbClr val="FF0000"/>
                </a:solidFill>
                <a:latin typeface="Calibri"/>
                <a:cs typeface="Calibri"/>
              </a:rPr>
              <a:t>(</a:t>
            </a:r>
            <a:r>
              <a:rPr lang="en-US" sz="2100" dirty="0" err="1">
                <a:solidFill>
                  <a:srgbClr val="FF0000"/>
                </a:solidFill>
                <a:latin typeface="Calibri"/>
                <a:cs typeface="Calibri"/>
              </a:rPr>
              <a:t>yhq</a:t>
            </a:r>
            <a:r>
              <a:rPr lang="en-US" sz="2100" dirty="0">
                <a:solidFill>
                  <a:srgbClr val="FF0000"/>
                </a:solidFill>
                <a:latin typeface="Calibri"/>
                <a:cs typeface="Calibri"/>
              </a:rPr>
              <a:t>)</a:t>
            </a:r>
            <a:r>
              <a:rPr sz="2100" dirty="0">
                <a:solidFill>
                  <a:srgbClr val="FF0000"/>
                </a:solidFill>
                <a:latin typeface="Calibri"/>
                <a:cs typeface="Calibri"/>
              </a:rPr>
              <a:t> </a:t>
            </a:r>
            <a:r>
              <a:rPr sz="2100" dirty="0">
                <a:latin typeface="Calibri"/>
                <a:cs typeface="Calibri"/>
              </a:rPr>
              <a:t>- check the queue </a:t>
            </a:r>
            <a:r>
              <a:rPr sz="2100" spc="-5" dirty="0">
                <a:latin typeface="Calibri"/>
                <a:cs typeface="Calibri"/>
              </a:rPr>
              <a:t>for my job </a:t>
            </a:r>
            <a:r>
              <a:rPr sz="2100" dirty="0">
                <a:latin typeface="Calibri"/>
                <a:cs typeface="Calibri"/>
              </a:rPr>
              <a:t>status</a:t>
            </a:r>
          </a:p>
          <a:p>
            <a:pPr marL="463550" indent="-387350">
              <a:lnSpc>
                <a:spcPct val="100000"/>
              </a:lnSpc>
              <a:spcBef>
                <a:spcPts val="80"/>
              </a:spcBef>
              <a:buFont typeface="Arial"/>
              <a:buChar char="•"/>
              <a:tabLst>
                <a:tab pos="462915" algn="l"/>
                <a:tab pos="463550" algn="l"/>
              </a:tabLst>
            </a:pPr>
            <a:r>
              <a:rPr sz="2500" b="1" spc="-5" dirty="0">
                <a:latin typeface="Calibri"/>
                <a:cs typeface="Calibri"/>
              </a:rPr>
              <a:t>For today, </a:t>
            </a:r>
            <a:r>
              <a:rPr sz="2500" b="1" dirty="0">
                <a:latin typeface="Calibri"/>
                <a:cs typeface="Calibri"/>
              </a:rPr>
              <a:t>we </a:t>
            </a:r>
            <a:r>
              <a:rPr sz="2500" b="1" spc="-5" dirty="0">
                <a:latin typeface="Calibri"/>
                <a:cs typeface="Calibri"/>
              </a:rPr>
              <a:t>have </a:t>
            </a:r>
            <a:r>
              <a:rPr sz="2500" b="1" dirty="0">
                <a:latin typeface="Calibri"/>
                <a:cs typeface="Calibri"/>
              </a:rPr>
              <a:t>a</a:t>
            </a:r>
            <a:r>
              <a:rPr sz="2500" b="1" spc="10" dirty="0">
                <a:latin typeface="Calibri"/>
                <a:cs typeface="Calibri"/>
              </a:rPr>
              <a:t> </a:t>
            </a:r>
            <a:r>
              <a:rPr sz="2500" b="1" spc="-5" dirty="0">
                <a:latin typeface="Calibri"/>
                <a:cs typeface="Calibri"/>
              </a:rPr>
              <a:t>reservation</a:t>
            </a:r>
            <a:endParaRPr sz="2500" dirty="0">
              <a:latin typeface="Calibri"/>
              <a:cs typeface="Calibri"/>
            </a:endParaRPr>
          </a:p>
          <a:p>
            <a:pPr marL="869950" lvl="1" indent="-387985">
              <a:lnSpc>
                <a:spcPct val="100000"/>
              </a:lnSpc>
              <a:buFont typeface="Arial"/>
              <a:buChar char="–"/>
              <a:tabLst>
                <a:tab pos="869315" algn="l"/>
                <a:tab pos="869950" algn="l"/>
              </a:tabLst>
            </a:pPr>
            <a:r>
              <a:rPr sz="2100" spc="-5" dirty="0">
                <a:latin typeface="Calibri"/>
                <a:cs typeface="Calibri"/>
              </a:rPr>
              <a:t>#SBATCH </a:t>
            </a:r>
            <a:r>
              <a:rPr sz="2100" spc="20" dirty="0">
                <a:latin typeface="Calibri"/>
                <a:cs typeface="Calibri"/>
              </a:rPr>
              <a:t>–reservation=csgrrain</a:t>
            </a:r>
            <a:endParaRPr sz="2100" dirty="0">
              <a:latin typeface="Calibri"/>
              <a:cs typeface="Calibri"/>
            </a:endParaRPr>
          </a:p>
          <a:p>
            <a:pPr>
              <a:lnSpc>
                <a:spcPct val="100000"/>
              </a:lnSpc>
              <a:spcBef>
                <a:spcPts val="35"/>
              </a:spcBef>
            </a:pPr>
            <a:endParaRPr sz="2000" dirty="0">
              <a:latin typeface="Calibri"/>
              <a:cs typeface="Calibri"/>
            </a:endParaRPr>
          </a:p>
          <a:p>
            <a:pPr marL="12700">
              <a:lnSpc>
                <a:spcPct val="100000"/>
              </a:lnSpc>
            </a:pPr>
            <a:r>
              <a:rPr sz="2100" b="1" u="sng" spc="-5" dirty="0">
                <a:solidFill>
                  <a:srgbClr val="0000FF"/>
                </a:solidFill>
                <a:uFill>
                  <a:solidFill>
                    <a:srgbClr val="0433FF"/>
                  </a:solidFill>
                </a:uFill>
                <a:latin typeface="Calibri"/>
                <a:cs typeface="Calibri"/>
                <a:hlinkClick r:id="rId2"/>
              </a:rPr>
              <a:t>www.nersc.gov/users/</a:t>
            </a:r>
            <a:r>
              <a:rPr sz="2100" u="sng" spc="-5" dirty="0">
                <a:solidFill>
                  <a:srgbClr val="0433FF"/>
                </a:solidFill>
                <a:uFill>
                  <a:solidFill>
                    <a:srgbClr val="0433FF"/>
                  </a:solidFill>
                </a:uFill>
                <a:latin typeface="Calibri"/>
                <a:cs typeface="Calibri"/>
                <a:hlinkClick r:id="rId2"/>
              </a:rPr>
              <a:t>computational-systems/cori/</a:t>
            </a:r>
            <a:r>
              <a:rPr sz="2100" b="1" u="sng" spc="-5" dirty="0">
                <a:solidFill>
                  <a:srgbClr val="0000FF"/>
                </a:solidFill>
                <a:uFill>
                  <a:solidFill>
                    <a:srgbClr val="0433FF"/>
                  </a:solidFill>
                </a:uFill>
                <a:latin typeface="Calibri"/>
                <a:cs typeface="Calibri"/>
                <a:hlinkClick r:id="rId2"/>
              </a:rPr>
              <a:t>running-jobs/</a:t>
            </a:r>
            <a:endParaRPr sz="2100" dirty="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7" y="357383"/>
            <a:ext cx="4206240" cy="513080"/>
          </a:xfrm>
          <a:prstGeom prst="rect">
            <a:avLst/>
          </a:prstGeom>
        </p:spPr>
        <p:txBody>
          <a:bodyPr vert="horz" wrap="square" lIns="0" tIns="12700" rIns="0" bIns="0" rtlCol="0">
            <a:spAutoFit/>
          </a:bodyPr>
          <a:lstStyle/>
          <a:p>
            <a:pPr marL="12700">
              <a:lnSpc>
                <a:spcPct val="100000"/>
              </a:lnSpc>
              <a:spcBef>
                <a:spcPts val="100"/>
              </a:spcBef>
            </a:pPr>
            <a:r>
              <a:rPr spc="-150" dirty="0"/>
              <a:t>Running jobs – key points</a:t>
            </a:r>
          </a:p>
        </p:txBody>
      </p:sp>
      <p:sp>
        <p:nvSpPr>
          <p:cNvPr id="3" name="object 3"/>
          <p:cNvSpPr txBox="1"/>
          <p:nvPr/>
        </p:nvSpPr>
        <p:spPr>
          <a:xfrm>
            <a:off x="599424" y="1221726"/>
            <a:ext cx="7988300" cy="1361440"/>
          </a:xfrm>
          <a:prstGeom prst="rect">
            <a:avLst/>
          </a:prstGeom>
        </p:spPr>
        <p:txBody>
          <a:bodyPr vert="horz" wrap="square" lIns="0" tIns="12700" rIns="0" bIns="0" rtlCol="0">
            <a:spAutoFit/>
          </a:bodyPr>
          <a:lstStyle/>
          <a:p>
            <a:pPr marL="400050" indent="-387350">
              <a:lnSpc>
                <a:spcPct val="100000"/>
              </a:lnSpc>
              <a:spcBef>
                <a:spcPts val="100"/>
              </a:spcBef>
              <a:buClr>
                <a:srgbClr val="A6A6A6"/>
              </a:buClr>
              <a:buFont typeface="Arial"/>
              <a:buChar char="•"/>
              <a:tabLst>
                <a:tab pos="399415" algn="l"/>
                <a:tab pos="400050" algn="l"/>
              </a:tabLst>
            </a:pPr>
            <a:r>
              <a:rPr sz="2500" b="1" spc="-5" dirty="0">
                <a:solidFill>
                  <a:srgbClr val="B5B5B5"/>
                </a:solidFill>
                <a:latin typeface="Calibri"/>
                <a:cs typeface="Calibri"/>
              </a:rPr>
              <a:t>HPC </a:t>
            </a:r>
            <a:r>
              <a:rPr sz="2500" b="1" dirty="0">
                <a:solidFill>
                  <a:srgbClr val="B5B5B5"/>
                </a:solidFill>
                <a:latin typeface="Calibri"/>
                <a:cs typeface="Calibri"/>
              </a:rPr>
              <a:t>work is </a:t>
            </a:r>
            <a:r>
              <a:rPr sz="2500" b="1" spc="-5" dirty="0">
                <a:solidFill>
                  <a:srgbClr val="B5B5B5"/>
                </a:solidFill>
                <a:latin typeface="Calibri"/>
                <a:cs typeface="Calibri"/>
              </a:rPr>
              <a:t>via batch</a:t>
            </a:r>
            <a:r>
              <a:rPr sz="2500" b="1" spc="5" dirty="0">
                <a:solidFill>
                  <a:srgbClr val="B5B5B5"/>
                </a:solidFill>
                <a:latin typeface="Calibri"/>
                <a:cs typeface="Calibri"/>
              </a:rPr>
              <a:t> </a:t>
            </a:r>
            <a:r>
              <a:rPr sz="2500" b="1" spc="-5" dirty="0">
                <a:solidFill>
                  <a:srgbClr val="B5B5B5"/>
                </a:solidFill>
                <a:latin typeface="Calibri"/>
                <a:cs typeface="Calibri"/>
              </a:rPr>
              <a:t>system</a:t>
            </a:r>
            <a:endParaRPr sz="2500">
              <a:latin typeface="Calibri"/>
              <a:cs typeface="Calibri"/>
            </a:endParaRPr>
          </a:p>
          <a:p>
            <a:pPr marL="857250" lvl="1" indent="-362585">
              <a:lnSpc>
                <a:spcPts val="2510"/>
              </a:lnSpc>
              <a:buFont typeface="Arial"/>
              <a:buChar char="–"/>
              <a:tabLst>
                <a:tab pos="856615" algn="l"/>
                <a:tab pos="857250" algn="l"/>
              </a:tabLst>
            </a:pPr>
            <a:r>
              <a:rPr sz="2100" spc="-5" dirty="0">
                <a:solidFill>
                  <a:srgbClr val="A6A6A6"/>
                </a:solidFill>
                <a:latin typeface="Calibri"/>
                <a:cs typeface="Calibri"/>
              </a:rPr>
              <a:t>Dedicated </a:t>
            </a:r>
            <a:r>
              <a:rPr sz="2100" dirty="0">
                <a:solidFill>
                  <a:srgbClr val="A6A6A6"/>
                </a:solidFill>
                <a:latin typeface="Calibri"/>
                <a:cs typeface="Calibri"/>
              </a:rPr>
              <a:t>subset </a:t>
            </a:r>
            <a:r>
              <a:rPr sz="2100" spc="-5" dirty="0">
                <a:solidFill>
                  <a:srgbClr val="A6A6A6"/>
                </a:solidFill>
                <a:latin typeface="Calibri"/>
                <a:cs typeface="Calibri"/>
              </a:rPr>
              <a:t>of compute</a:t>
            </a:r>
            <a:r>
              <a:rPr sz="2100" dirty="0">
                <a:solidFill>
                  <a:srgbClr val="A6A6A6"/>
                </a:solidFill>
                <a:latin typeface="Calibri"/>
                <a:cs typeface="Calibri"/>
              </a:rPr>
              <a:t> </a:t>
            </a:r>
            <a:r>
              <a:rPr sz="2100" spc="-5" dirty="0">
                <a:solidFill>
                  <a:srgbClr val="A6A6A6"/>
                </a:solidFill>
                <a:latin typeface="Calibri"/>
                <a:cs typeface="Calibri"/>
              </a:rPr>
              <a:t>resources</a:t>
            </a:r>
            <a:endParaRPr sz="2100">
              <a:latin typeface="Calibri"/>
              <a:cs typeface="Calibri"/>
            </a:endParaRPr>
          </a:p>
          <a:p>
            <a:pPr marL="862965" marR="5080" lvl="1" indent="-368300">
              <a:lnSpc>
                <a:spcPts val="2500"/>
              </a:lnSpc>
              <a:spcBef>
                <a:spcPts val="90"/>
              </a:spcBef>
              <a:buFont typeface="Arial"/>
              <a:buChar char="–"/>
              <a:tabLst>
                <a:tab pos="856615" algn="l"/>
                <a:tab pos="857250" algn="l"/>
              </a:tabLst>
            </a:pPr>
            <a:r>
              <a:rPr sz="2100" spc="-5" dirty="0">
                <a:solidFill>
                  <a:srgbClr val="A6A6A6"/>
                </a:solidFill>
                <a:latin typeface="Calibri"/>
                <a:cs typeface="Calibri"/>
              </a:rPr>
              <a:t>Login nodes are shared resource for </a:t>
            </a:r>
            <a:r>
              <a:rPr sz="2100" dirty="0">
                <a:solidFill>
                  <a:srgbClr val="A6A6A6"/>
                </a:solidFill>
                <a:latin typeface="Calibri"/>
                <a:cs typeface="Calibri"/>
              </a:rPr>
              <a:t>building </a:t>
            </a:r>
            <a:r>
              <a:rPr sz="2100" spc="-5" dirty="0">
                <a:solidFill>
                  <a:srgbClr val="A6A6A6"/>
                </a:solidFill>
                <a:latin typeface="Calibri"/>
                <a:cs typeface="Calibri"/>
              </a:rPr>
              <a:t>code, editing scripts,  etc. </a:t>
            </a:r>
            <a:r>
              <a:rPr sz="2100" dirty="0">
                <a:solidFill>
                  <a:srgbClr val="A6A6A6"/>
                </a:solidFill>
                <a:latin typeface="Calibri"/>
                <a:cs typeface="Calibri"/>
              </a:rPr>
              <a:t>Use </a:t>
            </a:r>
            <a:r>
              <a:rPr sz="2100" spc="-5" dirty="0">
                <a:solidFill>
                  <a:srgbClr val="A6A6A6"/>
                </a:solidFill>
                <a:latin typeface="Calibri"/>
                <a:cs typeface="Calibri"/>
              </a:rPr>
              <a:t>batch jobs for real</a:t>
            </a:r>
            <a:r>
              <a:rPr sz="2100" spc="15" dirty="0">
                <a:solidFill>
                  <a:srgbClr val="A6A6A6"/>
                </a:solidFill>
                <a:latin typeface="Calibri"/>
                <a:cs typeface="Calibri"/>
              </a:rPr>
              <a:t> </a:t>
            </a:r>
            <a:r>
              <a:rPr sz="2100" spc="-5" dirty="0">
                <a:solidFill>
                  <a:srgbClr val="A6A6A6"/>
                </a:solidFill>
                <a:latin typeface="Calibri"/>
                <a:cs typeface="Calibri"/>
              </a:rPr>
              <a:t>work</a:t>
            </a:r>
            <a:endParaRPr sz="2100">
              <a:latin typeface="Calibri"/>
              <a:cs typeface="Calibri"/>
            </a:endParaRPr>
          </a:p>
        </p:txBody>
      </p:sp>
      <p:sp>
        <p:nvSpPr>
          <p:cNvPr id="4" name="object 4"/>
          <p:cNvSpPr txBox="1"/>
          <p:nvPr/>
        </p:nvSpPr>
        <p:spPr>
          <a:xfrm>
            <a:off x="599424" y="2555226"/>
            <a:ext cx="2502535" cy="406400"/>
          </a:xfrm>
          <a:prstGeom prst="rect">
            <a:avLst/>
          </a:prstGeom>
        </p:spPr>
        <p:txBody>
          <a:bodyPr vert="horz" wrap="square" lIns="0" tIns="12700" rIns="0" bIns="0" rtlCol="0">
            <a:spAutoFit/>
          </a:bodyPr>
          <a:lstStyle/>
          <a:p>
            <a:pPr marL="400050" indent="-387350">
              <a:lnSpc>
                <a:spcPct val="100000"/>
              </a:lnSpc>
              <a:spcBef>
                <a:spcPts val="100"/>
              </a:spcBef>
              <a:buClr>
                <a:srgbClr val="A6A6A6"/>
              </a:buClr>
              <a:buFont typeface="Arial"/>
              <a:buChar char="•"/>
              <a:tabLst>
                <a:tab pos="399415" algn="l"/>
                <a:tab pos="400050" algn="l"/>
              </a:tabLst>
            </a:pPr>
            <a:r>
              <a:rPr sz="2500" b="1" dirty="0">
                <a:solidFill>
                  <a:srgbClr val="B5B5B5"/>
                </a:solidFill>
                <a:latin typeface="Calibri"/>
                <a:cs typeface="Calibri"/>
              </a:rPr>
              <a:t>Key</a:t>
            </a:r>
            <a:r>
              <a:rPr sz="2500" b="1" spc="-85" dirty="0">
                <a:solidFill>
                  <a:srgbClr val="B5B5B5"/>
                </a:solidFill>
                <a:latin typeface="Calibri"/>
                <a:cs typeface="Calibri"/>
              </a:rPr>
              <a:t> </a:t>
            </a:r>
            <a:r>
              <a:rPr sz="2500" b="1" dirty="0">
                <a:solidFill>
                  <a:srgbClr val="B5B5B5"/>
                </a:solidFill>
                <a:latin typeface="Calibri"/>
                <a:cs typeface="Calibri"/>
              </a:rPr>
              <a:t>commands:</a:t>
            </a:r>
            <a:endParaRPr sz="2500">
              <a:latin typeface="Calibri"/>
              <a:cs typeface="Calibri"/>
            </a:endParaRPr>
          </a:p>
        </p:txBody>
      </p:sp>
      <p:sp>
        <p:nvSpPr>
          <p:cNvPr id="5" name="object 5"/>
          <p:cNvSpPr txBox="1"/>
          <p:nvPr/>
        </p:nvSpPr>
        <p:spPr>
          <a:xfrm>
            <a:off x="1082024" y="2936226"/>
            <a:ext cx="3477260" cy="345440"/>
          </a:xfrm>
          <a:prstGeom prst="rect">
            <a:avLst/>
          </a:prstGeom>
        </p:spPr>
        <p:txBody>
          <a:bodyPr vert="horz" wrap="square" lIns="0" tIns="12700" rIns="0" bIns="0" rtlCol="0">
            <a:spAutoFit/>
          </a:bodyPr>
          <a:lstStyle/>
          <a:p>
            <a:pPr marL="12700">
              <a:lnSpc>
                <a:spcPct val="100000"/>
              </a:lnSpc>
              <a:spcBef>
                <a:spcPts val="100"/>
              </a:spcBef>
              <a:tabLst>
                <a:tab pos="374015" algn="l"/>
              </a:tabLst>
            </a:pPr>
            <a:r>
              <a:rPr sz="2100" dirty="0">
                <a:solidFill>
                  <a:srgbClr val="A6A6A6"/>
                </a:solidFill>
                <a:latin typeface="Arial"/>
                <a:cs typeface="Arial"/>
              </a:rPr>
              <a:t>–	</a:t>
            </a:r>
            <a:r>
              <a:rPr sz="2100" spc="-5" dirty="0">
                <a:solidFill>
                  <a:srgbClr val="A6A6A6"/>
                </a:solidFill>
                <a:latin typeface="Calibri"/>
                <a:cs typeface="Calibri"/>
              </a:rPr>
              <a:t>sbatch </a:t>
            </a:r>
            <a:r>
              <a:rPr sz="2100" dirty="0">
                <a:solidFill>
                  <a:srgbClr val="A6A6A6"/>
                </a:solidFill>
                <a:latin typeface="Calibri"/>
                <a:cs typeface="Calibri"/>
              </a:rPr>
              <a:t>/ </a:t>
            </a:r>
            <a:r>
              <a:rPr sz="2100" spc="-5" dirty="0">
                <a:solidFill>
                  <a:srgbClr val="A6A6A6"/>
                </a:solidFill>
                <a:latin typeface="Calibri"/>
                <a:cs typeface="Calibri"/>
              </a:rPr>
              <a:t>salloc </a:t>
            </a:r>
            <a:r>
              <a:rPr sz="2100" dirty="0">
                <a:solidFill>
                  <a:srgbClr val="A6A6A6"/>
                </a:solidFill>
                <a:latin typeface="Calibri"/>
                <a:cs typeface="Calibri"/>
              </a:rPr>
              <a:t>- </a:t>
            </a:r>
            <a:r>
              <a:rPr sz="2100" spc="-5" dirty="0">
                <a:solidFill>
                  <a:srgbClr val="A6A6A6"/>
                </a:solidFill>
                <a:latin typeface="Calibri"/>
                <a:cs typeface="Calibri"/>
              </a:rPr>
              <a:t>submit </a:t>
            </a:r>
            <a:r>
              <a:rPr sz="2100" dirty="0">
                <a:solidFill>
                  <a:srgbClr val="A6A6A6"/>
                </a:solidFill>
                <a:latin typeface="Calibri"/>
                <a:cs typeface="Calibri"/>
              </a:rPr>
              <a:t>a </a:t>
            </a:r>
            <a:r>
              <a:rPr sz="2100" spc="-5" dirty="0">
                <a:solidFill>
                  <a:srgbClr val="A6A6A6"/>
                </a:solidFill>
                <a:latin typeface="Calibri"/>
                <a:cs typeface="Calibri"/>
              </a:rPr>
              <a:t>job</a:t>
            </a:r>
            <a:endParaRPr sz="2100">
              <a:latin typeface="Calibri"/>
              <a:cs typeface="Calibri"/>
            </a:endParaRPr>
          </a:p>
        </p:txBody>
      </p:sp>
      <p:sp>
        <p:nvSpPr>
          <p:cNvPr id="6" name="object 6"/>
          <p:cNvSpPr txBox="1"/>
          <p:nvPr/>
        </p:nvSpPr>
        <p:spPr>
          <a:xfrm>
            <a:off x="535924" y="3253726"/>
            <a:ext cx="7226934" cy="2009139"/>
          </a:xfrm>
          <a:prstGeom prst="rect">
            <a:avLst/>
          </a:prstGeom>
        </p:spPr>
        <p:txBody>
          <a:bodyPr vert="horz" wrap="square" lIns="0" tIns="12700" rIns="0" bIns="0" rtlCol="0">
            <a:spAutoFit/>
          </a:bodyPr>
          <a:lstStyle/>
          <a:p>
            <a:pPr marL="920750" indent="-362585">
              <a:lnSpc>
                <a:spcPts val="2510"/>
              </a:lnSpc>
              <a:spcBef>
                <a:spcPts val="100"/>
              </a:spcBef>
              <a:buFont typeface="Arial"/>
              <a:buChar char="–"/>
              <a:tabLst>
                <a:tab pos="920115" algn="l"/>
                <a:tab pos="920750" algn="l"/>
              </a:tabLst>
            </a:pPr>
            <a:r>
              <a:rPr sz="2100" spc="-5" dirty="0">
                <a:solidFill>
                  <a:srgbClr val="A6A6A6"/>
                </a:solidFill>
                <a:latin typeface="Calibri"/>
                <a:cs typeface="Calibri"/>
              </a:rPr>
              <a:t>srun </a:t>
            </a:r>
            <a:r>
              <a:rPr sz="2100" dirty="0">
                <a:solidFill>
                  <a:srgbClr val="A6A6A6"/>
                </a:solidFill>
                <a:latin typeface="Calibri"/>
                <a:cs typeface="Calibri"/>
              </a:rPr>
              <a:t>- </a:t>
            </a:r>
            <a:r>
              <a:rPr sz="2100" spc="-5" dirty="0">
                <a:solidFill>
                  <a:srgbClr val="A6A6A6"/>
                </a:solidFill>
                <a:latin typeface="Calibri"/>
                <a:cs typeface="Calibri"/>
              </a:rPr>
              <a:t>start </a:t>
            </a:r>
            <a:r>
              <a:rPr sz="2100" dirty="0">
                <a:solidFill>
                  <a:srgbClr val="A6A6A6"/>
                </a:solidFill>
                <a:latin typeface="Calibri"/>
                <a:cs typeface="Calibri"/>
              </a:rPr>
              <a:t>an </a:t>
            </a:r>
            <a:r>
              <a:rPr sz="2100" spc="-5" dirty="0">
                <a:solidFill>
                  <a:srgbClr val="A6A6A6"/>
                </a:solidFill>
                <a:latin typeface="Calibri"/>
                <a:cs typeface="Calibri"/>
              </a:rPr>
              <a:t>(optionally MPI) application within </a:t>
            </a:r>
            <a:r>
              <a:rPr sz="2100" dirty="0">
                <a:solidFill>
                  <a:srgbClr val="A6A6A6"/>
                </a:solidFill>
                <a:latin typeface="Calibri"/>
                <a:cs typeface="Calibri"/>
              </a:rPr>
              <a:t>a</a:t>
            </a:r>
            <a:r>
              <a:rPr sz="2100" spc="55" dirty="0">
                <a:solidFill>
                  <a:srgbClr val="A6A6A6"/>
                </a:solidFill>
                <a:latin typeface="Calibri"/>
                <a:cs typeface="Calibri"/>
              </a:rPr>
              <a:t> </a:t>
            </a:r>
            <a:r>
              <a:rPr sz="2100" spc="-5" dirty="0">
                <a:solidFill>
                  <a:srgbClr val="A6A6A6"/>
                </a:solidFill>
                <a:latin typeface="Calibri"/>
                <a:cs typeface="Calibri"/>
              </a:rPr>
              <a:t>job</a:t>
            </a:r>
            <a:endParaRPr sz="2100">
              <a:latin typeface="Calibri"/>
              <a:cs typeface="Calibri"/>
            </a:endParaRPr>
          </a:p>
          <a:p>
            <a:pPr marL="920750" indent="-362585">
              <a:lnSpc>
                <a:spcPts val="2510"/>
              </a:lnSpc>
              <a:buFont typeface="Arial"/>
              <a:buChar char="–"/>
              <a:tabLst>
                <a:tab pos="920115" algn="l"/>
                <a:tab pos="920750" algn="l"/>
              </a:tabLst>
            </a:pPr>
            <a:r>
              <a:rPr sz="2100" dirty="0">
                <a:solidFill>
                  <a:srgbClr val="A6A6A6"/>
                </a:solidFill>
                <a:latin typeface="Calibri"/>
                <a:cs typeface="Calibri"/>
              </a:rPr>
              <a:t>sqs - check the queue </a:t>
            </a:r>
            <a:r>
              <a:rPr sz="2100" spc="-5" dirty="0">
                <a:solidFill>
                  <a:srgbClr val="A6A6A6"/>
                </a:solidFill>
                <a:latin typeface="Calibri"/>
                <a:cs typeface="Calibri"/>
              </a:rPr>
              <a:t>for my job </a:t>
            </a:r>
            <a:r>
              <a:rPr sz="2100" dirty="0">
                <a:solidFill>
                  <a:srgbClr val="A6A6A6"/>
                </a:solidFill>
                <a:latin typeface="Calibri"/>
                <a:cs typeface="Calibri"/>
              </a:rPr>
              <a:t>status</a:t>
            </a:r>
            <a:endParaRPr sz="2100">
              <a:latin typeface="Calibri"/>
              <a:cs typeface="Calibri"/>
            </a:endParaRPr>
          </a:p>
          <a:p>
            <a:pPr marL="463550" indent="-387350">
              <a:lnSpc>
                <a:spcPct val="100000"/>
              </a:lnSpc>
              <a:spcBef>
                <a:spcPts val="80"/>
              </a:spcBef>
              <a:buClr>
                <a:srgbClr val="A6A6A6"/>
              </a:buClr>
              <a:buFont typeface="Arial"/>
              <a:buChar char="•"/>
              <a:tabLst>
                <a:tab pos="462915" algn="l"/>
                <a:tab pos="463550" algn="l"/>
              </a:tabLst>
            </a:pPr>
            <a:r>
              <a:rPr sz="2500" b="1" spc="-5" dirty="0">
                <a:solidFill>
                  <a:srgbClr val="B5B5B5"/>
                </a:solidFill>
                <a:latin typeface="Calibri"/>
                <a:cs typeface="Calibri"/>
              </a:rPr>
              <a:t>For today, </a:t>
            </a:r>
            <a:r>
              <a:rPr sz="2500" b="1" dirty="0">
                <a:solidFill>
                  <a:srgbClr val="B5B5B5"/>
                </a:solidFill>
                <a:latin typeface="Calibri"/>
                <a:cs typeface="Calibri"/>
              </a:rPr>
              <a:t>we </a:t>
            </a:r>
            <a:r>
              <a:rPr sz="2500" b="1" spc="-5" dirty="0">
                <a:solidFill>
                  <a:srgbClr val="B5B5B5"/>
                </a:solidFill>
                <a:latin typeface="Calibri"/>
                <a:cs typeface="Calibri"/>
              </a:rPr>
              <a:t>have </a:t>
            </a:r>
            <a:r>
              <a:rPr sz="2500" b="1" dirty="0">
                <a:solidFill>
                  <a:srgbClr val="B5B5B5"/>
                </a:solidFill>
                <a:latin typeface="Calibri"/>
                <a:cs typeface="Calibri"/>
              </a:rPr>
              <a:t>a</a:t>
            </a:r>
            <a:r>
              <a:rPr sz="2500" b="1" spc="10" dirty="0">
                <a:solidFill>
                  <a:srgbClr val="B5B5B5"/>
                </a:solidFill>
                <a:latin typeface="Calibri"/>
                <a:cs typeface="Calibri"/>
              </a:rPr>
              <a:t> </a:t>
            </a:r>
            <a:r>
              <a:rPr sz="2500" b="1" spc="-5" dirty="0">
                <a:solidFill>
                  <a:srgbClr val="B5B5B5"/>
                </a:solidFill>
                <a:latin typeface="Calibri"/>
                <a:cs typeface="Calibri"/>
              </a:rPr>
              <a:t>reservation</a:t>
            </a:r>
            <a:endParaRPr sz="2500">
              <a:latin typeface="Calibri"/>
              <a:cs typeface="Calibri"/>
            </a:endParaRPr>
          </a:p>
          <a:p>
            <a:pPr marL="481965">
              <a:lnSpc>
                <a:spcPct val="100000"/>
              </a:lnSpc>
              <a:tabLst>
                <a:tab pos="869315" algn="l"/>
              </a:tabLst>
            </a:pPr>
            <a:r>
              <a:rPr sz="2100" dirty="0">
                <a:solidFill>
                  <a:srgbClr val="A6A6A6"/>
                </a:solidFill>
                <a:latin typeface="Arial"/>
                <a:cs typeface="Arial"/>
              </a:rPr>
              <a:t>–	</a:t>
            </a:r>
            <a:r>
              <a:rPr sz="2100" spc="-5" dirty="0">
                <a:solidFill>
                  <a:srgbClr val="A6A6A6"/>
                </a:solidFill>
                <a:latin typeface="Calibri"/>
                <a:cs typeface="Calibri"/>
              </a:rPr>
              <a:t>#SBATCH </a:t>
            </a:r>
            <a:r>
              <a:rPr sz="2100" spc="20" dirty="0">
                <a:solidFill>
                  <a:srgbClr val="A6A6A6"/>
                </a:solidFill>
                <a:latin typeface="Calibri"/>
                <a:cs typeface="Calibri"/>
              </a:rPr>
              <a:t>–reservation=csgrrain</a:t>
            </a:r>
            <a:endParaRPr sz="2100">
              <a:latin typeface="Calibri"/>
              <a:cs typeface="Calibri"/>
            </a:endParaRPr>
          </a:p>
          <a:p>
            <a:pPr>
              <a:lnSpc>
                <a:spcPct val="100000"/>
              </a:lnSpc>
              <a:spcBef>
                <a:spcPts val="35"/>
              </a:spcBef>
            </a:pPr>
            <a:endParaRPr sz="2000">
              <a:latin typeface="Calibri"/>
              <a:cs typeface="Calibri"/>
            </a:endParaRPr>
          </a:p>
          <a:p>
            <a:pPr marL="12700">
              <a:lnSpc>
                <a:spcPct val="100000"/>
              </a:lnSpc>
            </a:pPr>
            <a:r>
              <a:rPr sz="2100" b="1" u="sng" spc="-5" dirty="0">
                <a:solidFill>
                  <a:srgbClr val="0000FF"/>
                </a:solidFill>
                <a:uFill>
                  <a:solidFill>
                    <a:srgbClr val="0433FF"/>
                  </a:solidFill>
                </a:uFill>
                <a:latin typeface="Calibri"/>
                <a:cs typeface="Calibri"/>
                <a:hlinkClick r:id="rId2"/>
              </a:rPr>
              <a:t>www.nersc.gov/users/</a:t>
            </a:r>
            <a:r>
              <a:rPr sz="2100" u="sng" spc="-5" dirty="0">
                <a:solidFill>
                  <a:srgbClr val="0433FF"/>
                </a:solidFill>
                <a:uFill>
                  <a:solidFill>
                    <a:srgbClr val="0433FF"/>
                  </a:solidFill>
                </a:uFill>
                <a:latin typeface="Calibri"/>
                <a:cs typeface="Calibri"/>
                <a:hlinkClick r:id="rId2"/>
              </a:rPr>
              <a:t>computational-systems/cori/</a:t>
            </a:r>
            <a:r>
              <a:rPr sz="2100" b="1" u="sng" spc="-5" dirty="0">
                <a:solidFill>
                  <a:srgbClr val="0000FF"/>
                </a:solidFill>
                <a:uFill>
                  <a:solidFill>
                    <a:srgbClr val="0433FF"/>
                  </a:solidFill>
                </a:uFill>
                <a:latin typeface="Calibri"/>
                <a:cs typeface="Calibri"/>
                <a:hlinkClick r:id="rId2"/>
              </a:rPr>
              <a:t>running-jobs/</a:t>
            </a:r>
            <a:endParaRPr sz="2100">
              <a:latin typeface="Calibri"/>
              <a:cs typeface="Calibri"/>
            </a:endParaRPr>
          </a:p>
        </p:txBody>
      </p:sp>
      <p:sp>
        <p:nvSpPr>
          <p:cNvPr id="7" name="object 7"/>
          <p:cNvSpPr/>
          <p:nvPr/>
        </p:nvSpPr>
        <p:spPr>
          <a:xfrm>
            <a:off x="5704864" y="2436671"/>
            <a:ext cx="2060575" cy="958215"/>
          </a:xfrm>
          <a:custGeom>
            <a:avLst/>
            <a:gdLst/>
            <a:ahLst/>
            <a:cxnLst/>
            <a:rect l="l" t="t" r="r" b="b"/>
            <a:pathLst>
              <a:path w="2060575" h="958214">
                <a:moveTo>
                  <a:pt x="1900447" y="0"/>
                </a:moveTo>
                <a:lnTo>
                  <a:pt x="159652" y="0"/>
                </a:lnTo>
                <a:lnTo>
                  <a:pt x="109190" y="8139"/>
                </a:lnTo>
                <a:lnTo>
                  <a:pt x="65364" y="30803"/>
                </a:lnTo>
                <a:lnTo>
                  <a:pt x="30803" y="65364"/>
                </a:lnTo>
                <a:lnTo>
                  <a:pt x="8139" y="109190"/>
                </a:lnTo>
                <a:lnTo>
                  <a:pt x="0" y="159652"/>
                </a:lnTo>
                <a:lnTo>
                  <a:pt x="0" y="798247"/>
                </a:lnTo>
                <a:lnTo>
                  <a:pt x="8139" y="848709"/>
                </a:lnTo>
                <a:lnTo>
                  <a:pt x="30803" y="892535"/>
                </a:lnTo>
                <a:lnTo>
                  <a:pt x="65364" y="927096"/>
                </a:lnTo>
                <a:lnTo>
                  <a:pt x="109190" y="949760"/>
                </a:lnTo>
                <a:lnTo>
                  <a:pt x="159652" y="957900"/>
                </a:lnTo>
                <a:lnTo>
                  <a:pt x="1900447" y="957900"/>
                </a:lnTo>
                <a:lnTo>
                  <a:pt x="1950909" y="949760"/>
                </a:lnTo>
                <a:lnTo>
                  <a:pt x="1994735" y="927096"/>
                </a:lnTo>
                <a:lnTo>
                  <a:pt x="2029296" y="892535"/>
                </a:lnTo>
                <a:lnTo>
                  <a:pt x="2051960" y="848709"/>
                </a:lnTo>
                <a:lnTo>
                  <a:pt x="2060100" y="798247"/>
                </a:lnTo>
                <a:lnTo>
                  <a:pt x="2060100" y="159652"/>
                </a:lnTo>
                <a:lnTo>
                  <a:pt x="2051960" y="109190"/>
                </a:lnTo>
                <a:lnTo>
                  <a:pt x="2029296" y="65364"/>
                </a:lnTo>
                <a:lnTo>
                  <a:pt x="1994735" y="30803"/>
                </a:lnTo>
                <a:lnTo>
                  <a:pt x="1950909" y="8139"/>
                </a:lnTo>
                <a:lnTo>
                  <a:pt x="1900447" y="0"/>
                </a:lnTo>
                <a:close/>
              </a:path>
            </a:pathLst>
          </a:custGeom>
          <a:solidFill>
            <a:srgbClr val="FFECC1"/>
          </a:solidFill>
        </p:spPr>
        <p:txBody>
          <a:bodyPr wrap="square" lIns="0" tIns="0" rIns="0" bIns="0" rtlCol="0"/>
          <a:lstStyle/>
          <a:p>
            <a:endParaRPr/>
          </a:p>
        </p:txBody>
      </p:sp>
      <p:sp>
        <p:nvSpPr>
          <p:cNvPr id="8" name="object 8"/>
          <p:cNvSpPr/>
          <p:nvPr/>
        </p:nvSpPr>
        <p:spPr>
          <a:xfrm>
            <a:off x="5704864" y="2436671"/>
            <a:ext cx="2060575" cy="958215"/>
          </a:xfrm>
          <a:custGeom>
            <a:avLst/>
            <a:gdLst/>
            <a:ahLst/>
            <a:cxnLst/>
            <a:rect l="l" t="t" r="r" b="b"/>
            <a:pathLst>
              <a:path w="2060575" h="958214">
                <a:moveTo>
                  <a:pt x="0" y="159653"/>
                </a:moveTo>
                <a:lnTo>
                  <a:pt x="8139" y="109190"/>
                </a:lnTo>
                <a:lnTo>
                  <a:pt x="30803" y="65363"/>
                </a:lnTo>
                <a:lnTo>
                  <a:pt x="65363" y="30803"/>
                </a:lnTo>
                <a:lnTo>
                  <a:pt x="109190" y="8139"/>
                </a:lnTo>
                <a:lnTo>
                  <a:pt x="159652" y="0"/>
                </a:lnTo>
                <a:lnTo>
                  <a:pt x="1900446" y="0"/>
                </a:lnTo>
                <a:lnTo>
                  <a:pt x="1950909" y="8139"/>
                </a:lnTo>
                <a:lnTo>
                  <a:pt x="1994735" y="30803"/>
                </a:lnTo>
                <a:lnTo>
                  <a:pt x="2029295" y="65363"/>
                </a:lnTo>
                <a:lnTo>
                  <a:pt x="2051960" y="109190"/>
                </a:lnTo>
                <a:lnTo>
                  <a:pt x="2060099" y="159653"/>
                </a:lnTo>
                <a:lnTo>
                  <a:pt x="2060099" y="798246"/>
                </a:lnTo>
                <a:lnTo>
                  <a:pt x="2051960" y="848709"/>
                </a:lnTo>
                <a:lnTo>
                  <a:pt x="2029295" y="892535"/>
                </a:lnTo>
                <a:lnTo>
                  <a:pt x="1994735" y="927095"/>
                </a:lnTo>
                <a:lnTo>
                  <a:pt x="1950909" y="949760"/>
                </a:lnTo>
                <a:lnTo>
                  <a:pt x="1900446" y="957899"/>
                </a:lnTo>
                <a:lnTo>
                  <a:pt x="159652" y="957899"/>
                </a:lnTo>
                <a:lnTo>
                  <a:pt x="109190" y="949760"/>
                </a:lnTo>
                <a:lnTo>
                  <a:pt x="65363" y="927095"/>
                </a:lnTo>
                <a:lnTo>
                  <a:pt x="30803" y="892535"/>
                </a:lnTo>
                <a:lnTo>
                  <a:pt x="8139" y="848709"/>
                </a:lnTo>
                <a:lnTo>
                  <a:pt x="0" y="798246"/>
                </a:lnTo>
                <a:lnTo>
                  <a:pt x="0" y="159653"/>
                </a:lnTo>
                <a:close/>
              </a:path>
            </a:pathLst>
          </a:custGeom>
          <a:ln w="9524">
            <a:solidFill>
              <a:srgbClr val="1E5C76"/>
            </a:solidFill>
          </a:ln>
        </p:spPr>
        <p:txBody>
          <a:bodyPr wrap="square" lIns="0" tIns="0" rIns="0" bIns="0" rtlCol="0"/>
          <a:lstStyle/>
          <a:p>
            <a:endParaRPr/>
          </a:p>
        </p:txBody>
      </p:sp>
      <p:sp>
        <p:nvSpPr>
          <p:cNvPr id="9" name="object 9"/>
          <p:cNvSpPr txBox="1"/>
          <p:nvPr/>
        </p:nvSpPr>
        <p:spPr>
          <a:xfrm>
            <a:off x="5830350" y="2537161"/>
            <a:ext cx="1489075"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All </a:t>
            </a:r>
            <a:r>
              <a:rPr sz="2400" b="1" dirty="0">
                <a:latin typeface="Calibri"/>
                <a:cs typeface="Calibri"/>
              </a:rPr>
              <a:t>of </a:t>
            </a:r>
            <a:r>
              <a:rPr sz="2400" b="1" spc="-5" dirty="0">
                <a:latin typeface="Calibri"/>
                <a:cs typeface="Calibri"/>
              </a:rPr>
              <a:t>this</a:t>
            </a:r>
            <a:r>
              <a:rPr sz="2400" b="1" spc="-70" dirty="0">
                <a:latin typeface="Calibri"/>
                <a:cs typeface="Calibri"/>
              </a:rPr>
              <a:t> </a:t>
            </a:r>
            <a:r>
              <a:rPr sz="2400" b="1" dirty="0">
                <a:latin typeface="Calibri"/>
                <a:cs typeface="Calibri"/>
              </a:rPr>
              <a:t>is</a:t>
            </a:r>
            <a:endParaRPr sz="2400">
              <a:latin typeface="Calibri"/>
              <a:cs typeface="Calibri"/>
            </a:endParaRPr>
          </a:p>
        </p:txBody>
      </p:sp>
      <p:sp>
        <p:nvSpPr>
          <p:cNvPr id="10" name="object 10"/>
          <p:cNvSpPr txBox="1"/>
          <p:nvPr/>
        </p:nvSpPr>
        <p:spPr>
          <a:xfrm>
            <a:off x="5830350" y="2892761"/>
            <a:ext cx="155829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on </a:t>
            </a:r>
            <a:r>
              <a:rPr sz="2400" b="1" spc="-5" dirty="0">
                <a:latin typeface="Calibri"/>
                <a:cs typeface="Calibri"/>
              </a:rPr>
              <a:t>the</a:t>
            </a:r>
            <a:r>
              <a:rPr sz="2400" b="1" spc="-90" dirty="0">
                <a:latin typeface="Calibri"/>
                <a:cs typeface="Calibri"/>
              </a:rPr>
              <a:t> </a:t>
            </a:r>
            <a:r>
              <a:rPr sz="2400" b="1" dirty="0">
                <a:latin typeface="Calibri"/>
                <a:cs typeface="Calibri"/>
              </a:rPr>
              <a:t>web!</a:t>
            </a:r>
            <a:endParaRPr sz="2400">
              <a:latin typeface="Calibri"/>
              <a:cs typeface="Calibri"/>
            </a:endParaRPr>
          </a:p>
        </p:txBody>
      </p:sp>
      <p:sp>
        <p:nvSpPr>
          <p:cNvPr id="11" name="object 11"/>
          <p:cNvSpPr/>
          <p:nvPr/>
        </p:nvSpPr>
        <p:spPr>
          <a:xfrm>
            <a:off x="5099138" y="3394571"/>
            <a:ext cx="1636395" cy="1492885"/>
          </a:xfrm>
          <a:custGeom>
            <a:avLst/>
            <a:gdLst/>
            <a:ahLst/>
            <a:cxnLst/>
            <a:rect l="l" t="t" r="r" b="b"/>
            <a:pathLst>
              <a:path w="1636395" h="1492885">
                <a:moveTo>
                  <a:pt x="1635775" y="0"/>
                </a:moveTo>
                <a:lnTo>
                  <a:pt x="0" y="1492428"/>
                </a:lnTo>
              </a:path>
            </a:pathLst>
          </a:custGeom>
          <a:ln w="19049">
            <a:solidFill>
              <a:srgbClr val="1E5C76"/>
            </a:solidFill>
          </a:ln>
        </p:spPr>
        <p:txBody>
          <a:bodyPr wrap="square" lIns="0" tIns="0" rIns="0" bIns="0" rtlCol="0"/>
          <a:lstStyle/>
          <a:p>
            <a:endParaRPr/>
          </a:p>
        </p:txBody>
      </p:sp>
      <p:sp>
        <p:nvSpPr>
          <p:cNvPr id="12" name="object 12"/>
          <p:cNvSpPr/>
          <p:nvPr/>
        </p:nvSpPr>
        <p:spPr>
          <a:xfrm>
            <a:off x="5080373" y="4771613"/>
            <a:ext cx="137160" cy="132715"/>
          </a:xfrm>
          <a:custGeom>
            <a:avLst/>
            <a:gdLst/>
            <a:ahLst/>
            <a:cxnLst/>
            <a:rect l="l" t="t" r="r" b="b"/>
            <a:pathLst>
              <a:path w="137160" h="132714">
                <a:moveTo>
                  <a:pt x="51020" y="0"/>
                </a:moveTo>
                <a:lnTo>
                  <a:pt x="0" y="132506"/>
                </a:lnTo>
                <a:lnTo>
                  <a:pt x="136618" y="93818"/>
                </a:lnTo>
                <a:lnTo>
                  <a:pt x="51020" y="0"/>
                </a:lnTo>
                <a:close/>
              </a:path>
            </a:pathLst>
          </a:custGeom>
          <a:solidFill>
            <a:srgbClr val="1E5C76"/>
          </a:solid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6" name="object 6"/>
          <p:cNvSpPr txBox="1">
            <a:spLocks noGrp="1"/>
          </p:cNvSpPr>
          <p:nvPr>
            <p:ph type="title"/>
          </p:nvPr>
        </p:nvSpPr>
        <p:spPr>
          <a:xfrm>
            <a:off x="439087" y="357383"/>
            <a:ext cx="2428240" cy="513080"/>
          </a:xfrm>
          <a:prstGeom prst="rect">
            <a:avLst/>
          </a:prstGeom>
        </p:spPr>
        <p:txBody>
          <a:bodyPr vert="horz" wrap="square" lIns="0" tIns="12700" rIns="0" bIns="0" rtlCol="0">
            <a:spAutoFit/>
          </a:bodyPr>
          <a:lstStyle/>
          <a:p>
            <a:pPr marL="12700">
              <a:lnSpc>
                <a:spcPct val="100000"/>
              </a:lnSpc>
              <a:spcBef>
                <a:spcPts val="100"/>
              </a:spcBef>
            </a:pPr>
            <a:r>
              <a:rPr spc="-150" dirty="0"/>
              <a:t>How jobs work</a:t>
            </a:r>
          </a:p>
        </p:txBody>
      </p:sp>
      <p:sp>
        <p:nvSpPr>
          <p:cNvPr id="7" name="object 7"/>
          <p:cNvSpPr txBox="1"/>
          <p:nvPr/>
        </p:nvSpPr>
        <p:spPr>
          <a:xfrm>
            <a:off x="535924" y="1339201"/>
            <a:ext cx="3117850" cy="810260"/>
          </a:xfrm>
          <a:prstGeom prst="rect">
            <a:avLst/>
          </a:prstGeom>
        </p:spPr>
        <p:txBody>
          <a:bodyPr vert="horz" wrap="square" lIns="0" tIns="12700" rIns="0" bIns="0" rtlCol="0">
            <a:spAutoFit/>
          </a:bodyPr>
          <a:lstStyle/>
          <a:p>
            <a:pPr marL="12700">
              <a:lnSpc>
                <a:spcPts val="3329"/>
              </a:lnSpc>
              <a:spcBef>
                <a:spcPts val="100"/>
              </a:spcBef>
            </a:pPr>
            <a:r>
              <a:rPr sz="2800" b="1" spc="-5" dirty="0">
                <a:latin typeface="Calibri"/>
                <a:cs typeface="Calibri"/>
              </a:rPr>
              <a:t>Desktop </a:t>
            </a:r>
            <a:r>
              <a:rPr sz="2800" b="1" dirty="0">
                <a:latin typeface="Calibri"/>
                <a:cs typeface="Calibri"/>
              </a:rPr>
              <a:t>/ </a:t>
            </a:r>
            <a:r>
              <a:rPr sz="2800" b="1" spc="-5" dirty="0">
                <a:latin typeface="Calibri"/>
                <a:cs typeface="Calibri"/>
              </a:rPr>
              <a:t>login</a:t>
            </a:r>
            <a:r>
              <a:rPr sz="2800" b="1" spc="-45" dirty="0">
                <a:latin typeface="Calibri"/>
                <a:cs typeface="Calibri"/>
              </a:rPr>
              <a:t> </a:t>
            </a:r>
            <a:r>
              <a:rPr sz="2800" b="1" spc="-5" dirty="0">
                <a:latin typeface="Calibri"/>
                <a:cs typeface="Calibri"/>
              </a:rPr>
              <a:t>node</a:t>
            </a:r>
            <a:endParaRPr sz="2800">
              <a:latin typeface="Calibri"/>
              <a:cs typeface="Calibri"/>
            </a:endParaRPr>
          </a:p>
          <a:p>
            <a:pPr marL="469900" indent="-381000">
              <a:lnSpc>
                <a:spcPts val="2850"/>
              </a:lnSpc>
              <a:buFont typeface="Arial"/>
              <a:buChar char="•"/>
              <a:tabLst>
                <a:tab pos="469265" algn="l"/>
                <a:tab pos="469900" algn="l"/>
              </a:tabLst>
            </a:pPr>
            <a:r>
              <a:rPr sz="2400" spc="-5" dirty="0">
                <a:latin typeface="Calibri"/>
                <a:cs typeface="Calibri"/>
              </a:rPr>
              <a:t>Timeslicing</a:t>
            </a:r>
            <a:endParaRPr sz="2400">
              <a:latin typeface="Calibri"/>
              <a:cs typeface="Calibri"/>
            </a:endParaRPr>
          </a:p>
        </p:txBody>
      </p:sp>
      <p:sp>
        <p:nvSpPr>
          <p:cNvPr id="8" name="object 8"/>
          <p:cNvSpPr txBox="1"/>
          <p:nvPr/>
        </p:nvSpPr>
        <p:spPr>
          <a:xfrm>
            <a:off x="1107424" y="2126601"/>
            <a:ext cx="2559050" cy="1391920"/>
          </a:xfrm>
          <a:prstGeom prst="rect">
            <a:avLst/>
          </a:prstGeom>
        </p:spPr>
        <p:txBody>
          <a:bodyPr vert="horz" wrap="square" lIns="0" tIns="27939" rIns="0" bIns="0" rtlCol="0">
            <a:spAutoFit/>
          </a:bodyPr>
          <a:lstStyle/>
          <a:p>
            <a:pPr marL="354965" marR="5080" indent="-342900">
              <a:lnSpc>
                <a:spcPts val="2100"/>
              </a:lnSpc>
              <a:spcBef>
                <a:spcPts val="219"/>
              </a:spcBef>
              <a:buFont typeface="Arial"/>
              <a:buChar char="–"/>
              <a:tabLst>
                <a:tab pos="354965" algn="l"/>
                <a:tab pos="355600" algn="l"/>
              </a:tabLst>
            </a:pPr>
            <a:r>
              <a:rPr sz="1800" spc="-5" dirty="0">
                <a:latin typeface="Calibri"/>
                <a:cs typeface="Calibri"/>
              </a:rPr>
              <a:t>core shared </a:t>
            </a:r>
            <a:r>
              <a:rPr sz="1800" dirty="0">
                <a:latin typeface="Calibri"/>
                <a:cs typeface="Calibri"/>
              </a:rPr>
              <a:t>by</a:t>
            </a:r>
            <a:r>
              <a:rPr sz="1800" spc="-40" dirty="0">
                <a:latin typeface="Calibri"/>
                <a:cs typeface="Calibri"/>
              </a:rPr>
              <a:t> </a:t>
            </a:r>
            <a:r>
              <a:rPr sz="1800" spc="-5" dirty="0">
                <a:latin typeface="Calibri"/>
                <a:cs typeface="Calibri"/>
              </a:rPr>
              <a:t>multiple  </a:t>
            </a:r>
            <a:r>
              <a:rPr sz="1800" dirty="0">
                <a:latin typeface="Calibri"/>
                <a:cs typeface="Calibri"/>
              </a:rPr>
              <a:t>tasks</a:t>
            </a:r>
            <a:endParaRPr sz="1800">
              <a:latin typeface="Calibri"/>
              <a:cs typeface="Calibri"/>
            </a:endParaRPr>
          </a:p>
          <a:p>
            <a:pPr marL="355600" indent="-342900">
              <a:lnSpc>
                <a:spcPts val="2140"/>
              </a:lnSpc>
              <a:buFont typeface="Arial"/>
              <a:buChar char="–"/>
              <a:tabLst>
                <a:tab pos="354965" algn="l"/>
                <a:tab pos="355600" algn="l"/>
              </a:tabLst>
            </a:pPr>
            <a:r>
              <a:rPr sz="1800" spc="-5" dirty="0">
                <a:latin typeface="Calibri"/>
                <a:cs typeface="Calibri"/>
              </a:rPr>
              <a:t>Works when </a:t>
            </a:r>
            <a:r>
              <a:rPr sz="1800" dirty="0">
                <a:latin typeface="Calibri"/>
                <a:cs typeface="Calibri"/>
              </a:rPr>
              <a:t>the</a:t>
            </a:r>
            <a:endParaRPr sz="1800">
              <a:latin typeface="Calibri"/>
              <a:cs typeface="Calibri"/>
            </a:endParaRPr>
          </a:p>
          <a:p>
            <a:pPr marL="354965" marR="415925">
              <a:lnSpc>
                <a:spcPts val="2100"/>
              </a:lnSpc>
              <a:spcBef>
                <a:spcPts val="160"/>
              </a:spcBef>
            </a:pPr>
            <a:r>
              <a:rPr sz="1800" spc="-5" dirty="0">
                <a:latin typeface="Calibri"/>
                <a:cs typeface="Calibri"/>
              </a:rPr>
              <a:t>computer </a:t>
            </a:r>
            <a:r>
              <a:rPr sz="1800" dirty="0">
                <a:latin typeface="Calibri"/>
                <a:cs typeface="Calibri"/>
              </a:rPr>
              <a:t>is</a:t>
            </a:r>
            <a:r>
              <a:rPr sz="1800" spc="-50" dirty="0">
                <a:latin typeface="Calibri"/>
                <a:cs typeface="Calibri"/>
              </a:rPr>
              <a:t> </a:t>
            </a:r>
            <a:r>
              <a:rPr sz="1800" spc="-5" dirty="0">
                <a:latin typeface="Calibri"/>
                <a:cs typeface="Calibri"/>
              </a:rPr>
              <a:t>mostly  waiting for</a:t>
            </a:r>
            <a:r>
              <a:rPr sz="1800" spc="-15" dirty="0">
                <a:latin typeface="Calibri"/>
                <a:cs typeface="Calibri"/>
              </a:rPr>
              <a:t> </a:t>
            </a:r>
            <a:r>
              <a:rPr sz="1800" spc="-5" dirty="0">
                <a:latin typeface="Calibri"/>
                <a:cs typeface="Calibri"/>
              </a:rPr>
              <a:t>you</a:t>
            </a:r>
            <a:endParaRPr sz="1800">
              <a:latin typeface="Calibri"/>
              <a:cs typeface="Calibri"/>
            </a:endParaRPr>
          </a:p>
        </p:txBody>
      </p:sp>
      <p:sp>
        <p:nvSpPr>
          <p:cNvPr id="9" name="object 9"/>
          <p:cNvSpPr txBox="1"/>
          <p:nvPr/>
        </p:nvSpPr>
        <p:spPr>
          <a:xfrm>
            <a:off x="535924" y="3498201"/>
            <a:ext cx="2986405" cy="2283460"/>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HPC</a:t>
            </a:r>
            <a:endParaRPr sz="2800">
              <a:latin typeface="Calibri"/>
              <a:cs typeface="Calibri"/>
            </a:endParaRPr>
          </a:p>
          <a:p>
            <a:pPr marL="469265" marR="160655" indent="-381000">
              <a:lnSpc>
                <a:spcPts val="2800"/>
              </a:lnSpc>
              <a:spcBef>
                <a:spcPts val="200"/>
              </a:spcBef>
              <a:buFont typeface="Arial"/>
              <a:buChar char="•"/>
              <a:tabLst>
                <a:tab pos="469265" algn="l"/>
                <a:tab pos="469900" algn="l"/>
              </a:tabLst>
            </a:pPr>
            <a:r>
              <a:rPr sz="2400" spc="-5" dirty="0">
                <a:latin typeface="Calibri"/>
                <a:cs typeface="Calibri"/>
              </a:rPr>
              <a:t>You are waiting</a:t>
            </a:r>
            <a:r>
              <a:rPr sz="2400" spc="-55" dirty="0">
                <a:latin typeface="Calibri"/>
                <a:cs typeface="Calibri"/>
              </a:rPr>
              <a:t> </a:t>
            </a:r>
            <a:r>
              <a:rPr sz="2400" spc="-5" dirty="0">
                <a:latin typeface="Calibri"/>
                <a:cs typeface="Calibri"/>
              </a:rPr>
              <a:t>for  </a:t>
            </a:r>
            <a:r>
              <a:rPr sz="2400" dirty="0">
                <a:latin typeface="Calibri"/>
                <a:cs typeface="Calibri"/>
              </a:rPr>
              <a:t>the</a:t>
            </a:r>
            <a:r>
              <a:rPr sz="2400" spc="-10" dirty="0">
                <a:latin typeface="Calibri"/>
                <a:cs typeface="Calibri"/>
              </a:rPr>
              <a:t> </a:t>
            </a:r>
            <a:r>
              <a:rPr sz="2400" spc="-5" dirty="0">
                <a:latin typeface="Calibri"/>
                <a:cs typeface="Calibri"/>
              </a:rPr>
              <a:t>computer</a:t>
            </a:r>
            <a:endParaRPr sz="2400">
              <a:latin typeface="Calibri"/>
              <a:cs typeface="Calibri"/>
            </a:endParaRPr>
          </a:p>
          <a:p>
            <a:pPr marL="469265" marR="5080" indent="-381000">
              <a:lnSpc>
                <a:spcPts val="2900"/>
              </a:lnSpc>
              <a:spcBef>
                <a:spcPts val="20"/>
              </a:spcBef>
              <a:buFont typeface="Arial"/>
              <a:buChar char="•"/>
              <a:tabLst>
                <a:tab pos="469265" algn="l"/>
                <a:tab pos="469900" algn="l"/>
              </a:tabLst>
            </a:pPr>
            <a:r>
              <a:rPr sz="2400" dirty="0">
                <a:latin typeface="Calibri"/>
                <a:cs typeface="Calibri"/>
              </a:rPr>
              <a:t>Subset </a:t>
            </a:r>
            <a:r>
              <a:rPr sz="2400" spc="-5" dirty="0">
                <a:latin typeface="Calibri"/>
                <a:cs typeface="Calibri"/>
              </a:rPr>
              <a:t>of pooled  resources dedicated  </a:t>
            </a:r>
            <a:r>
              <a:rPr sz="2400" dirty="0">
                <a:latin typeface="Calibri"/>
                <a:cs typeface="Calibri"/>
              </a:rPr>
              <a:t>to </a:t>
            </a:r>
            <a:r>
              <a:rPr sz="2400" spc="-5" dirty="0">
                <a:latin typeface="Calibri"/>
                <a:cs typeface="Calibri"/>
              </a:rPr>
              <a:t>one</a:t>
            </a:r>
            <a:r>
              <a:rPr sz="2400" spc="-10" dirty="0">
                <a:latin typeface="Calibri"/>
                <a:cs typeface="Calibri"/>
              </a:rPr>
              <a:t> </a:t>
            </a:r>
            <a:r>
              <a:rPr sz="2400" spc="-5" dirty="0">
                <a:latin typeface="Calibri"/>
                <a:cs typeface="Calibri"/>
              </a:rPr>
              <a:t>job</a:t>
            </a:r>
            <a:endParaRPr sz="2400">
              <a:latin typeface="Calibri"/>
              <a:cs typeface="Calibri"/>
            </a:endParaRPr>
          </a:p>
        </p:txBody>
      </p:sp>
      <p:sp>
        <p:nvSpPr>
          <p:cNvPr id="10" name="object 10"/>
          <p:cNvSpPr/>
          <p:nvPr/>
        </p:nvSpPr>
        <p:spPr>
          <a:xfrm>
            <a:off x="3979721" y="1033028"/>
            <a:ext cx="5189697" cy="5345535"/>
          </a:xfrm>
          <a:prstGeom prst="rect">
            <a:avLst/>
          </a:prstGeom>
          <a:blipFill>
            <a:blip r:embed="rId2" cstate="print"/>
            <a:stretch>
              <a:fillRect/>
            </a:stretch>
          </a:blipFill>
        </p:spPr>
        <p:txBody>
          <a:bodyPr wrap="square" lIns="0" tIns="0" rIns="0" bIns="0" rtlCol="0"/>
          <a:lstStyle/>
          <a:p>
            <a:endParaRPr dirty="0"/>
          </a:p>
        </p:txBody>
      </p:sp>
      <p:pic>
        <p:nvPicPr>
          <p:cNvPr id="3" name="图形 2" descr="用户">
            <a:extLst>
              <a:ext uri="{FF2B5EF4-FFF2-40B4-BE49-F238E27FC236}">
                <a16:creationId xmlns:a16="http://schemas.microsoft.com/office/drawing/2014/main" id="{DA20193F-6141-4618-BF34-27277CD092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3774" y="5464163"/>
            <a:ext cx="914400" cy="914400"/>
          </a:xfrm>
          <a:prstGeom prst="rect">
            <a:avLst/>
          </a:prstGeom>
        </p:spPr>
      </p:pic>
      <p:cxnSp>
        <p:nvCxnSpPr>
          <p:cNvPr id="11" name="连接符: 曲线 10">
            <a:extLst>
              <a:ext uri="{FF2B5EF4-FFF2-40B4-BE49-F238E27FC236}">
                <a16:creationId xmlns:a16="http://schemas.microsoft.com/office/drawing/2014/main" id="{7382CC14-2B3F-4258-A277-3C70ECFFEE24}"/>
              </a:ext>
            </a:extLst>
          </p:cNvPr>
          <p:cNvCxnSpPr>
            <a:cxnSpLocks/>
          </p:cNvCxnSpPr>
          <p:nvPr/>
        </p:nvCxnSpPr>
        <p:spPr>
          <a:xfrm rot="5400000" flipH="1" flipV="1">
            <a:off x="3848100" y="5219702"/>
            <a:ext cx="762002" cy="228598"/>
          </a:xfrm>
          <a:prstGeom prst="curvedConnector3">
            <a:avLst/>
          </a:prstGeom>
          <a:ln w="19050">
            <a:tailEnd type="triangle" w="lg" len="med"/>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BE30EB6-7220-4DA8-B53D-7F10E7AAC8F2}"/>
              </a:ext>
            </a:extLst>
          </p:cNvPr>
          <p:cNvSpPr txBox="1"/>
          <p:nvPr/>
        </p:nvSpPr>
        <p:spPr>
          <a:xfrm>
            <a:off x="3288280" y="6192214"/>
            <a:ext cx="1645387" cy="369332"/>
          </a:xfrm>
          <a:prstGeom prst="rect">
            <a:avLst/>
          </a:prstGeom>
          <a:noFill/>
        </p:spPr>
        <p:txBody>
          <a:bodyPr wrap="none" rtlCol="0">
            <a:spAutoFit/>
          </a:bodyPr>
          <a:lstStyle/>
          <a:p>
            <a:r>
              <a:rPr lang="en-US" altLang="zh-CN" dirty="0">
                <a:solidFill>
                  <a:schemeClr val="accent1"/>
                </a:solidFill>
              </a:rPr>
              <a:t>Submitting jobs</a:t>
            </a:r>
            <a:endParaRPr lang="en-US" dirty="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6" name="object 6"/>
          <p:cNvSpPr txBox="1">
            <a:spLocks noGrp="1"/>
          </p:cNvSpPr>
          <p:nvPr>
            <p:ph type="title"/>
          </p:nvPr>
        </p:nvSpPr>
        <p:spPr>
          <a:xfrm>
            <a:off x="439087" y="357383"/>
            <a:ext cx="2428240" cy="513080"/>
          </a:xfrm>
          <a:prstGeom prst="rect">
            <a:avLst/>
          </a:prstGeom>
        </p:spPr>
        <p:txBody>
          <a:bodyPr vert="horz" wrap="square" lIns="0" tIns="12700" rIns="0" bIns="0" rtlCol="0">
            <a:spAutoFit/>
          </a:bodyPr>
          <a:lstStyle/>
          <a:p>
            <a:pPr marL="12700">
              <a:lnSpc>
                <a:spcPct val="100000"/>
              </a:lnSpc>
              <a:spcBef>
                <a:spcPts val="100"/>
              </a:spcBef>
            </a:pPr>
            <a:r>
              <a:rPr spc="-150" dirty="0"/>
              <a:t>How jobs work</a:t>
            </a:r>
          </a:p>
        </p:txBody>
      </p:sp>
      <p:sp>
        <p:nvSpPr>
          <p:cNvPr id="7" name="object 7"/>
          <p:cNvSpPr txBox="1"/>
          <p:nvPr/>
        </p:nvSpPr>
        <p:spPr>
          <a:xfrm>
            <a:off x="408999" y="1339201"/>
            <a:ext cx="2914015" cy="4681220"/>
          </a:xfrm>
          <a:prstGeom prst="rect">
            <a:avLst/>
          </a:prstGeom>
        </p:spPr>
        <p:txBody>
          <a:bodyPr vert="horz" wrap="square" lIns="0" tIns="12700" rIns="0" bIns="0" rtlCol="0">
            <a:spAutoFit/>
          </a:bodyPr>
          <a:lstStyle/>
          <a:p>
            <a:pPr marL="355600" indent="-342900">
              <a:lnSpc>
                <a:spcPts val="2130"/>
              </a:lnSpc>
              <a:spcBef>
                <a:spcPts val="100"/>
              </a:spcBef>
              <a:buFont typeface="Arial"/>
              <a:buChar char="•"/>
              <a:tabLst>
                <a:tab pos="354965" algn="l"/>
                <a:tab pos="355600" algn="l"/>
              </a:tabLst>
            </a:pPr>
            <a:r>
              <a:rPr sz="1800" b="1" dirty="0">
                <a:latin typeface="Calibri"/>
                <a:cs typeface="Calibri"/>
              </a:rPr>
              <a:t>Start on login</a:t>
            </a:r>
            <a:r>
              <a:rPr sz="1800" b="1" spc="-25" dirty="0">
                <a:latin typeface="Calibri"/>
                <a:cs typeface="Calibri"/>
              </a:rPr>
              <a:t> </a:t>
            </a:r>
            <a:r>
              <a:rPr sz="1800" b="1" dirty="0">
                <a:latin typeface="Calibri"/>
                <a:cs typeface="Calibri"/>
              </a:rPr>
              <a:t>node</a:t>
            </a:r>
            <a:endParaRPr sz="1800">
              <a:latin typeface="Calibri"/>
              <a:cs typeface="Calibri"/>
            </a:endParaRPr>
          </a:p>
          <a:p>
            <a:pPr marL="812165" lvl="1" indent="-342900">
              <a:lnSpc>
                <a:spcPts val="2130"/>
              </a:lnSpc>
              <a:buFont typeface="Arial"/>
              <a:buChar char="–"/>
              <a:tabLst>
                <a:tab pos="812165" algn="l"/>
                <a:tab pos="812800" algn="l"/>
              </a:tabLst>
            </a:pPr>
            <a:r>
              <a:rPr sz="1800" spc="-5" dirty="0">
                <a:latin typeface="Calibri"/>
                <a:cs typeface="Calibri"/>
              </a:rPr>
              <a:t>shared </a:t>
            </a:r>
            <a:r>
              <a:rPr sz="1800" dirty="0">
                <a:latin typeface="Calibri"/>
                <a:cs typeface="Calibri"/>
              </a:rPr>
              <a:t>by </a:t>
            </a:r>
            <a:r>
              <a:rPr sz="1800" spc="-5" dirty="0">
                <a:latin typeface="Calibri"/>
                <a:cs typeface="Calibri"/>
              </a:rPr>
              <a:t>many</a:t>
            </a:r>
            <a:r>
              <a:rPr sz="1800" spc="-25" dirty="0">
                <a:latin typeface="Calibri"/>
                <a:cs typeface="Calibri"/>
              </a:rPr>
              <a:t> </a:t>
            </a:r>
            <a:r>
              <a:rPr sz="1800" spc="-5" dirty="0">
                <a:latin typeface="Calibri"/>
                <a:cs typeface="Calibri"/>
              </a:rPr>
              <a:t>users,</a:t>
            </a:r>
            <a:endParaRPr sz="1800">
              <a:latin typeface="Calibri"/>
              <a:cs typeface="Calibri"/>
            </a:endParaRPr>
          </a:p>
          <a:p>
            <a:pPr marL="812165" marR="46355">
              <a:lnSpc>
                <a:spcPts val="2100"/>
              </a:lnSpc>
              <a:spcBef>
                <a:spcPts val="160"/>
              </a:spcBef>
            </a:pPr>
            <a:r>
              <a:rPr sz="1800" spc="-5" dirty="0">
                <a:solidFill>
                  <a:srgbClr val="FF0000"/>
                </a:solidFill>
                <a:latin typeface="Calibri"/>
                <a:cs typeface="Calibri"/>
              </a:rPr>
              <a:t>not for computational  work</a:t>
            </a:r>
            <a:endParaRPr sz="1800">
              <a:latin typeface="Calibri"/>
              <a:cs typeface="Calibri"/>
            </a:endParaRPr>
          </a:p>
          <a:p>
            <a:pPr marL="355600" marR="400685" indent="-342900">
              <a:lnSpc>
                <a:spcPts val="2100"/>
              </a:lnSpc>
              <a:spcBef>
                <a:spcPts val="100"/>
              </a:spcBef>
              <a:buFont typeface="Arial"/>
              <a:buChar char="•"/>
              <a:tabLst>
                <a:tab pos="354965" algn="l"/>
                <a:tab pos="355600" algn="l"/>
              </a:tabLst>
            </a:pPr>
            <a:r>
              <a:rPr sz="1800" b="1" dirty="0">
                <a:latin typeface="Calibri"/>
                <a:cs typeface="Calibri"/>
              </a:rPr>
              <a:t>Access compute</a:t>
            </a:r>
            <a:r>
              <a:rPr sz="1800" b="1" spc="-100" dirty="0">
                <a:latin typeface="Calibri"/>
                <a:cs typeface="Calibri"/>
              </a:rPr>
              <a:t> </a:t>
            </a:r>
            <a:r>
              <a:rPr sz="1800" b="1" dirty="0">
                <a:latin typeface="Calibri"/>
                <a:cs typeface="Calibri"/>
              </a:rPr>
              <a:t>nodes  </a:t>
            </a:r>
            <a:r>
              <a:rPr sz="1800" b="1" spc="-5" dirty="0">
                <a:latin typeface="Calibri"/>
                <a:cs typeface="Calibri"/>
              </a:rPr>
              <a:t>with sbatch or</a:t>
            </a:r>
            <a:r>
              <a:rPr sz="1800" b="1" spc="-25" dirty="0">
                <a:latin typeface="Calibri"/>
                <a:cs typeface="Calibri"/>
              </a:rPr>
              <a:t> </a:t>
            </a:r>
            <a:r>
              <a:rPr sz="1800" b="1" spc="-5" dirty="0">
                <a:latin typeface="Calibri"/>
                <a:cs typeface="Calibri"/>
              </a:rPr>
              <a:t>salloc</a:t>
            </a:r>
            <a:endParaRPr sz="1800">
              <a:latin typeface="Calibri"/>
              <a:cs typeface="Calibri"/>
            </a:endParaRPr>
          </a:p>
          <a:p>
            <a:pPr marL="355600" indent="-342900">
              <a:lnSpc>
                <a:spcPts val="2140"/>
              </a:lnSpc>
              <a:buFont typeface="Arial"/>
              <a:buChar char="•"/>
              <a:tabLst>
                <a:tab pos="354965" algn="l"/>
                <a:tab pos="355600" algn="l"/>
              </a:tabLst>
            </a:pPr>
            <a:r>
              <a:rPr sz="1800" b="1" spc="-5" dirty="0">
                <a:latin typeface="Calibri"/>
                <a:cs typeface="Calibri"/>
              </a:rPr>
              <a:t>Batch script</a:t>
            </a:r>
            <a:endParaRPr sz="1800">
              <a:latin typeface="Calibri"/>
              <a:cs typeface="Calibri"/>
            </a:endParaRPr>
          </a:p>
          <a:p>
            <a:pPr marL="812800" lvl="1" indent="-343535">
              <a:lnSpc>
                <a:spcPts val="2130"/>
              </a:lnSpc>
              <a:spcBef>
                <a:spcPts val="40"/>
              </a:spcBef>
              <a:buFont typeface="Arial"/>
              <a:buChar char="–"/>
              <a:tabLst>
                <a:tab pos="812165" algn="l"/>
                <a:tab pos="812800" algn="l"/>
              </a:tabLst>
            </a:pPr>
            <a:r>
              <a:rPr sz="1800" spc="-5" dirty="0">
                <a:latin typeface="Calibri"/>
                <a:cs typeface="Calibri"/>
              </a:rPr>
              <a:t>Copied </a:t>
            </a:r>
            <a:r>
              <a:rPr sz="1800" dirty="0">
                <a:latin typeface="Calibri"/>
                <a:cs typeface="Calibri"/>
              </a:rPr>
              <a:t>to</a:t>
            </a:r>
            <a:r>
              <a:rPr sz="1800" spc="-10" dirty="0">
                <a:latin typeface="Calibri"/>
                <a:cs typeface="Calibri"/>
              </a:rPr>
              <a:t> </a:t>
            </a:r>
            <a:r>
              <a:rPr sz="1800" dirty="0">
                <a:latin typeface="Calibri"/>
                <a:cs typeface="Calibri"/>
              </a:rPr>
              <a:t>queue</a:t>
            </a:r>
            <a:endParaRPr sz="1800">
              <a:latin typeface="Calibri"/>
              <a:cs typeface="Calibri"/>
            </a:endParaRPr>
          </a:p>
          <a:p>
            <a:pPr marL="812165" marR="5080" lvl="1" indent="-342900">
              <a:lnSpc>
                <a:spcPts val="2200"/>
              </a:lnSpc>
              <a:spcBef>
                <a:spcPts val="10"/>
              </a:spcBef>
              <a:buFont typeface="Arial"/>
              <a:buChar char="–"/>
              <a:tabLst>
                <a:tab pos="812165" algn="l"/>
                <a:tab pos="812800" algn="l"/>
              </a:tabLst>
            </a:pPr>
            <a:r>
              <a:rPr sz="1800" spc="-5" dirty="0">
                <a:latin typeface="Calibri"/>
                <a:cs typeface="Calibri"/>
              </a:rPr>
              <a:t>Has directives for  </a:t>
            </a:r>
            <a:r>
              <a:rPr sz="1800" dirty="0">
                <a:latin typeface="Calibri"/>
                <a:cs typeface="Calibri"/>
              </a:rPr>
              <a:t>SLURM, and</a:t>
            </a:r>
            <a:r>
              <a:rPr sz="1800" spc="-25" dirty="0">
                <a:latin typeface="Calibri"/>
                <a:cs typeface="Calibri"/>
              </a:rPr>
              <a:t> </a:t>
            </a:r>
            <a:r>
              <a:rPr sz="1800" dirty="0">
                <a:latin typeface="Calibri"/>
                <a:cs typeface="Calibri"/>
              </a:rPr>
              <a:t>shell</a:t>
            </a:r>
            <a:endParaRPr sz="1800">
              <a:latin typeface="Calibri"/>
              <a:cs typeface="Calibri"/>
            </a:endParaRPr>
          </a:p>
          <a:p>
            <a:pPr marL="812165" marR="5080">
              <a:lnSpc>
                <a:spcPts val="2100"/>
              </a:lnSpc>
              <a:spcBef>
                <a:spcPts val="80"/>
              </a:spcBef>
            </a:pPr>
            <a:r>
              <a:rPr sz="1800" spc="-5" dirty="0">
                <a:latin typeface="Calibri"/>
                <a:cs typeface="Calibri"/>
              </a:rPr>
              <a:t>commands </a:t>
            </a:r>
            <a:r>
              <a:rPr sz="1800" dirty="0">
                <a:latin typeface="Calibri"/>
                <a:cs typeface="Calibri"/>
              </a:rPr>
              <a:t>to</a:t>
            </a:r>
            <a:r>
              <a:rPr sz="1800" spc="-50" dirty="0">
                <a:latin typeface="Calibri"/>
                <a:cs typeface="Calibri"/>
              </a:rPr>
              <a:t> </a:t>
            </a:r>
            <a:r>
              <a:rPr sz="1800" spc="-5" dirty="0">
                <a:latin typeface="Calibri"/>
                <a:cs typeface="Calibri"/>
              </a:rPr>
              <a:t>perform  on ﬁrst compute</a:t>
            </a:r>
            <a:r>
              <a:rPr sz="1800" spc="-30" dirty="0">
                <a:latin typeface="Calibri"/>
                <a:cs typeface="Calibri"/>
              </a:rPr>
              <a:t> </a:t>
            </a:r>
            <a:r>
              <a:rPr sz="1800" spc="-5" dirty="0">
                <a:latin typeface="Calibri"/>
                <a:cs typeface="Calibri"/>
              </a:rPr>
              <a:t>node</a:t>
            </a:r>
            <a:endParaRPr sz="1800">
              <a:latin typeface="Calibri"/>
              <a:cs typeface="Calibri"/>
            </a:endParaRPr>
          </a:p>
          <a:p>
            <a:pPr marL="355600" marR="100330" indent="-342900">
              <a:lnSpc>
                <a:spcPts val="2100"/>
              </a:lnSpc>
              <a:spcBef>
                <a:spcPts val="100"/>
              </a:spcBef>
              <a:buFont typeface="Arial"/>
              <a:buChar char="•"/>
              <a:tabLst>
                <a:tab pos="354965" algn="l"/>
                <a:tab pos="355600" algn="l"/>
              </a:tabLst>
            </a:pPr>
            <a:r>
              <a:rPr sz="1800" b="1" dirty="0">
                <a:latin typeface="Calibri"/>
                <a:cs typeface="Calibri"/>
              </a:rPr>
              <a:t>Access </a:t>
            </a:r>
            <a:r>
              <a:rPr sz="1800" b="1" spc="-5" dirty="0">
                <a:latin typeface="Calibri"/>
                <a:cs typeface="Calibri"/>
              </a:rPr>
              <a:t>your </a:t>
            </a:r>
            <a:r>
              <a:rPr sz="1800" b="1" dirty="0">
                <a:latin typeface="Calibri"/>
                <a:cs typeface="Calibri"/>
              </a:rPr>
              <a:t>other  allocated nodes </a:t>
            </a:r>
            <a:r>
              <a:rPr sz="1800" b="1" spc="-5" dirty="0">
                <a:latin typeface="Calibri"/>
                <a:cs typeface="Calibri"/>
              </a:rPr>
              <a:t>with</a:t>
            </a:r>
            <a:r>
              <a:rPr sz="1800" b="1" spc="-90" dirty="0">
                <a:latin typeface="Calibri"/>
                <a:cs typeface="Calibri"/>
              </a:rPr>
              <a:t> </a:t>
            </a:r>
            <a:r>
              <a:rPr sz="1800" b="1" spc="-5" dirty="0">
                <a:latin typeface="Calibri"/>
                <a:cs typeface="Calibri"/>
              </a:rPr>
              <a:t>srun</a:t>
            </a:r>
            <a:endParaRPr sz="1800">
              <a:latin typeface="Calibri"/>
              <a:cs typeface="Calibri"/>
            </a:endParaRPr>
          </a:p>
          <a:p>
            <a:pPr marL="355600" indent="-342900">
              <a:lnSpc>
                <a:spcPts val="2140"/>
              </a:lnSpc>
              <a:buFont typeface="Arial"/>
              <a:buChar char="•"/>
              <a:tabLst>
                <a:tab pos="354965" algn="l"/>
                <a:tab pos="355600" algn="l"/>
              </a:tabLst>
            </a:pPr>
            <a:r>
              <a:rPr sz="1800" b="1" dirty="0">
                <a:latin typeface="Calibri"/>
                <a:cs typeface="Calibri"/>
              </a:rPr>
              <a:t>stdout, stderr saved to</a:t>
            </a:r>
            <a:r>
              <a:rPr sz="1800" b="1" spc="-85" dirty="0">
                <a:latin typeface="Calibri"/>
                <a:cs typeface="Calibri"/>
              </a:rPr>
              <a:t> </a:t>
            </a:r>
            <a:r>
              <a:rPr sz="1800" b="1" spc="-5" dirty="0">
                <a:latin typeface="Calibri"/>
                <a:cs typeface="Calibri"/>
              </a:rPr>
              <a:t>ﬁle</a:t>
            </a:r>
            <a:endParaRPr sz="1800">
              <a:latin typeface="Calibri"/>
              <a:cs typeface="Calibri"/>
            </a:endParaRPr>
          </a:p>
          <a:p>
            <a:pPr marL="812165" marR="511809" lvl="1" indent="-342900">
              <a:lnSpc>
                <a:spcPts val="2100"/>
              </a:lnSpc>
              <a:spcBef>
                <a:spcPts val="160"/>
              </a:spcBef>
              <a:buFont typeface="Arial"/>
              <a:buChar char="–"/>
              <a:tabLst>
                <a:tab pos="812165" algn="l"/>
                <a:tab pos="812800" algn="l"/>
              </a:tabLst>
            </a:pPr>
            <a:r>
              <a:rPr sz="1800" spc="-5" dirty="0">
                <a:latin typeface="Calibri"/>
                <a:cs typeface="Calibri"/>
              </a:rPr>
              <a:t>(when running</a:t>
            </a:r>
            <a:r>
              <a:rPr sz="1800" spc="-75" dirty="0">
                <a:latin typeface="Calibri"/>
                <a:cs typeface="Calibri"/>
              </a:rPr>
              <a:t> </a:t>
            </a:r>
            <a:r>
              <a:rPr sz="1800" spc="-5" dirty="0">
                <a:latin typeface="Calibri"/>
                <a:cs typeface="Calibri"/>
              </a:rPr>
              <a:t>in  batch</a:t>
            </a:r>
            <a:r>
              <a:rPr sz="1800" spc="-10" dirty="0">
                <a:latin typeface="Calibri"/>
                <a:cs typeface="Calibri"/>
              </a:rPr>
              <a:t> </a:t>
            </a:r>
            <a:r>
              <a:rPr sz="1800" spc="-5" dirty="0">
                <a:latin typeface="Calibri"/>
                <a:cs typeface="Calibri"/>
              </a:rPr>
              <a:t>mode)</a:t>
            </a:r>
            <a:endParaRPr sz="1800">
              <a:latin typeface="Calibri"/>
              <a:cs typeface="Calibri"/>
            </a:endParaRPr>
          </a:p>
        </p:txBody>
      </p:sp>
      <p:sp>
        <p:nvSpPr>
          <p:cNvPr id="8" name="object 8"/>
          <p:cNvSpPr/>
          <p:nvPr/>
        </p:nvSpPr>
        <p:spPr>
          <a:xfrm>
            <a:off x="3264524" y="1101600"/>
            <a:ext cx="5812373" cy="565937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6" name="object 6"/>
          <p:cNvSpPr txBox="1">
            <a:spLocks noGrp="1"/>
          </p:cNvSpPr>
          <p:nvPr>
            <p:ph type="title"/>
          </p:nvPr>
        </p:nvSpPr>
        <p:spPr>
          <a:xfrm>
            <a:off x="457160" y="22102"/>
            <a:ext cx="7162839" cy="1007968"/>
          </a:xfrm>
          <a:prstGeom prst="rect">
            <a:avLst/>
          </a:prstGeom>
        </p:spPr>
        <p:txBody>
          <a:bodyPr vert="horz" wrap="square" lIns="0" tIns="33020" rIns="0" bIns="0" rtlCol="0">
            <a:spAutoFit/>
          </a:bodyPr>
          <a:lstStyle/>
          <a:p>
            <a:pPr marL="241300" marR="5080" indent="-228600">
              <a:lnSpc>
                <a:spcPts val="3800"/>
              </a:lnSpc>
              <a:spcBef>
                <a:spcPts val="260"/>
              </a:spcBef>
            </a:pPr>
            <a:r>
              <a:rPr spc="-150" dirty="0"/>
              <a:t>Nodes, cores, CPUs, threads, tasks -  some definitions</a:t>
            </a:r>
          </a:p>
        </p:txBody>
      </p:sp>
      <p:sp>
        <p:nvSpPr>
          <p:cNvPr id="7" name="object 7"/>
          <p:cNvSpPr txBox="1"/>
          <p:nvPr/>
        </p:nvSpPr>
        <p:spPr>
          <a:xfrm>
            <a:off x="612124" y="1339201"/>
            <a:ext cx="6346825" cy="1201420"/>
          </a:xfrm>
          <a:prstGeom prst="rect">
            <a:avLst/>
          </a:prstGeom>
        </p:spPr>
        <p:txBody>
          <a:bodyPr vert="horz" wrap="square" lIns="0" tIns="12700" rIns="0" bIns="0" rtlCol="0">
            <a:spAutoFit/>
          </a:bodyPr>
          <a:lstStyle/>
          <a:p>
            <a:pPr marL="393700" indent="-381000">
              <a:lnSpc>
                <a:spcPts val="2840"/>
              </a:lnSpc>
              <a:spcBef>
                <a:spcPts val="100"/>
              </a:spcBef>
              <a:buFont typeface="Arial"/>
              <a:buChar char="•"/>
              <a:tabLst>
                <a:tab pos="393065" algn="l"/>
                <a:tab pos="393700" algn="l"/>
              </a:tabLst>
            </a:pPr>
            <a:r>
              <a:rPr sz="2400" b="1" i="1" spc="-5" dirty="0">
                <a:latin typeface="Calibri"/>
                <a:cs typeface="Calibri"/>
              </a:rPr>
              <a:t>Node </a:t>
            </a:r>
            <a:r>
              <a:rPr sz="2400" b="1" dirty="0">
                <a:latin typeface="Calibri"/>
                <a:cs typeface="Calibri"/>
              </a:rPr>
              <a:t>is </a:t>
            </a:r>
            <a:r>
              <a:rPr sz="2400" b="1" spc="-5" dirty="0">
                <a:latin typeface="Calibri"/>
                <a:cs typeface="Calibri"/>
              </a:rPr>
              <a:t>the basic unit </a:t>
            </a:r>
            <a:r>
              <a:rPr sz="2400" b="1" dirty="0">
                <a:latin typeface="Calibri"/>
                <a:cs typeface="Calibri"/>
              </a:rPr>
              <a:t>of </a:t>
            </a:r>
            <a:r>
              <a:rPr sz="2400" b="1" spc="-5" dirty="0">
                <a:latin typeface="Calibri"/>
                <a:cs typeface="Calibri"/>
              </a:rPr>
              <a:t>allocation </a:t>
            </a:r>
            <a:r>
              <a:rPr sz="2400" b="1" dirty="0">
                <a:latin typeface="Calibri"/>
                <a:cs typeface="Calibri"/>
              </a:rPr>
              <a:t>at</a:t>
            </a:r>
            <a:r>
              <a:rPr sz="2400" b="1" spc="20" dirty="0">
                <a:latin typeface="Calibri"/>
                <a:cs typeface="Calibri"/>
              </a:rPr>
              <a:t> </a:t>
            </a:r>
            <a:r>
              <a:rPr sz="2400" b="1" spc="-5" dirty="0">
                <a:latin typeface="Calibri"/>
                <a:cs typeface="Calibri"/>
              </a:rPr>
              <a:t>NERSC</a:t>
            </a:r>
            <a:endParaRPr sz="2400">
              <a:latin typeface="Calibri"/>
              <a:cs typeface="Calibri"/>
            </a:endParaRPr>
          </a:p>
          <a:p>
            <a:pPr marL="850900" lvl="1" indent="-343535">
              <a:lnSpc>
                <a:spcPts val="2120"/>
              </a:lnSpc>
              <a:buFont typeface="Arial"/>
              <a:buChar char="–"/>
              <a:tabLst>
                <a:tab pos="850265" algn="l"/>
                <a:tab pos="850900" algn="l"/>
              </a:tabLst>
            </a:pPr>
            <a:r>
              <a:rPr sz="1800" dirty="0">
                <a:latin typeface="Calibri"/>
                <a:cs typeface="Calibri"/>
              </a:rPr>
              <a:t>Think </a:t>
            </a:r>
            <a:r>
              <a:rPr sz="1800" spc="-5" dirty="0">
                <a:latin typeface="Calibri"/>
                <a:cs typeface="Calibri"/>
              </a:rPr>
              <a:t>“one host” or “one</a:t>
            </a:r>
            <a:r>
              <a:rPr sz="1800" spc="10" dirty="0">
                <a:latin typeface="Calibri"/>
                <a:cs typeface="Calibri"/>
              </a:rPr>
              <a:t> </a:t>
            </a:r>
            <a:r>
              <a:rPr sz="1800" spc="-5" dirty="0">
                <a:latin typeface="Calibri"/>
                <a:cs typeface="Calibri"/>
              </a:rPr>
              <a:t>server”</a:t>
            </a:r>
            <a:endParaRPr sz="1800">
              <a:latin typeface="Calibri"/>
              <a:cs typeface="Calibri"/>
            </a:endParaRPr>
          </a:p>
          <a:p>
            <a:pPr marL="850900" lvl="1" indent="-343535">
              <a:lnSpc>
                <a:spcPts val="2130"/>
              </a:lnSpc>
              <a:spcBef>
                <a:spcPts val="40"/>
              </a:spcBef>
              <a:buFont typeface="Arial"/>
              <a:buChar char="–"/>
              <a:tabLst>
                <a:tab pos="850265" algn="l"/>
                <a:tab pos="850900" algn="l"/>
              </a:tabLst>
            </a:pPr>
            <a:r>
              <a:rPr sz="1800" dirty="0">
                <a:latin typeface="Calibri"/>
                <a:cs typeface="Calibri"/>
              </a:rPr>
              <a:t>Single </a:t>
            </a:r>
            <a:r>
              <a:rPr sz="1800" spc="-5" dirty="0">
                <a:latin typeface="Calibri"/>
                <a:cs typeface="Calibri"/>
              </a:rPr>
              <a:t>memory space, multiple </a:t>
            </a:r>
            <a:r>
              <a:rPr sz="1800" dirty="0">
                <a:latin typeface="Calibri"/>
                <a:cs typeface="Calibri"/>
              </a:rPr>
              <a:t>CPU </a:t>
            </a:r>
            <a:r>
              <a:rPr sz="1800" spc="-5" dirty="0">
                <a:latin typeface="Calibri"/>
                <a:cs typeface="Calibri"/>
              </a:rPr>
              <a:t>cores (24 or 32 or 68</a:t>
            </a:r>
            <a:r>
              <a:rPr sz="1800" spc="40" dirty="0">
                <a:latin typeface="Calibri"/>
                <a:cs typeface="Calibri"/>
              </a:rPr>
              <a:t> </a:t>
            </a:r>
            <a:r>
              <a:rPr sz="1800" spc="-5" dirty="0">
                <a:latin typeface="Calibri"/>
                <a:cs typeface="Calibri"/>
              </a:rPr>
              <a:t>...</a:t>
            </a:r>
            <a:endParaRPr sz="1800">
              <a:latin typeface="Calibri"/>
              <a:cs typeface="Calibri"/>
            </a:endParaRPr>
          </a:p>
          <a:p>
            <a:pPr marL="1308100" lvl="2" indent="-343535">
              <a:lnSpc>
                <a:spcPts val="2130"/>
              </a:lnSpc>
              <a:buFont typeface="Arial"/>
              <a:buChar char="•"/>
              <a:tabLst>
                <a:tab pos="1307465" algn="l"/>
                <a:tab pos="1308100" algn="l"/>
              </a:tabLst>
            </a:pPr>
            <a:r>
              <a:rPr sz="1800" dirty="0">
                <a:latin typeface="Calibri"/>
                <a:cs typeface="Calibri"/>
              </a:rPr>
              <a:t>And a </a:t>
            </a:r>
            <a:r>
              <a:rPr sz="1800" spc="-5" dirty="0">
                <a:latin typeface="Calibri"/>
                <a:cs typeface="Calibri"/>
              </a:rPr>
              <a:t>core might support</a:t>
            </a:r>
            <a:r>
              <a:rPr sz="1800" spc="10" dirty="0">
                <a:latin typeface="Calibri"/>
                <a:cs typeface="Calibri"/>
              </a:rPr>
              <a:t> </a:t>
            </a:r>
            <a:r>
              <a:rPr sz="1800" spc="-5" dirty="0">
                <a:latin typeface="Calibri"/>
                <a:cs typeface="Calibri"/>
              </a:rPr>
              <a:t>hyperthreading</a:t>
            </a:r>
            <a:endParaRPr sz="1800">
              <a:latin typeface="Calibri"/>
              <a:cs typeface="Calibri"/>
            </a:endParaRPr>
          </a:p>
        </p:txBody>
      </p:sp>
      <p:sp>
        <p:nvSpPr>
          <p:cNvPr id="8" name="object 8"/>
          <p:cNvSpPr/>
          <p:nvPr/>
        </p:nvSpPr>
        <p:spPr>
          <a:xfrm>
            <a:off x="1709288" y="2859152"/>
            <a:ext cx="5661552" cy="308634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6" name="object 6"/>
          <p:cNvSpPr txBox="1">
            <a:spLocks noGrp="1"/>
          </p:cNvSpPr>
          <p:nvPr>
            <p:ph type="title"/>
          </p:nvPr>
        </p:nvSpPr>
        <p:spPr>
          <a:xfrm>
            <a:off x="457161" y="22102"/>
            <a:ext cx="5815330" cy="1007968"/>
          </a:xfrm>
          <a:prstGeom prst="rect">
            <a:avLst/>
          </a:prstGeom>
        </p:spPr>
        <p:txBody>
          <a:bodyPr vert="horz" wrap="square" lIns="0" tIns="33020" rIns="0" bIns="0" rtlCol="0">
            <a:spAutoFit/>
          </a:bodyPr>
          <a:lstStyle/>
          <a:p>
            <a:pPr marL="241300" marR="5080" indent="-228600">
              <a:lnSpc>
                <a:spcPts val="3800"/>
              </a:lnSpc>
              <a:spcBef>
                <a:spcPts val="260"/>
              </a:spcBef>
            </a:pPr>
            <a:r>
              <a:rPr spc="-150" dirty="0"/>
              <a:t>Nodes, cores, CPUs, threads, tasks -  some definitions</a:t>
            </a:r>
          </a:p>
        </p:txBody>
      </p:sp>
      <p:sp>
        <p:nvSpPr>
          <p:cNvPr id="7" name="object 7"/>
          <p:cNvSpPr/>
          <p:nvPr/>
        </p:nvSpPr>
        <p:spPr>
          <a:xfrm>
            <a:off x="378450" y="4278148"/>
            <a:ext cx="4019698" cy="215549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4562099" y="4131450"/>
            <a:ext cx="4526847" cy="2580516"/>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4640823" y="6105874"/>
            <a:ext cx="1463040" cy="566420"/>
          </a:xfrm>
          <a:prstGeom prst="rect">
            <a:avLst/>
          </a:prstGeom>
        </p:spPr>
        <p:txBody>
          <a:bodyPr vert="horz" wrap="square" lIns="0" tIns="27940" rIns="0" bIns="0" rtlCol="0">
            <a:spAutoFit/>
          </a:bodyPr>
          <a:lstStyle/>
          <a:p>
            <a:pPr marL="12700" marR="5080">
              <a:lnSpc>
                <a:spcPts val="2100"/>
              </a:lnSpc>
              <a:spcBef>
                <a:spcPts val="220"/>
              </a:spcBef>
            </a:pPr>
            <a:r>
              <a:rPr sz="1800" spc="-5" dirty="0">
                <a:latin typeface="Calibri"/>
                <a:cs typeface="Calibri"/>
              </a:rPr>
              <a:t>With  </a:t>
            </a:r>
            <a:r>
              <a:rPr sz="1800" dirty="0">
                <a:latin typeface="Calibri"/>
                <a:cs typeface="Calibri"/>
              </a:rPr>
              <a:t>h</a:t>
            </a:r>
            <a:r>
              <a:rPr sz="1800" spc="-5" dirty="0">
                <a:latin typeface="Calibri"/>
                <a:cs typeface="Calibri"/>
              </a:rPr>
              <a:t>y</a:t>
            </a:r>
            <a:r>
              <a:rPr sz="1800" dirty="0">
                <a:latin typeface="Calibri"/>
                <a:cs typeface="Calibri"/>
              </a:rPr>
              <a:t>pe</a:t>
            </a:r>
            <a:r>
              <a:rPr sz="1800" spc="-5" dirty="0">
                <a:latin typeface="Calibri"/>
                <a:cs typeface="Calibri"/>
              </a:rPr>
              <a:t>r</a:t>
            </a:r>
            <a:r>
              <a:rPr sz="1800" dirty="0">
                <a:latin typeface="Calibri"/>
                <a:cs typeface="Calibri"/>
              </a:rPr>
              <a:t>th</a:t>
            </a:r>
            <a:r>
              <a:rPr sz="1800" spc="-5" dirty="0">
                <a:latin typeface="Calibri"/>
                <a:cs typeface="Calibri"/>
              </a:rPr>
              <a:t>r</a:t>
            </a:r>
            <a:r>
              <a:rPr sz="1800" dirty="0">
                <a:latin typeface="Calibri"/>
                <a:cs typeface="Calibri"/>
              </a:rPr>
              <a:t>eading</a:t>
            </a:r>
            <a:endParaRPr sz="1800">
              <a:latin typeface="Calibri"/>
              <a:cs typeface="Calibri"/>
            </a:endParaRPr>
          </a:p>
        </p:txBody>
      </p:sp>
      <p:sp>
        <p:nvSpPr>
          <p:cNvPr id="10" name="object 10"/>
          <p:cNvSpPr txBox="1"/>
          <p:nvPr/>
        </p:nvSpPr>
        <p:spPr>
          <a:xfrm>
            <a:off x="2799173" y="6105874"/>
            <a:ext cx="1463040" cy="566420"/>
          </a:xfrm>
          <a:prstGeom prst="rect">
            <a:avLst/>
          </a:prstGeom>
        </p:spPr>
        <p:txBody>
          <a:bodyPr vert="horz" wrap="square" lIns="0" tIns="27940" rIns="0" bIns="0" rtlCol="0">
            <a:spAutoFit/>
          </a:bodyPr>
          <a:lstStyle/>
          <a:p>
            <a:pPr marL="12700" marR="5080">
              <a:lnSpc>
                <a:spcPts val="2100"/>
              </a:lnSpc>
              <a:spcBef>
                <a:spcPts val="220"/>
              </a:spcBef>
            </a:pPr>
            <a:r>
              <a:rPr sz="1800" spc="-5" dirty="0">
                <a:latin typeface="Calibri"/>
                <a:cs typeface="Calibri"/>
              </a:rPr>
              <a:t>Without  </a:t>
            </a:r>
            <a:r>
              <a:rPr sz="1800" dirty="0">
                <a:latin typeface="Calibri"/>
                <a:cs typeface="Calibri"/>
              </a:rPr>
              <a:t>h</a:t>
            </a:r>
            <a:r>
              <a:rPr sz="1800" spc="-5" dirty="0">
                <a:latin typeface="Calibri"/>
                <a:cs typeface="Calibri"/>
              </a:rPr>
              <a:t>y</a:t>
            </a:r>
            <a:r>
              <a:rPr sz="1800" dirty="0">
                <a:latin typeface="Calibri"/>
                <a:cs typeface="Calibri"/>
              </a:rPr>
              <a:t>pe</a:t>
            </a:r>
            <a:r>
              <a:rPr sz="1800" spc="-5" dirty="0">
                <a:latin typeface="Calibri"/>
                <a:cs typeface="Calibri"/>
              </a:rPr>
              <a:t>r</a:t>
            </a:r>
            <a:r>
              <a:rPr sz="1800" dirty="0">
                <a:latin typeface="Calibri"/>
                <a:cs typeface="Calibri"/>
              </a:rPr>
              <a:t>th</a:t>
            </a:r>
            <a:r>
              <a:rPr sz="1800" spc="-5" dirty="0">
                <a:latin typeface="Calibri"/>
                <a:cs typeface="Calibri"/>
              </a:rPr>
              <a:t>r</a:t>
            </a:r>
            <a:r>
              <a:rPr sz="1800" dirty="0">
                <a:latin typeface="Calibri"/>
                <a:cs typeface="Calibri"/>
              </a:rPr>
              <a:t>eading</a:t>
            </a:r>
            <a:endParaRPr sz="1800">
              <a:latin typeface="Calibri"/>
              <a:cs typeface="Calibri"/>
            </a:endParaRPr>
          </a:p>
        </p:txBody>
      </p:sp>
      <p:sp>
        <p:nvSpPr>
          <p:cNvPr id="11" name="object 11"/>
          <p:cNvSpPr/>
          <p:nvPr/>
        </p:nvSpPr>
        <p:spPr>
          <a:xfrm>
            <a:off x="5052600" y="1270572"/>
            <a:ext cx="3299626" cy="2562742"/>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251573" y="1212575"/>
            <a:ext cx="4556760" cy="2915920"/>
          </a:xfrm>
          <a:prstGeom prst="rect">
            <a:avLst/>
          </a:prstGeom>
        </p:spPr>
        <p:txBody>
          <a:bodyPr vert="horz" wrap="square" lIns="0" tIns="12700" rIns="0" bIns="0" rtlCol="0">
            <a:spAutoFit/>
          </a:bodyPr>
          <a:lstStyle/>
          <a:p>
            <a:pPr marL="12700">
              <a:lnSpc>
                <a:spcPts val="3329"/>
              </a:lnSpc>
              <a:spcBef>
                <a:spcPts val="100"/>
              </a:spcBef>
            </a:pPr>
            <a:r>
              <a:rPr sz="2800" b="1" dirty="0">
                <a:latin typeface="Calibri"/>
                <a:cs typeface="Calibri"/>
              </a:rPr>
              <a:t>Hyperthreading</a:t>
            </a:r>
            <a:endParaRPr sz="2800">
              <a:latin typeface="Calibri"/>
              <a:cs typeface="Calibri"/>
            </a:endParaRPr>
          </a:p>
          <a:p>
            <a:pPr marL="469900" indent="-342900">
              <a:lnSpc>
                <a:spcPts val="2130"/>
              </a:lnSpc>
              <a:buFont typeface="Arial"/>
              <a:buChar char="•"/>
              <a:tabLst>
                <a:tab pos="469265" algn="l"/>
                <a:tab pos="469900" algn="l"/>
              </a:tabLst>
            </a:pPr>
            <a:r>
              <a:rPr sz="1800" dirty="0">
                <a:latin typeface="Calibri"/>
                <a:cs typeface="Calibri"/>
              </a:rPr>
              <a:t>Fast</a:t>
            </a:r>
            <a:r>
              <a:rPr sz="1800" spc="-70" dirty="0">
                <a:latin typeface="Calibri"/>
                <a:cs typeface="Calibri"/>
              </a:rPr>
              <a:t> </a:t>
            </a:r>
            <a:r>
              <a:rPr sz="1800" spc="-5" dirty="0">
                <a:latin typeface="Calibri"/>
                <a:cs typeface="Calibri"/>
              </a:rPr>
              <a:t>timeslicing</a:t>
            </a:r>
            <a:endParaRPr sz="1800">
              <a:latin typeface="Calibri"/>
              <a:cs typeface="Calibri"/>
            </a:endParaRPr>
          </a:p>
          <a:p>
            <a:pPr marL="927100" marR="5080" indent="-342900">
              <a:lnSpc>
                <a:spcPts val="2100"/>
              </a:lnSpc>
              <a:spcBef>
                <a:spcPts val="160"/>
              </a:spcBef>
              <a:tabLst>
                <a:tab pos="926465" algn="l"/>
              </a:tabLst>
            </a:pPr>
            <a:r>
              <a:rPr sz="1800" dirty="0">
                <a:latin typeface="Arial"/>
                <a:cs typeface="Arial"/>
              </a:rPr>
              <a:t>–	</a:t>
            </a:r>
            <a:r>
              <a:rPr sz="1800" spc="-5" dirty="0">
                <a:latin typeface="Calibri"/>
                <a:cs typeface="Calibri"/>
              </a:rPr>
              <a:t>Good when arithmetic </a:t>
            </a:r>
            <a:r>
              <a:rPr sz="1800" dirty="0">
                <a:latin typeface="Calibri"/>
                <a:cs typeface="Calibri"/>
              </a:rPr>
              <a:t>units </a:t>
            </a:r>
            <a:r>
              <a:rPr sz="1800" spc="-5" dirty="0">
                <a:latin typeface="Calibri"/>
                <a:cs typeface="Calibri"/>
              </a:rPr>
              <a:t>frequently  wait on</a:t>
            </a:r>
            <a:r>
              <a:rPr sz="1800" dirty="0">
                <a:latin typeface="Calibri"/>
                <a:cs typeface="Calibri"/>
              </a:rPr>
              <a:t> </a:t>
            </a:r>
            <a:r>
              <a:rPr sz="1800" spc="-5" dirty="0">
                <a:latin typeface="Calibri"/>
                <a:cs typeface="Calibri"/>
              </a:rPr>
              <a:t>memory</a:t>
            </a:r>
            <a:endParaRPr sz="1800">
              <a:latin typeface="Calibri"/>
              <a:cs typeface="Calibri"/>
            </a:endParaRPr>
          </a:p>
          <a:p>
            <a:pPr marL="469900" marR="127635" indent="-342900">
              <a:lnSpc>
                <a:spcPts val="2200"/>
              </a:lnSpc>
              <a:spcBef>
                <a:spcPts val="20"/>
              </a:spcBef>
              <a:buFont typeface="Arial"/>
              <a:buChar char="•"/>
              <a:tabLst>
                <a:tab pos="469265" algn="l"/>
                <a:tab pos="469900" algn="l"/>
              </a:tabLst>
            </a:pPr>
            <a:r>
              <a:rPr sz="1800" spc="-5" dirty="0">
                <a:latin typeface="Calibri"/>
                <a:cs typeface="Calibri"/>
              </a:rPr>
              <a:t>Core holds </a:t>
            </a:r>
            <a:r>
              <a:rPr sz="1800" dirty="0">
                <a:latin typeface="Calibri"/>
                <a:cs typeface="Calibri"/>
              </a:rPr>
              <a:t>state </a:t>
            </a:r>
            <a:r>
              <a:rPr sz="1800" spc="-5" dirty="0">
                <a:latin typeface="Calibri"/>
                <a:cs typeface="Calibri"/>
              </a:rPr>
              <a:t>of </a:t>
            </a:r>
            <a:r>
              <a:rPr sz="1800" dirty="0">
                <a:latin typeface="Calibri"/>
                <a:cs typeface="Calibri"/>
              </a:rPr>
              <a:t>2 (4 </a:t>
            </a:r>
            <a:r>
              <a:rPr sz="1800" spc="-5" dirty="0">
                <a:latin typeface="Calibri"/>
                <a:cs typeface="Calibri"/>
              </a:rPr>
              <a:t>on KNL) processes,  </a:t>
            </a:r>
            <a:r>
              <a:rPr sz="1800" dirty="0">
                <a:latin typeface="Calibri"/>
                <a:cs typeface="Calibri"/>
              </a:rPr>
              <a:t>they </a:t>
            </a:r>
            <a:r>
              <a:rPr sz="1800" spc="-5" dirty="0">
                <a:latin typeface="Calibri"/>
                <a:cs typeface="Calibri"/>
              </a:rPr>
              <a:t>share arithmetic </a:t>
            </a:r>
            <a:r>
              <a:rPr sz="1800" dirty="0">
                <a:latin typeface="Calibri"/>
                <a:cs typeface="Calibri"/>
              </a:rPr>
              <a:t>units</a:t>
            </a:r>
            <a:endParaRPr sz="1800">
              <a:latin typeface="Calibri"/>
              <a:cs typeface="Calibri"/>
            </a:endParaRPr>
          </a:p>
          <a:p>
            <a:pPr marL="469900" indent="-342900">
              <a:lnSpc>
                <a:spcPts val="2020"/>
              </a:lnSpc>
              <a:buFont typeface="Arial"/>
              <a:buChar char="•"/>
              <a:tabLst>
                <a:tab pos="469265" algn="l"/>
                <a:tab pos="469900" algn="l"/>
              </a:tabLst>
            </a:pPr>
            <a:r>
              <a:rPr sz="1800" b="1" spc="-5" dirty="0">
                <a:latin typeface="Calibri"/>
                <a:cs typeface="Calibri"/>
              </a:rPr>
              <a:t>SLURM views </a:t>
            </a:r>
            <a:r>
              <a:rPr sz="1800" b="1" dirty="0">
                <a:latin typeface="Calibri"/>
                <a:cs typeface="Calibri"/>
              </a:rPr>
              <a:t>each </a:t>
            </a:r>
            <a:r>
              <a:rPr sz="1800" b="1" spc="-5" dirty="0">
                <a:latin typeface="Calibri"/>
                <a:cs typeface="Calibri"/>
              </a:rPr>
              <a:t>hyperthread </a:t>
            </a:r>
            <a:r>
              <a:rPr sz="1800" b="1" dirty="0">
                <a:latin typeface="Calibri"/>
                <a:cs typeface="Calibri"/>
              </a:rPr>
              <a:t>as a </a:t>
            </a:r>
            <a:r>
              <a:rPr sz="1800" b="1" i="1" dirty="0">
                <a:latin typeface="Calibri"/>
                <a:cs typeface="Calibri"/>
              </a:rPr>
              <a:t>CPU</a:t>
            </a:r>
            <a:endParaRPr sz="1800">
              <a:latin typeface="Calibri"/>
              <a:cs typeface="Calibri"/>
            </a:endParaRPr>
          </a:p>
          <a:p>
            <a:pPr marL="469900" marR="159385" indent="-342900">
              <a:lnSpc>
                <a:spcPts val="2100"/>
              </a:lnSpc>
              <a:spcBef>
                <a:spcPts val="160"/>
              </a:spcBef>
              <a:buFont typeface="Arial"/>
              <a:buChar char="•"/>
              <a:tabLst>
                <a:tab pos="469265" algn="l"/>
                <a:tab pos="469900" algn="l"/>
              </a:tabLst>
            </a:pPr>
            <a:r>
              <a:rPr sz="1800" spc="-5" dirty="0">
                <a:latin typeface="Calibri"/>
                <a:cs typeface="Calibri"/>
              </a:rPr>
              <a:t>But most HPC jobs perform </a:t>
            </a:r>
            <a:r>
              <a:rPr sz="1800" dirty="0">
                <a:latin typeface="Calibri"/>
                <a:cs typeface="Calibri"/>
              </a:rPr>
              <a:t>best </a:t>
            </a:r>
            <a:r>
              <a:rPr sz="1800" spc="-5" dirty="0">
                <a:latin typeface="Calibri"/>
                <a:cs typeface="Calibri"/>
              </a:rPr>
              <a:t>when not  sharing </a:t>
            </a:r>
            <a:r>
              <a:rPr sz="1800" dirty="0">
                <a:latin typeface="Calibri"/>
                <a:cs typeface="Calibri"/>
              </a:rPr>
              <a:t>a </a:t>
            </a:r>
            <a:r>
              <a:rPr sz="1800" spc="-5" dirty="0">
                <a:latin typeface="Calibri"/>
                <a:cs typeface="Calibri"/>
              </a:rPr>
              <a:t>core!</a:t>
            </a:r>
            <a:endParaRPr sz="1800">
              <a:latin typeface="Calibri"/>
              <a:cs typeface="Calibri"/>
            </a:endParaRPr>
          </a:p>
          <a:p>
            <a:pPr marL="469900" indent="-342900">
              <a:lnSpc>
                <a:spcPts val="2140"/>
              </a:lnSpc>
              <a:buFont typeface="Arial"/>
              <a:buChar char="•"/>
              <a:tabLst>
                <a:tab pos="469265" algn="l"/>
                <a:tab pos="469900" algn="l"/>
              </a:tabLst>
            </a:pPr>
            <a:r>
              <a:rPr sz="1800" dirty="0">
                <a:latin typeface="Calibri"/>
                <a:cs typeface="Calibri"/>
              </a:rPr>
              <a:t>Usually best to </a:t>
            </a:r>
            <a:r>
              <a:rPr sz="1800" spc="-5" dirty="0">
                <a:latin typeface="Calibri"/>
                <a:cs typeface="Calibri"/>
              </a:rPr>
              <a:t>reserve </a:t>
            </a:r>
            <a:r>
              <a:rPr sz="1800" dirty="0">
                <a:latin typeface="Calibri"/>
                <a:cs typeface="Calibri"/>
              </a:rPr>
              <a:t>2 </a:t>
            </a:r>
            <a:r>
              <a:rPr sz="1800" spc="-5" dirty="0">
                <a:latin typeface="Calibri"/>
                <a:cs typeface="Calibri"/>
              </a:rPr>
              <a:t>(or </a:t>
            </a:r>
            <a:r>
              <a:rPr sz="1800" dirty="0">
                <a:latin typeface="Calibri"/>
                <a:cs typeface="Calibri"/>
              </a:rPr>
              <a:t>4) </a:t>
            </a:r>
            <a:r>
              <a:rPr sz="1800" spc="-5" dirty="0">
                <a:latin typeface="Calibri"/>
                <a:cs typeface="Calibri"/>
              </a:rPr>
              <a:t>CPUs </a:t>
            </a:r>
            <a:r>
              <a:rPr sz="1800" dirty="0">
                <a:latin typeface="Calibri"/>
                <a:cs typeface="Calibri"/>
              </a:rPr>
              <a:t>/</a:t>
            </a:r>
            <a:r>
              <a:rPr sz="1800" spc="-50" dirty="0">
                <a:latin typeface="Calibri"/>
                <a:cs typeface="Calibri"/>
              </a:rPr>
              <a:t> </a:t>
            </a:r>
            <a:r>
              <a:rPr sz="1800" spc="-5" dirty="0">
                <a:latin typeface="Calibri"/>
                <a:cs typeface="Calibri"/>
              </a:rPr>
              <a:t>core</a:t>
            </a:r>
            <a:endParaRPr sz="18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1958339" cy="513080"/>
          </a:xfrm>
          <a:prstGeom prst="rect">
            <a:avLst/>
          </a:prstGeom>
        </p:spPr>
        <p:txBody>
          <a:bodyPr vert="horz" wrap="square" lIns="0" tIns="12700" rIns="0" bIns="0" rtlCol="0">
            <a:spAutoFit/>
          </a:bodyPr>
          <a:lstStyle/>
          <a:p>
            <a:pPr marL="12700">
              <a:lnSpc>
                <a:spcPct val="100000"/>
              </a:lnSpc>
              <a:spcBef>
                <a:spcPts val="100"/>
              </a:spcBef>
            </a:pPr>
            <a:r>
              <a:rPr spc="-150" dirty="0"/>
              <a:t>Slurm tasks</a:t>
            </a:r>
          </a:p>
        </p:txBody>
      </p:sp>
      <p:sp>
        <p:nvSpPr>
          <p:cNvPr id="3" name="object 3"/>
          <p:cNvSpPr txBox="1"/>
          <p:nvPr/>
        </p:nvSpPr>
        <p:spPr>
          <a:xfrm>
            <a:off x="535939" y="1328420"/>
            <a:ext cx="7748270" cy="871219"/>
          </a:xfrm>
          <a:prstGeom prst="rect">
            <a:avLst/>
          </a:prstGeom>
        </p:spPr>
        <p:txBody>
          <a:bodyPr vert="horz" wrap="square" lIns="0" tIns="33020" rIns="0" bIns="0" rtlCol="0">
            <a:spAutoFit/>
          </a:bodyPr>
          <a:lstStyle/>
          <a:p>
            <a:pPr marL="355600" marR="5080" indent="-342900">
              <a:lnSpc>
                <a:spcPts val="3300"/>
              </a:lnSpc>
              <a:spcBef>
                <a:spcPts val="260"/>
              </a:spcBef>
              <a:buFont typeface="Arial"/>
              <a:buChar char="•"/>
              <a:tabLst>
                <a:tab pos="354965" algn="l"/>
                <a:tab pos="355600" algn="l"/>
              </a:tabLst>
            </a:pPr>
            <a:r>
              <a:rPr sz="2800" b="1" spc="-5" dirty="0">
                <a:latin typeface="Calibri"/>
                <a:cs typeface="Calibri"/>
              </a:rPr>
              <a:t>First, </a:t>
            </a:r>
            <a:r>
              <a:rPr sz="2800" b="1" dirty="0">
                <a:latin typeface="Calibri"/>
                <a:cs typeface="Calibri"/>
              </a:rPr>
              <a:t>a </a:t>
            </a:r>
            <a:r>
              <a:rPr sz="2800" b="1" spc="-5" dirty="0">
                <a:latin typeface="Calibri"/>
                <a:cs typeface="Calibri"/>
              </a:rPr>
              <a:t>block diagram </a:t>
            </a:r>
            <a:r>
              <a:rPr sz="2800" b="1" dirty="0">
                <a:latin typeface="Calibri"/>
                <a:cs typeface="Calibri"/>
              </a:rPr>
              <a:t>of </a:t>
            </a:r>
            <a:r>
              <a:rPr sz="2800" b="1" spc="-5" dirty="0">
                <a:latin typeface="Calibri"/>
                <a:cs typeface="Calibri"/>
              </a:rPr>
              <a:t>how hyperthreads, cores,  cache, and sockets relate within </a:t>
            </a:r>
            <a:r>
              <a:rPr sz="2800" b="1" dirty="0">
                <a:latin typeface="Calibri"/>
                <a:cs typeface="Calibri"/>
              </a:rPr>
              <a:t>a </a:t>
            </a:r>
            <a:r>
              <a:rPr sz="2800" b="1" spc="-5" dirty="0">
                <a:latin typeface="Calibri"/>
                <a:cs typeface="Calibri"/>
              </a:rPr>
              <a:t>(haswell)</a:t>
            </a:r>
            <a:r>
              <a:rPr sz="2800" b="1" spc="45" dirty="0">
                <a:latin typeface="Calibri"/>
                <a:cs typeface="Calibri"/>
              </a:rPr>
              <a:t> </a:t>
            </a:r>
            <a:r>
              <a:rPr sz="2800" b="1" spc="-5" dirty="0">
                <a:latin typeface="Calibri"/>
                <a:cs typeface="Calibri"/>
              </a:rPr>
              <a:t>node</a:t>
            </a:r>
            <a:endParaRPr sz="2800">
              <a:latin typeface="Calibri"/>
              <a:cs typeface="Calibri"/>
            </a:endParaRPr>
          </a:p>
        </p:txBody>
      </p:sp>
      <p:sp>
        <p:nvSpPr>
          <p:cNvPr id="4" name="object 4"/>
          <p:cNvSpPr/>
          <p:nvPr/>
        </p:nvSpPr>
        <p:spPr>
          <a:xfrm>
            <a:off x="0" y="2020890"/>
            <a:ext cx="9143998" cy="412851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6" name="object 6"/>
          <p:cNvSpPr txBox="1"/>
          <p:nvPr/>
        </p:nvSpPr>
        <p:spPr>
          <a:xfrm>
            <a:off x="456874" y="1339201"/>
            <a:ext cx="8140065" cy="4439920"/>
          </a:xfrm>
          <a:prstGeom prst="rect">
            <a:avLst/>
          </a:prstGeom>
        </p:spPr>
        <p:txBody>
          <a:bodyPr vert="horz" wrap="square" lIns="0" tIns="33020" rIns="0" bIns="0" rtlCol="0">
            <a:spAutoFit/>
          </a:bodyPr>
          <a:lstStyle/>
          <a:p>
            <a:pPr marL="469900" marR="5080" indent="-228600">
              <a:lnSpc>
                <a:spcPts val="3300"/>
              </a:lnSpc>
              <a:spcBef>
                <a:spcPts val="260"/>
              </a:spcBef>
              <a:buFont typeface="Arial"/>
              <a:buChar char="•"/>
              <a:tabLst>
                <a:tab pos="469900" algn="l"/>
              </a:tabLst>
            </a:pPr>
            <a:r>
              <a:rPr sz="2800" b="1" dirty="0">
                <a:latin typeface="Calibri"/>
                <a:cs typeface="Calibri"/>
              </a:rPr>
              <a:t>A </a:t>
            </a:r>
            <a:r>
              <a:rPr sz="2800" b="1" spc="-5" dirty="0">
                <a:latin typeface="Calibri"/>
                <a:cs typeface="Calibri"/>
              </a:rPr>
              <a:t>SLURM </a:t>
            </a:r>
            <a:r>
              <a:rPr sz="2800" b="1" i="1" spc="-5" dirty="0">
                <a:latin typeface="Calibri"/>
                <a:cs typeface="Calibri"/>
              </a:rPr>
              <a:t>task </a:t>
            </a:r>
            <a:r>
              <a:rPr sz="2800" b="1" spc="-5" dirty="0">
                <a:latin typeface="Calibri"/>
                <a:cs typeface="Calibri"/>
              </a:rPr>
              <a:t>is </a:t>
            </a:r>
            <a:r>
              <a:rPr sz="2800" b="1" dirty="0">
                <a:latin typeface="Calibri"/>
                <a:cs typeface="Calibri"/>
              </a:rPr>
              <a:t>a </a:t>
            </a:r>
            <a:r>
              <a:rPr sz="2800" b="1" spc="-10" dirty="0">
                <a:latin typeface="Calibri"/>
                <a:cs typeface="Calibri"/>
              </a:rPr>
              <a:t>reservation </a:t>
            </a:r>
            <a:r>
              <a:rPr sz="2800" b="1" spc="-5" dirty="0">
                <a:latin typeface="Calibri"/>
                <a:cs typeface="Calibri"/>
              </a:rPr>
              <a:t>of CPUs and memory,  </a:t>
            </a:r>
            <a:r>
              <a:rPr sz="2800" b="1" dirty="0">
                <a:latin typeface="Calibri"/>
                <a:cs typeface="Calibri"/>
              </a:rPr>
              <a:t>up to one full</a:t>
            </a:r>
            <a:r>
              <a:rPr sz="2800" b="1" spc="-10" dirty="0">
                <a:latin typeface="Calibri"/>
                <a:cs typeface="Calibri"/>
              </a:rPr>
              <a:t> </a:t>
            </a:r>
            <a:r>
              <a:rPr sz="2800" b="1" spc="-5" dirty="0">
                <a:latin typeface="Calibri"/>
                <a:cs typeface="Calibri"/>
              </a:rPr>
              <a:t>node</a:t>
            </a:r>
            <a:endParaRPr sz="2800">
              <a:latin typeface="Calibri"/>
              <a:cs typeface="Calibri"/>
            </a:endParaRPr>
          </a:p>
          <a:p>
            <a:pPr marL="927100" marR="5822950" lvl="1" indent="-228600">
              <a:lnSpc>
                <a:spcPts val="2900"/>
              </a:lnSpc>
              <a:spcBef>
                <a:spcPts val="20"/>
              </a:spcBef>
              <a:buFont typeface="Arial"/>
              <a:buChar char="–"/>
              <a:tabLst>
                <a:tab pos="927100" algn="l"/>
              </a:tabLst>
            </a:pPr>
            <a:r>
              <a:rPr sz="2400" dirty="0">
                <a:latin typeface="Calibri"/>
                <a:cs typeface="Calibri"/>
              </a:rPr>
              <a:t>A </a:t>
            </a:r>
            <a:r>
              <a:rPr sz="2400" i="1" dirty="0">
                <a:latin typeface="Calibri"/>
                <a:cs typeface="Calibri"/>
              </a:rPr>
              <a:t>job </a:t>
            </a:r>
            <a:r>
              <a:rPr sz="2400" dirty="0">
                <a:latin typeface="Calibri"/>
                <a:cs typeface="Calibri"/>
              </a:rPr>
              <a:t>has  </a:t>
            </a:r>
            <a:r>
              <a:rPr sz="2400" spc="-5" dirty="0">
                <a:latin typeface="Calibri"/>
                <a:cs typeface="Calibri"/>
              </a:rPr>
              <a:t>many</a:t>
            </a:r>
            <a:r>
              <a:rPr sz="2400" spc="-85" dirty="0">
                <a:latin typeface="Calibri"/>
                <a:cs typeface="Calibri"/>
              </a:rPr>
              <a:t> </a:t>
            </a:r>
            <a:r>
              <a:rPr sz="2400" dirty="0">
                <a:latin typeface="Calibri"/>
                <a:cs typeface="Calibri"/>
              </a:rPr>
              <a:t>tasks</a:t>
            </a:r>
            <a:endParaRPr sz="2400">
              <a:latin typeface="Calibri"/>
              <a:cs typeface="Calibri"/>
            </a:endParaRPr>
          </a:p>
          <a:p>
            <a:pPr marL="927100" lvl="1" indent="-228600">
              <a:lnSpc>
                <a:spcPts val="2700"/>
              </a:lnSpc>
              <a:buFont typeface="Arial"/>
              <a:buChar char="–"/>
              <a:tabLst>
                <a:tab pos="927100" algn="l"/>
              </a:tabLst>
            </a:pPr>
            <a:r>
              <a:rPr sz="2400" dirty="0">
                <a:latin typeface="Calibri"/>
                <a:cs typeface="Calibri"/>
              </a:rPr>
              <a:t>1 task</a:t>
            </a:r>
            <a:r>
              <a:rPr sz="2400" spc="-5" dirty="0">
                <a:latin typeface="Calibri"/>
                <a:cs typeface="Calibri"/>
              </a:rPr>
              <a:t> typically</a:t>
            </a:r>
            <a:endParaRPr sz="2400">
              <a:latin typeface="Calibri"/>
              <a:cs typeface="Calibri"/>
            </a:endParaRPr>
          </a:p>
          <a:p>
            <a:pPr marL="927100" marR="5534660">
              <a:lnSpc>
                <a:spcPct val="100699"/>
              </a:lnSpc>
            </a:pPr>
            <a:r>
              <a:rPr sz="2400" spc="-5" dirty="0">
                <a:latin typeface="Calibri"/>
                <a:cs typeface="Calibri"/>
              </a:rPr>
              <a:t>corresponds  </a:t>
            </a:r>
            <a:r>
              <a:rPr sz="2400" dirty="0">
                <a:latin typeface="Calibri"/>
                <a:cs typeface="Calibri"/>
              </a:rPr>
              <a:t>to 1 </a:t>
            </a:r>
            <a:r>
              <a:rPr sz="2400" spc="-5" dirty="0">
                <a:latin typeface="Calibri"/>
                <a:cs typeface="Calibri"/>
              </a:rPr>
              <a:t>MPI</a:t>
            </a:r>
            <a:r>
              <a:rPr sz="2400" spc="-75" dirty="0">
                <a:latin typeface="Calibri"/>
                <a:cs typeface="Calibri"/>
              </a:rPr>
              <a:t> </a:t>
            </a:r>
            <a:r>
              <a:rPr sz="2400" spc="-5" dirty="0">
                <a:latin typeface="Calibri"/>
                <a:cs typeface="Calibri"/>
              </a:rPr>
              <a:t>rank</a:t>
            </a:r>
            <a:endParaRPr sz="2400">
              <a:latin typeface="Calibri"/>
              <a:cs typeface="Calibri"/>
            </a:endParaRPr>
          </a:p>
          <a:p>
            <a:pPr marL="12700">
              <a:lnSpc>
                <a:spcPct val="100000"/>
              </a:lnSpc>
              <a:spcBef>
                <a:spcPts val="20"/>
              </a:spcBef>
              <a:tabLst>
                <a:tab pos="2344420" algn="l"/>
              </a:tabLst>
            </a:pPr>
            <a:r>
              <a:rPr sz="1800" spc="-5" dirty="0">
                <a:latin typeface="Courier New"/>
                <a:cs typeface="Courier New"/>
              </a:rPr>
              <a:t>srun -n</a:t>
            </a:r>
            <a:r>
              <a:rPr sz="1800" spc="5" dirty="0">
                <a:latin typeface="Courier New"/>
                <a:cs typeface="Courier New"/>
              </a:rPr>
              <a:t> </a:t>
            </a:r>
            <a:r>
              <a:rPr sz="1800" i="1" dirty="0">
                <a:latin typeface="Courier New"/>
                <a:cs typeface="Courier New"/>
              </a:rPr>
              <a:t>&lt;ntasks&gt;	</a:t>
            </a:r>
            <a:r>
              <a:rPr sz="1800" spc="-5" dirty="0">
                <a:latin typeface="Courier New"/>
                <a:cs typeface="Courier New"/>
              </a:rPr>
              <a:t>..</a:t>
            </a:r>
            <a:endParaRPr sz="1800">
              <a:latin typeface="Courier New"/>
              <a:cs typeface="Courier New"/>
            </a:endParaRPr>
          </a:p>
          <a:p>
            <a:pPr marL="469900" marR="5669915" indent="-228600">
              <a:lnSpc>
                <a:spcPct val="99700"/>
              </a:lnSpc>
              <a:spcBef>
                <a:spcPts val="1450"/>
              </a:spcBef>
              <a:buFont typeface="Arial"/>
              <a:buChar char="•"/>
              <a:tabLst>
                <a:tab pos="469900" algn="l"/>
              </a:tabLst>
            </a:pPr>
            <a:r>
              <a:rPr sz="2800" b="1" dirty="0">
                <a:latin typeface="Calibri"/>
                <a:cs typeface="Calibri"/>
              </a:rPr>
              <a:t>Eg: 3</a:t>
            </a:r>
            <a:r>
              <a:rPr sz="2800" b="1" spc="-110" dirty="0">
                <a:latin typeface="Calibri"/>
                <a:cs typeface="Calibri"/>
              </a:rPr>
              <a:t> </a:t>
            </a:r>
            <a:r>
              <a:rPr sz="2800" b="1" dirty="0">
                <a:latin typeface="Calibri"/>
                <a:cs typeface="Calibri"/>
              </a:rPr>
              <a:t>possible  </a:t>
            </a:r>
            <a:r>
              <a:rPr sz="2800" b="1" spc="-5" dirty="0">
                <a:latin typeface="Calibri"/>
                <a:cs typeface="Calibri"/>
              </a:rPr>
              <a:t>tasks </a:t>
            </a:r>
            <a:r>
              <a:rPr sz="2800" b="1" dirty="0">
                <a:latin typeface="Calibri"/>
                <a:cs typeface="Calibri"/>
              </a:rPr>
              <a:t>on 2  </a:t>
            </a:r>
            <a:r>
              <a:rPr sz="2800" b="1" spc="-5" dirty="0">
                <a:latin typeface="Calibri"/>
                <a:cs typeface="Calibri"/>
              </a:rPr>
              <a:t>nodes</a:t>
            </a:r>
            <a:endParaRPr sz="2800">
              <a:latin typeface="Calibri"/>
              <a:cs typeface="Calibri"/>
            </a:endParaRPr>
          </a:p>
        </p:txBody>
      </p:sp>
      <p:sp>
        <p:nvSpPr>
          <p:cNvPr id="7" name="object 7"/>
          <p:cNvSpPr/>
          <p:nvPr/>
        </p:nvSpPr>
        <p:spPr>
          <a:xfrm>
            <a:off x="3197724" y="2334299"/>
            <a:ext cx="5719497" cy="3822525"/>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457161" y="509783"/>
            <a:ext cx="1958339" cy="513080"/>
          </a:xfrm>
          <a:prstGeom prst="rect">
            <a:avLst/>
          </a:prstGeom>
        </p:spPr>
        <p:txBody>
          <a:bodyPr vert="horz" wrap="square" lIns="0" tIns="12700" rIns="0" bIns="0" rtlCol="0">
            <a:spAutoFit/>
          </a:bodyPr>
          <a:lstStyle/>
          <a:p>
            <a:pPr marL="12700">
              <a:lnSpc>
                <a:spcPct val="100000"/>
              </a:lnSpc>
              <a:spcBef>
                <a:spcPts val="100"/>
              </a:spcBef>
            </a:pPr>
            <a:r>
              <a:rPr spc="-150" dirty="0"/>
              <a:t>Slurm tasks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7" y="357383"/>
            <a:ext cx="5685790" cy="513080"/>
          </a:xfrm>
          <a:prstGeom prst="rect">
            <a:avLst/>
          </a:prstGeom>
        </p:spPr>
        <p:txBody>
          <a:bodyPr vert="horz" wrap="square" lIns="0" tIns="12700" rIns="0" bIns="0" rtlCol="0">
            <a:spAutoFit/>
          </a:bodyPr>
          <a:lstStyle/>
          <a:p>
            <a:pPr marL="12700">
              <a:lnSpc>
                <a:spcPct val="100000"/>
              </a:lnSpc>
              <a:spcBef>
                <a:spcPts val="100"/>
              </a:spcBef>
            </a:pPr>
            <a:r>
              <a:rPr spc="-150" dirty="0"/>
              <a:t>So what must I request for my job?</a:t>
            </a:r>
          </a:p>
        </p:txBody>
      </p:sp>
      <p:sp>
        <p:nvSpPr>
          <p:cNvPr id="3" name="object 3"/>
          <p:cNvSpPr txBox="1"/>
          <p:nvPr/>
        </p:nvSpPr>
        <p:spPr>
          <a:xfrm>
            <a:off x="535924" y="1374126"/>
            <a:ext cx="7501890" cy="3467100"/>
          </a:xfrm>
          <a:prstGeom prst="rect">
            <a:avLst/>
          </a:prstGeom>
        </p:spPr>
        <p:txBody>
          <a:bodyPr vert="horz" wrap="square" lIns="0" tIns="12700" rIns="0" bIns="0" rtlCol="0">
            <a:spAutoFit/>
          </a:bodyPr>
          <a:lstStyle/>
          <a:p>
            <a:pPr marL="190500">
              <a:lnSpc>
                <a:spcPts val="3329"/>
              </a:lnSpc>
              <a:spcBef>
                <a:spcPts val="100"/>
              </a:spcBef>
            </a:pPr>
            <a:r>
              <a:rPr sz="2800" b="1" spc="-5" dirty="0">
                <a:latin typeface="Calibri"/>
                <a:cs typeface="Calibri"/>
              </a:rPr>
              <a:t>What the batch system needs </a:t>
            </a:r>
            <a:r>
              <a:rPr sz="2800" b="1" dirty="0">
                <a:latin typeface="Calibri"/>
                <a:cs typeface="Calibri"/>
              </a:rPr>
              <a:t>to</a:t>
            </a:r>
            <a:r>
              <a:rPr sz="2800" b="1" spc="20" dirty="0">
                <a:latin typeface="Calibri"/>
                <a:cs typeface="Calibri"/>
              </a:rPr>
              <a:t> </a:t>
            </a:r>
            <a:r>
              <a:rPr sz="2800" b="1" spc="-5" dirty="0">
                <a:latin typeface="Calibri"/>
                <a:cs typeface="Calibri"/>
              </a:rPr>
              <a:t>know:</a:t>
            </a:r>
            <a:endParaRPr sz="2800">
              <a:latin typeface="Calibri"/>
              <a:cs typeface="Calibri"/>
            </a:endParaRPr>
          </a:p>
          <a:p>
            <a:pPr marL="469900" indent="-381000">
              <a:lnSpc>
                <a:spcPts val="2850"/>
              </a:lnSpc>
              <a:buFont typeface="Arial"/>
              <a:buChar char="•"/>
              <a:tabLst>
                <a:tab pos="469265" algn="l"/>
                <a:tab pos="469900" algn="l"/>
              </a:tabLst>
            </a:pPr>
            <a:r>
              <a:rPr sz="2400" b="1" dirty="0">
                <a:latin typeface="Calibri"/>
                <a:cs typeface="Calibri"/>
              </a:rPr>
              <a:t>How many nodes (or </a:t>
            </a:r>
            <a:r>
              <a:rPr sz="2400" b="1" spc="-5" dirty="0">
                <a:latin typeface="Calibri"/>
                <a:cs typeface="Calibri"/>
              </a:rPr>
              <a:t>CPUs </a:t>
            </a:r>
            <a:r>
              <a:rPr sz="2400" b="1" dirty="0">
                <a:latin typeface="Calibri"/>
                <a:cs typeface="Calibri"/>
              </a:rPr>
              <a:t>or </a:t>
            </a:r>
            <a:r>
              <a:rPr sz="2400" b="1" spc="-5" dirty="0">
                <a:latin typeface="Calibri"/>
                <a:cs typeface="Calibri"/>
              </a:rPr>
              <a:t>tasks) does </a:t>
            </a:r>
            <a:r>
              <a:rPr sz="2400" b="1" dirty="0">
                <a:latin typeface="Calibri"/>
                <a:cs typeface="Calibri"/>
              </a:rPr>
              <a:t>this job</a:t>
            </a:r>
            <a:r>
              <a:rPr sz="2400" b="1" spc="-60" dirty="0">
                <a:latin typeface="Calibri"/>
                <a:cs typeface="Calibri"/>
              </a:rPr>
              <a:t> </a:t>
            </a:r>
            <a:r>
              <a:rPr sz="2400" b="1" spc="-5" dirty="0">
                <a:latin typeface="Calibri"/>
                <a:cs typeface="Calibri"/>
              </a:rPr>
              <a:t>need?</a:t>
            </a:r>
            <a:endParaRPr sz="2400">
              <a:latin typeface="Calibri"/>
              <a:cs typeface="Calibri"/>
            </a:endParaRPr>
          </a:p>
          <a:p>
            <a:pPr marL="469900" indent="-381000">
              <a:lnSpc>
                <a:spcPct val="100000"/>
              </a:lnSpc>
              <a:spcBef>
                <a:spcPts val="20"/>
              </a:spcBef>
              <a:buFont typeface="Arial"/>
              <a:buChar char="•"/>
              <a:tabLst>
                <a:tab pos="469265" algn="l"/>
                <a:tab pos="469900" algn="l"/>
              </a:tabLst>
            </a:pPr>
            <a:r>
              <a:rPr sz="2400" b="1" spc="-5" dirty="0">
                <a:latin typeface="Calibri"/>
                <a:cs typeface="Calibri"/>
              </a:rPr>
              <a:t>For how long does </a:t>
            </a:r>
            <a:r>
              <a:rPr sz="2400" b="1" dirty="0">
                <a:latin typeface="Calibri"/>
                <a:cs typeface="Calibri"/>
              </a:rPr>
              <a:t>it </a:t>
            </a:r>
            <a:r>
              <a:rPr sz="2400" b="1" spc="-5" dirty="0">
                <a:latin typeface="Calibri"/>
                <a:cs typeface="Calibri"/>
              </a:rPr>
              <a:t>need</a:t>
            </a:r>
            <a:r>
              <a:rPr sz="2400" b="1" spc="15" dirty="0">
                <a:latin typeface="Calibri"/>
                <a:cs typeface="Calibri"/>
              </a:rPr>
              <a:t> </a:t>
            </a:r>
            <a:r>
              <a:rPr sz="2400" b="1" spc="-5" dirty="0">
                <a:latin typeface="Calibri"/>
                <a:cs typeface="Calibri"/>
              </a:rPr>
              <a:t>them?</a:t>
            </a:r>
            <a:endParaRPr sz="2400">
              <a:latin typeface="Calibri"/>
              <a:cs typeface="Calibri"/>
            </a:endParaRPr>
          </a:p>
          <a:p>
            <a:pPr marL="927100" lvl="1" indent="-343535">
              <a:lnSpc>
                <a:spcPct val="100000"/>
              </a:lnSpc>
              <a:spcBef>
                <a:spcPts val="20"/>
              </a:spcBef>
              <a:buFont typeface="Arial"/>
              <a:buChar char="–"/>
              <a:tabLst>
                <a:tab pos="926465" algn="l"/>
                <a:tab pos="927100" algn="l"/>
              </a:tabLst>
            </a:pPr>
            <a:r>
              <a:rPr sz="1800" spc="-5" dirty="0">
                <a:latin typeface="Calibri"/>
                <a:cs typeface="Calibri"/>
              </a:rPr>
              <a:t>Wallclock </a:t>
            </a:r>
            <a:r>
              <a:rPr sz="1800" spc="-10" dirty="0">
                <a:latin typeface="Calibri"/>
                <a:cs typeface="Calibri"/>
              </a:rPr>
              <a:t>time</a:t>
            </a:r>
            <a:r>
              <a:rPr sz="1800" dirty="0">
                <a:latin typeface="Calibri"/>
                <a:cs typeface="Calibri"/>
              </a:rPr>
              <a:t> </a:t>
            </a:r>
            <a:r>
              <a:rPr sz="1800" spc="-5" dirty="0">
                <a:latin typeface="Calibri"/>
                <a:cs typeface="Calibri"/>
              </a:rPr>
              <a:t>limit</a:t>
            </a:r>
            <a:endParaRPr sz="1800">
              <a:latin typeface="Calibri"/>
              <a:cs typeface="Calibri"/>
            </a:endParaRPr>
          </a:p>
          <a:p>
            <a:pPr lvl="1">
              <a:lnSpc>
                <a:spcPct val="100000"/>
              </a:lnSpc>
              <a:buChar char="–"/>
            </a:pPr>
            <a:endParaRPr sz="1750">
              <a:latin typeface="Calibri"/>
              <a:cs typeface="Calibri"/>
            </a:endParaRPr>
          </a:p>
          <a:p>
            <a:pPr marL="12700">
              <a:lnSpc>
                <a:spcPct val="100000"/>
              </a:lnSpc>
            </a:pPr>
            <a:r>
              <a:rPr sz="2800" b="1" spc="-5" dirty="0">
                <a:latin typeface="Calibri"/>
                <a:cs typeface="Calibri"/>
              </a:rPr>
              <a:t>NERSC-speciﬁc extras:</a:t>
            </a:r>
            <a:endParaRPr sz="2800">
              <a:latin typeface="Calibri"/>
              <a:cs typeface="Calibri"/>
            </a:endParaRPr>
          </a:p>
          <a:p>
            <a:pPr marL="469900" indent="-381000">
              <a:lnSpc>
                <a:spcPts val="2840"/>
              </a:lnSpc>
              <a:spcBef>
                <a:spcPts val="40"/>
              </a:spcBef>
              <a:buFont typeface="Arial"/>
              <a:buChar char="•"/>
              <a:tabLst>
                <a:tab pos="469265" algn="l"/>
                <a:tab pos="469900" algn="l"/>
                <a:tab pos="3001010" algn="l"/>
              </a:tabLst>
            </a:pPr>
            <a:r>
              <a:rPr sz="2400" b="1" spc="-5" dirty="0">
                <a:latin typeface="Calibri"/>
                <a:cs typeface="Calibri"/>
              </a:rPr>
              <a:t>What type</a:t>
            </a:r>
            <a:r>
              <a:rPr sz="2400" b="1" spc="5" dirty="0">
                <a:latin typeface="Calibri"/>
                <a:cs typeface="Calibri"/>
              </a:rPr>
              <a:t> </a:t>
            </a:r>
            <a:r>
              <a:rPr sz="2400" b="1" spc="-5" dirty="0">
                <a:latin typeface="Calibri"/>
                <a:cs typeface="Calibri"/>
              </a:rPr>
              <a:t>of</a:t>
            </a:r>
            <a:r>
              <a:rPr sz="2400" b="1" spc="5" dirty="0">
                <a:latin typeface="Calibri"/>
                <a:cs typeface="Calibri"/>
              </a:rPr>
              <a:t> </a:t>
            </a:r>
            <a:r>
              <a:rPr sz="2400" b="1" spc="-5" dirty="0">
                <a:latin typeface="Calibri"/>
                <a:cs typeface="Calibri"/>
              </a:rPr>
              <a:t>CPU?	(-C …)</a:t>
            </a:r>
            <a:endParaRPr sz="2400">
              <a:latin typeface="Calibri"/>
              <a:cs typeface="Calibri"/>
            </a:endParaRPr>
          </a:p>
          <a:p>
            <a:pPr marL="927100" lvl="1" indent="-343535">
              <a:lnSpc>
                <a:spcPts val="2120"/>
              </a:lnSpc>
              <a:buClr>
                <a:srgbClr val="4FA556"/>
              </a:buClr>
              <a:buFont typeface="Arial"/>
              <a:buChar char="–"/>
              <a:tabLst>
                <a:tab pos="926465" algn="l"/>
                <a:tab pos="927100" algn="l"/>
              </a:tabLst>
            </a:pPr>
            <a:r>
              <a:rPr sz="1800" spc="-5" dirty="0">
                <a:solidFill>
                  <a:srgbClr val="5EB169"/>
                </a:solidFill>
                <a:latin typeface="Calibri"/>
                <a:cs typeface="Calibri"/>
              </a:rPr>
              <a:t>KNL </a:t>
            </a:r>
            <a:r>
              <a:rPr sz="1800" spc="-5" dirty="0">
                <a:latin typeface="Calibri"/>
                <a:cs typeface="Calibri"/>
              </a:rPr>
              <a:t>or Xeon</a:t>
            </a:r>
            <a:r>
              <a:rPr sz="1800" spc="5" dirty="0">
                <a:latin typeface="Calibri"/>
                <a:cs typeface="Calibri"/>
              </a:rPr>
              <a:t> </a:t>
            </a:r>
            <a:r>
              <a:rPr sz="1800" spc="-5" dirty="0">
                <a:latin typeface="Calibri"/>
                <a:cs typeface="Calibri"/>
              </a:rPr>
              <a:t>(haswell/ivybridge)?</a:t>
            </a:r>
            <a:endParaRPr sz="1800">
              <a:latin typeface="Calibri"/>
              <a:cs typeface="Calibri"/>
            </a:endParaRPr>
          </a:p>
          <a:p>
            <a:pPr marL="469900" indent="-381000">
              <a:lnSpc>
                <a:spcPct val="100000"/>
              </a:lnSpc>
              <a:spcBef>
                <a:spcPts val="40"/>
              </a:spcBef>
              <a:buFont typeface="Arial"/>
              <a:buChar char="•"/>
              <a:tabLst>
                <a:tab pos="469265" algn="l"/>
                <a:tab pos="469900" algn="l"/>
                <a:tab pos="5073650" algn="l"/>
              </a:tabLst>
            </a:pPr>
            <a:r>
              <a:rPr sz="2400" b="1" spc="-5" dirty="0">
                <a:latin typeface="Calibri"/>
                <a:cs typeface="Calibri"/>
              </a:rPr>
              <a:t>Which ﬁlesystems will this</a:t>
            </a:r>
            <a:r>
              <a:rPr sz="2400" b="1" spc="30" dirty="0">
                <a:latin typeface="Calibri"/>
                <a:cs typeface="Calibri"/>
              </a:rPr>
              <a:t> </a:t>
            </a:r>
            <a:r>
              <a:rPr sz="2400" b="1" spc="-5" dirty="0">
                <a:latin typeface="Calibri"/>
                <a:cs typeface="Calibri"/>
              </a:rPr>
              <a:t>job</a:t>
            </a:r>
            <a:r>
              <a:rPr sz="2400" b="1" spc="5" dirty="0">
                <a:latin typeface="Calibri"/>
                <a:cs typeface="Calibri"/>
              </a:rPr>
              <a:t> </a:t>
            </a:r>
            <a:r>
              <a:rPr sz="2400" b="1" spc="-5" dirty="0">
                <a:latin typeface="Calibri"/>
                <a:cs typeface="Calibri"/>
              </a:rPr>
              <a:t>use?	(-L …)</a:t>
            </a:r>
            <a:endParaRPr sz="2400">
              <a:latin typeface="Calibri"/>
              <a:cs typeface="Calibri"/>
            </a:endParaRPr>
          </a:p>
          <a:p>
            <a:pPr marL="863600" lvl="1" indent="-381635">
              <a:lnSpc>
                <a:spcPct val="100000"/>
              </a:lnSpc>
              <a:spcBef>
                <a:spcPts val="20"/>
              </a:spcBef>
              <a:buFont typeface="Arial"/>
              <a:buChar char="–"/>
              <a:tabLst>
                <a:tab pos="862965" algn="l"/>
                <a:tab pos="863600" algn="l"/>
              </a:tabLst>
            </a:pPr>
            <a:r>
              <a:rPr sz="2000" dirty="0">
                <a:latin typeface="Calibri"/>
                <a:cs typeface="Calibri"/>
              </a:rPr>
              <a:t>Usually</a:t>
            </a:r>
            <a:r>
              <a:rPr sz="2000" spc="-10" dirty="0">
                <a:latin typeface="Calibri"/>
                <a:cs typeface="Calibri"/>
              </a:rPr>
              <a:t> </a:t>
            </a:r>
            <a:r>
              <a:rPr sz="2000" spc="-5" dirty="0">
                <a:solidFill>
                  <a:srgbClr val="4FA556"/>
                </a:solidFill>
                <a:latin typeface="Calibri"/>
                <a:cs typeface="Calibri"/>
              </a:rPr>
              <a:t>SCRATCH</a:t>
            </a:r>
            <a:endParaRPr sz="20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0" y="448967"/>
            <a:ext cx="2685119" cy="505267"/>
          </a:xfrm>
          <a:prstGeom prst="rect">
            <a:avLst/>
          </a:prstGeom>
        </p:spPr>
        <p:txBody>
          <a:bodyPr vert="horz" wrap="square" lIns="0" tIns="12700" rIns="0" bIns="0" rtlCol="0">
            <a:spAutoFit/>
          </a:bodyPr>
          <a:lstStyle/>
          <a:p>
            <a:pPr marL="12700">
              <a:lnSpc>
                <a:spcPct val="100000"/>
              </a:lnSpc>
              <a:spcBef>
                <a:spcPts val="100"/>
              </a:spcBef>
            </a:pPr>
            <a:r>
              <a:rPr dirty="0"/>
              <a:t>Agenda</a:t>
            </a:r>
          </a:p>
        </p:txBody>
      </p:sp>
      <p:sp>
        <p:nvSpPr>
          <p:cNvPr id="3" name="object 3"/>
          <p:cNvSpPr txBox="1"/>
          <p:nvPr/>
        </p:nvSpPr>
        <p:spPr>
          <a:xfrm>
            <a:off x="535939" y="1250696"/>
            <a:ext cx="6441440" cy="4768215"/>
          </a:xfrm>
          <a:prstGeom prst="rect">
            <a:avLst/>
          </a:prstGeom>
        </p:spPr>
        <p:txBody>
          <a:bodyPr vert="horz" wrap="square" lIns="0" tIns="90170" rIns="0" bIns="0" rtlCol="0">
            <a:spAutoFit/>
          </a:bodyPr>
          <a:lstStyle/>
          <a:p>
            <a:pPr marL="355600" indent="-342900">
              <a:lnSpc>
                <a:spcPct val="100000"/>
              </a:lnSpc>
              <a:spcBef>
                <a:spcPts val="710"/>
              </a:spcBef>
              <a:buFont typeface="Arial"/>
              <a:buChar char="•"/>
              <a:tabLst>
                <a:tab pos="354965" algn="l"/>
                <a:tab pos="355600" algn="l"/>
              </a:tabLst>
            </a:pPr>
            <a:r>
              <a:rPr sz="2800" b="1" spc="-5" dirty="0">
                <a:latin typeface="Calibri"/>
                <a:cs typeface="Calibri"/>
              </a:rPr>
              <a:t>Cori overview, logging in</a:t>
            </a:r>
            <a:endParaRPr sz="2800" dirty="0">
              <a:latin typeface="Calibri"/>
              <a:cs typeface="Calibri"/>
            </a:endParaRPr>
          </a:p>
          <a:p>
            <a:pPr marL="355600" indent="-342900">
              <a:lnSpc>
                <a:spcPct val="100000"/>
              </a:lnSpc>
              <a:spcBef>
                <a:spcPts val="615"/>
              </a:spcBef>
              <a:buFont typeface="Arial"/>
              <a:buChar char="•"/>
              <a:tabLst>
                <a:tab pos="354965" algn="l"/>
                <a:tab pos="355600" algn="l"/>
              </a:tabLst>
            </a:pPr>
            <a:r>
              <a:rPr sz="2800" b="1" spc="-5" dirty="0">
                <a:latin typeface="Calibri"/>
                <a:cs typeface="Calibri"/>
              </a:rPr>
              <a:t>Run </a:t>
            </a:r>
            <a:r>
              <a:rPr sz="2800" b="1" dirty="0">
                <a:latin typeface="Calibri"/>
                <a:cs typeface="Calibri"/>
              </a:rPr>
              <a:t>a </a:t>
            </a:r>
            <a:r>
              <a:rPr sz="2800" b="1" spc="-5" dirty="0">
                <a:latin typeface="Calibri"/>
                <a:cs typeface="Calibri"/>
              </a:rPr>
              <a:t>simple</a:t>
            </a:r>
            <a:r>
              <a:rPr sz="2800" b="1" dirty="0">
                <a:latin typeface="Calibri"/>
                <a:cs typeface="Calibri"/>
              </a:rPr>
              <a:t> job</a:t>
            </a:r>
            <a:endParaRPr sz="2800" dirty="0">
              <a:latin typeface="Calibri"/>
              <a:cs typeface="Calibri"/>
            </a:endParaRPr>
          </a:p>
          <a:p>
            <a:pPr marL="355600" indent="-342900">
              <a:lnSpc>
                <a:spcPct val="100000"/>
              </a:lnSpc>
              <a:spcBef>
                <a:spcPts val="640"/>
              </a:spcBef>
              <a:buFont typeface="Arial"/>
              <a:buChar char="•"/>
              <a:tabLst>
                <a:tab pos="354965" algn="l"/>
                <a:tab pos="355600" algn="l"/>
              </a:tabLst>
            </a:pPr>
            <a:r>
              <a:rPr sz="2800" b="1" spc="-5" dirty="0">
                <a:solidFill>
                  <a:srgbClr val="FF0000"/>
                </a:solidFill>
                <a:latin typeface="Calibri"/>
                <a:cs typeface="Calibri"/>
              </a:rPr>
              <a:t>Building</a:t>
            </a:r>
            <a:r>
              <a:rPr sz="2800" b="1" spc="-5" dirty="0">
                <a:latin typeface="Calibri"/>
                <a:cs typeface="Calibri"/>
              </a:rPr>
              <a:t> </a:t>
            </a:r>
            <a:r>
              <a:rPr sz="2800" b="1" dirty="0">
                <a:latin typeface="Calibri"/>
                <a:cs typeface="Calibri"/>
              </a:rPr>
              <a:t>and </a:t>
            </a:r>
            <a:r>
              <a:rPr sz="2800" b="1" spc="-5" dirty="0">
                <a:latin typeface="Calibri"/>
                <a:cs typeface="Calibri"/>
              </a:rPr>
              <a:t>running applications </a:t>
            </a:r>
            <a:r>
              <a:rPr sz="2800" b="1" dirty="0">
                <a:latin typeface="Calibri"/>
                <a:cs typeface="Calibri"/>
              </a:rPr>
              <a:t>on</a:t>
            </a:r>
            <a:r>
              <a:rPr sz="2800" b="1" spc="-45" dirty="0">
                <a:latin typeface="Calibri"/>
                <a:cs typeface="Calibri"/>
              </a:rPr>
              <a:t> </a:t>
            </a:r>
            <a:r>
              <a:rPr sz="2800" b="1" spc="-5" dirty="0">
                <a:latin typeface="Calibri"/>
                <a:cs typeface="Calibri"/>
              </a:rPr>
              <a:t>Cori</a:t>
            </a:r>
            <a:endParaRPr sz="2800" dirty="0">
              <a:latin typeface="Calibri"/>
              <a:cs typeface="Calibri"/>
            </a:endParaRPr>
          </a:p>
          <a:p>
            <a:pPr marL="755650" lvl="1" indent="-285750">
              <a:lnSpc>
                <a:spcPct val="100000"/>
              </a:lnSpc>
              <a:spcBef>
                <a:spcPts val="640"/>
              </a:spcBef>
              <a:buFont typeface="Arial"/>
              <a:buChar char="–"/>
              <a:tabLst>
                <a:tab pos="755650" algn="l"/>
              </a:tabLst>
            </a:pPr>
            <a:r>
              <a:rPr sz="2400" spc="-5" dirty="0">
                <a:latin typeface="Calibri"/>
                <a:cs typeface="Calibri"/>
              </a:rPr>
              <a:t>Serial</a:t>
            </a:r>
            <a:endParaRPr sz="2400" dirty="0">
              <a:latin typeface="Calibri"/>
              <a:cs typeface="Calibri"/>
            </a:endParaRPr>
          </a:p>
          <a:p>
            <a:pPr marL="755650" lvl="1" indent="-285750">
              <a:lnSpc>
                <a:spcPct val="100000"/>
              </a:lnSpc>
              <a:spcBef>
                <a:spcPts val="520"/>
              </a:spcBef>
              <a:buFont typeface="Arial"/>
              <a:buChar char="–"/>
              <a:tabLst>
                <a:tab pos="755650" algn="l"/>
              </a:tabLst>
            </a:pPr>
            <a:r>
              <a:rPr sz="2400" spc="-5" dirty="0">
                <a:latin typeface="Calibri"/>
                <a:cs typeface="Calibri"/>
              </a:rPr>
              <a:t>Parallel (MPI)</a:t>
            </a:r>
            <a:endParaRPr sz="2400" dirty="0">
              <a:latin typeface="Calibri"/>
              <a:cs typeface="Calibri"/>
            </a:endParaRPr>
          </a:p>
          <a:p>
            <a:pPr marL="755650" lvl="1" indent="-285750">
              <a:lnSpc>
                <a:spcPct val="100000"/>
              </a:lnSpc>
              <a:spcBef>
                <a:spcPts val="620"/>
              </a:spcBef>
              <a:buFont typeface="Arial"/>
              <a:buChar char="–"/>
              <a:tabLst>
                <a:tab pos="755650" algn="l"/>
              </a:tabLst>
            </a:pPr>
            <a:r>
              <a:rPr sz="2400" spc="-5" dirty="0">
                <a:latin typeface="Calibri"/>
                <a:cs typeface="Calibri"/>
              </a:rPr>
              <a:t>Multithreaded (OpenMP)</a:t>
            </a:r>
            <a:endParaRPr sz="2400" dirty="0">
              <a:latin typeface="Calibri"/>
              <a:cs typeface="Calibri"/>
            </a:endParaRPr>
          </a:p>
          <a:p>
            <a:pPr marL="355600" indent="-342900">
              <a:lnSpc>
                <a:spcPct val="100000"/>
              </a:lnSpc>
              <a:spcBef>
                <a:spcPts val="620"/>
              </a:spcBef>
              <a:buFont typeface="Arial"/>
              <a:buChar char="•"/>
              <a:tabLst>
                <a:tab pos="354965" algn="l"/>
                <a:tab pos="355600" algn="l"/>
              </a:tabLst>
            </a:pPr>
            <a:r>
              <a:rPr sz="2800" b="1" spc="-5" dirty="0">
                <a:latin typeface="Calibri"/>
                <a:cs typeface="Calibri"/>
              </a:rPr>
              <a:t>What aﬀects</a:t>
            </a:r>
            <a:r>
              <a:rPr sz="2800" b="1" spc="-10" dirty="0">
                <a:latin typeface="Calibri"/>
                <a:cs typeface="Calibri"/>
              </a:rPr>
              <a:t> </a:t>
            </a:r>
            <a:r>
              <a:rPr sz="2800" b="1" spc="-5" dirty="0">
                <a:latin typeface="Calibri"/>
                <a:cs typeface="Calibri"/>
              </a:rPr>
              <a:t>performance?</a:t>
            </a:r>
            <a:endParaRPr sz="2800" dirty="0">
              <a:latin typeface="Calibri"/>
              <a:cs typeface="Calibri"/>
            </a:endParaRPr>
          </a:p>
          <a:p>
            <a:pPr marL="755650" lvl="1" indent="-285750">
              <a:lnSpc>
                <a:spcPct val="100000"/>
              </a:lnSpc>
              <a:spcBef>
                <a:spcPts val="640"/>
              </a:spcBef>
              <a:buFont typeface="Arial"/>
              <a:buChar char="–"/>
              <a:tabLst>
                <a:tab pos="755650" algn="l"/>
              </a:tabLst>
            </a:pPr>
            <a:r>
              <a:rPr sz="2400" spc="-10" dirty="0">
                <a:latin typeface="Calibri"/>
                <a:cs typeface="Calibri"/>
              </a:rPr>
              <a:t>Bottlenecks</a:t>
            </a:r>
            <a:endParaRPr sz="2400" dirty="0">
              <a:latin typeface="Calibri"/>
              <a:cs typeface="Calibri"/>
            </a:endParaRPr>
          </a:p>
          <a:p>
            <a:pPr marL="755650" lvl="1" indent="-285750">
              <a:lnSpc>
                <a:spcPct val="100000"/>
              </a:lnSpc>
              <a:spcBef>
                <a:spcPts val="520"/>
              </a:spcBef>
              <a:buFont typeface="Arial"/>
              <a:buChar char="–"/>
              <a:tabLst>
                <a:tab pos="755650" algn="l"/>
              </a:tabLst>
            </a:pPr>
            <a:r>
              <a:rPr sz="2400" dirty="0">
                <a:latin typeface="Calibri"/>
                <a:cs typeface="Calibri"/>
              </a:rPr>
              <a:t>Task </a:t>
            </a:r>
            <a:r>
              <a:rPr sz="2400" spc="-5" dirty="0">
                <a:latin typeface="Calibri"/>
                <a:cs typeface="Calibri"/>
              </a:rPr>
              <a:t>placement </a:t>
            </a:r>
            <a:r>
              <a:rPr sz="2400" dirty="0">
                <a:latin typeface="Calibri"/>
                <a:cs typeface="Calibri"/>
              </a:rPr>
              <a:t>and </a:t>
            </a:r>
            <a:r>
              <a:rPr sz="2400" spc="-5" dirty="0">
                <a:latin typeface="Calibri"/>
                <a:cs typeface="Calibri"/>
              </a:rPr>
              <a:t>aﬃnity</a:t>
            </a:r>
            <a:endParaRPr sz="2400" dirty="0">
              <a:latin typeface="Calibri"/>
              <a:cs typeface="Calibri"/>
            </a:endParaRPr>
          </a:p>
          <a:p>
            <a:pPr marL="355600" indent="-342900">
              <a:lnSpc>
                <a:spcPct val="100000"/>
              </a:lnSpc>
              <a:spcBef>
                <a:spcPts val="715"/>
              </a:spcBef>
              <a:buFont typeface="Arial"/>
              <a:buChar char="•"/>
              <a:tabLst>
                <a:tab pos="354965" algn="l"/>
                <a:tab pos="355600" algn="l"/>
              </a:tabLst>
            </a:pPr>
            <a:r>
              <a:rPr sz="2800" b="1" spc="-5" dirty="0">
                <a:latin typeface="Calibri"/>
                <a:cs typeface="Calibri"/>
              </a:rPr>
              <a:t>Preparing for performance</a:t>
            </a:r>
            <a:r>
              <a:rPr sz="2800" b="1" spc="-20" dirty="0">
                <a:latin typeface="Calibri"/>
                <a:cs typeface="Calibri"/>
              </a:rPr>
              <a:t> </a:t>
            </a:r>
            <a:r>
              <a:rPr sz="2800" b="1" spc="-5" dirty="0">
                <a:latin typeface="Calibri"/>
                <a:cs typeface="Calibri"/>
              </a:rPr>
              <a:t>analysis</a:t>
            </a:r>
            <a:endParaRPr sz="280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24" y="1374126"/>
            <a:ext cx="2632075" cy="566420"/>
          </a:xfrm>
          <a:prstGeom prst="rect">
            <a:avLst/>
          </a:prstGeom>
        </p:spPr>
        <p:txBody>
          <a:bodyPr vert="horz" wrap="square" lIns="0" tIns="12700" rIns="0" bIns="0" rtlCol="0">
            <a:spAutoFit/>
          </a:bodyPr>
          <a:lstStyle/>
          <a:p>
            <a:pPr marL="12700">
              <a:lnSpc>
                <a:spcPts val="2130"/>
              </a:lnSpc>
              <a:spcBef>
                <a:spcPts val="100"/>
              </a:spcBef>
            </a:pPr>
            <a:r>
              <a:rPr sz="1800" spc="-5" dirty="0">
                <a:latin typeface="Courier New"/>
                <a:cs typeface="Courier New"/>
              </a:rPr>
              <a:t>#SBATCH -N</a:t>
            </a:r>
            <a:r>
              <a:rPr sz="1800" spc="-30" dirty="0">
                <a:latin typeface="Courier New"/>
                <a:cs typeface="Courier New"/>
              </a:rPr>
              <a:t> </a:t>
            </a:r>
            <a:r>
              <a:rPr sz="1800" spc="-5" dirty="0">
                <a:latin typeface="Courier New"/>
                <a:cs typeface="Courier New"/>
              </a:rPr>
              <a:t>64</a:t>
            </a:r>
            <a:endParaRPr sz="1800">
              <a:latin typeface="Courier New"/>
              <a:cs typeface="Courier New"/>
            </a:endParaRPr>
          </a:p>
          <a:p>
            <a:pPr marL="12700">
              <a:lnSpc>
                <a:spcPts val="2130"/>
              </a:lnSpc>
            </a:pPr>
            <a:r>
              <a:rPr sz="1800" spc="-5" dirty="0">
                <a:latin typeface="Courier New"/>
                <a:cs typeface="Courier New"/>
              </a:rPr>
              <a:t>srun -N 32</a:t>
            </a:r>
            <a:r>
              <a:rPr sz="1800" spc="-90" dirty="0">
                <a:latin typeface="Courier New"/>
                <a:cs typeface="Courier New"/>
              </a:rPr>
              <a:t> </a:t>
            </a:r>
            <a:r>
              <a:rPr sz="1800" spc="-5" dirty="0">
                <a:latin typeface="Courier New"/>
                <a:cs typeface="Courier New"/>
              </a:rPr>
              <a:t>./my_app</a:t>
            </a:r>
            <a:endParaRPr sz="1800">
              <a:latin typeface="Courier New"/>
              <a:cs typeface="Courier New"/>
            </a:endParaRPr>
          </a:p>
        </p:txBody>
      </p:sp>
      <p:sp>
        <p:nvSpPr>
          <p:cNvPr id="3" name="object 3"/>
          <p:cNvSpPr txBox="1"/>
          <p:nvPr/>
        </p:nvSpPr>
        <p:spPr>
          <a:xfrm>
            <a:off x="3416407" y="1374126"/>
            <a:ext cx="4140835" cy="845819"/>
          </a:xfrm>
          <a:prstGeom prst="rect">
            <a:avLst/>
          </a:prstGeom>
        </p:spPr>
        <p:txBody>
          <a:bodyPr vert="horz" wrap="square" lIns="0" tIns="12700" rIns="0" bIns="0" rtlCol="0">
            <a:spAutoFit/>
          </a:bodyPr>
          <a:lstStyle/>
          <a:p>
            <a:pPr marL="12700">
              <a:lnSpc>
                <a:spcPts val="2130"/>
              </a:lnSpc>
              <a:spcBef>
                <a:spcPts val="100"/>
              </a:spcBef>
            </a:pPr>
            <a:r>
              <a:rPr sz="1800" dirty="0">
                <a:latin typeface="Courier New"/>
                <a:cs typeface="Courier New"/>
              </a:rPr>
              <a:t># </a:t>
            </a:r>
            <a:r>
              <a:rPr sz="1800" spc="-5" dirty="0">
                <a:latin typeface="Courier New"/>
                <a:cs typeface="Courier New"/>
              </a:rPr>
              <a:t>request 64</a:t>
            </a:r>
            <a:r>
              <a:rPr sz="1800" spc="-30" dirty="0">
                <a:latin typeface="Courier New"/>
                <a:cs typeface="Courier New"/>
              </a:rPr>
              <a:t> </a:t>
            </a:r>
            <a:r>
              <a:rPr sz="1800" spc="-5" dirty="0">
                <a:latin typeface="Courier New"/>
                <a:cs typeface="Courier New"/>
              </a:rPr>
              <a:t>nodes</a:t>
            </a:r>
            <a:endParaRPr sz="1800">
              <a:latin typeface="Courier New"/>
              <a:cs typeface="Courier New"/>
            </a:endParaRPr>
          </a:p>
          <a:p>
            <a:pPr marL="12700" marR="5080" indent="-635">
              <a:lnSpc>
                <a:spcPts val="2200"/>
              </a:lnSpc>
              <a:spcBef>
                <a:spcPts val="10"/>
              </a:spcBef>
            </a:pPr>
            <a:r>
              <a:rPr sz="1800" dirty="0">
                <a:latin typeface="Courier New"/>
                <a:cs typeface="Courier New"/>
              </a:rPr>
              <a:t># </a:t>
            </a:r>
            <a:r>
              <a:rPr sz="1800" spc="-5" dirty="0">
                <a:latin typeface="Courier New"/>
                <a:cs typeface="Courier New"/>
              </a:rPr>
              <a:t>start ./my_app on 32 of them  </a:t>
            </a:r>
            <a:r>
              <a:rPr sz="1800" dirty="0">
                <a:latin typeface="Courier New"/>
                <a:cs typeface="Courier New"/>
              </a:rPr>
              <a:t># </a:t>
            </a:r>
            <a:r>
              <a:rPr sz="1800" spc="-5" dirty="0">
                <a:latin typeface="Courier New"/>
                <a:cs typeface="Courier New"/>
              </a:rPr>
              <a:t>(default: </a:t>
            </a:r>
            <a:r>
              <a:rPr sz="1800" dirty="0">
                <a:latin typeface="Courier New"/>
                <a:cs typeface="Courier New"/>
              </a:rPr>
              <a:t>1 </a:t>
            </a:r>
            <a:r>
              <a:rPr sz="1800" spc="-5" dirty="0">
                <a:latin typeface="Courier New"/>
                <a:cs typeface="Courier New"/>
              </a:rPr>
              <a:t>per</a:t>
            </a:r>
            <a:r>
              <a:rPr sz="1800" spc="-50" dirty="0">
                <a:latin typeface="Courier New"/>
                <a:cs typeface="Courier New"/>
              </a:rPr>
              <a:t> </a:t>
            </a:r>
            <a:r>
              <a:rPr sz="1800" spc="-5" dirty="0">
                <a:latin typeface="Courier New"/>
                <a:cs typeface="Courier New"/>
              </a:rPr>
              <a:t>node)</a:t>
            </a:r>
            <a:endParaRPr sz="1800">
              <a:latin typeface="Courier New"/>
              <a:cs typeface="Courier New"/>
            </a:endParaRPr>
          </a:p>
        </p:txBody>
      </p:sp>
      <p:sp>
        <p:nvSpPr>
          <p:cNvPr id="4" name="object 4"/>
          <p:cNvSpPr txBox="1"/>
          <p:nvPr/>
        </p:nvSpPr>
        <p:spPr>
          <a:xfrm>
            <a:off x="535924" y="2186926"/>
            <a:ext cx="7569834" cy="11252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urier New"/>
                <a:cs typeface="Courier New"/>
              </a:rPr>
              <a:t>srun -n 128 ./my_app </a:t>
            </a:r>
            <a:r>
              <a:rPr sz="1800" dirty="0">
                <a:latin typeface="Courier New"/>
                <a:cs typeface="Courier New"/>
              </a:rPr>
              <a:t># </a:t>
            </a:r>
            <a:r>
              <a:rPr sz="1800" spc="-5" dirty="0">
                <a:latin typeface="Courier New"/>
                <a:cs typeface="Courier New"/>
              </a:rPr>
              <a:t>start 128 instances of</a:t>
            </a:r>
            <a:r>
              <a:rPr sz="1800" spc="-70" dirty="0">
                <a:latin typeface="Courier New"/>
                <a:cs typeface="Courier New"/>
              </a:rPr>
              <a:t> </a:t>
            </a:r>
            <a:r>
              <a:rPr sz="1800" spc="-5" dirty="0">
                <a:latin typeface="Courier New"/>
                <a:cs typeface="Courier New"/>
              </a:rPr>
              <a:t>./my_app,</a:t>
            </a:r>
            <a:endParaRPr sz="1800">
              <a:latin typeface="Courier New"/>
              <a:cs typeface="Courier New"/>
            </a:endParaRPr>
          </a:p>
          <a:p>
            <a:pPr marL="2893060" marR="278765">
              <a:lnSpc>
                <a:spcPts val="2100"/>
              </a:lnSpc>
              <a:spcBef>
                <a:spcPts val="160"/>
              </a:spcBef>
            </a:pPr>
            <a:r>
              <a:rPr sz="1800" dirty="0">
                <a:latin typeface="Courier New"/>
                <a:cs typeface="Courier New"/>
              </a:rPr>
              <a:t># </a:t>
            </a:r>
            <a:r>
              <a:rPr sz="1800" spc="-5" dirty="0">
                <a:latin typeface="Courier New"/>
                <a:cs typeface="Courier New"/>
              </a:rPr>
              <a:t>across my 64 nodes (default is  </a:t>
            </a:r>
            <a:r>
              <a:rPr sz="1800" dirty="0">
                <a:latin typeface="Courier New"/>
                <a:cs typeface="Courier New"/>
              </a:rPr>
              <a:t># </a:t>
            </a:r>
            <a:r>
              <a:rPr sz="1800" spc="-5" dirty="0">
                <a:latin typeface="Courier New"/>
                <a:cs typeface="Courier New"/>
              </a:rPr>
              <a:t>to evenly distribute them</a:t>
            </a:r>
            <a:r>
              <a:rPr sz="1800" spc="-70" dirty="0">
                <a:latin typeface="Courier New"/>
                <a:cs typeface="Courier New"/>
              </a:rPr>
              <a:t> </a:t>
            </a:r>
            <a:r>
              <a:rPr sz="1800" spc="-5" dirty="0">
                <a:latin typeface="Courier New"/>
                <a:cs typeface="Courier New"/>
              </a:rPr>
              <a:t>in</a:t>
            </a:r>
            <a:endParaRPr sz="1800">
              <a:latin typeface="Courier New"/>
              <a:cs typeface="Courier New"/>
            </a:endParaRPr>
          </a:p>
          <a:p>
            <a:pPr marL="2893060">
              <a:lnSpc>
                <a:spcPts val="2140"/>
              </a:lnSpc>
            </a:pPr>
            <a:r>
              <a:rPr sz="1800" dirty="0">
                <a:latin typeface="Courier New"/>
                <a:cs typeface="Courier New"/>
              </a:rPr>
              <a:t># </a:t>
            </a:r>
            <a:r>
              <a:rPr sz="1800" spc="-5" dirty="0">
                <a:latin typeface="Courier New"/>
                <a:cs typeface="Courier New"/>
              </a:rPr>
              <a:t>block</a:t>
            </a:r>
            <a:r>
              <a:rPr sz="1800" spc="-20" dirty="0">
                <a:latin typeface="Courier New"/>
                <a:cs typeface="Courier New"/>
              </a:rPr>
              <a:t> </a:t>
            </a:r>
            <a:r>
              <a:rPr sz="1800" spc="-5" dirty="0">
                <a:latin typeface="Courier New"/>
                <a:cs typeface="Courier New"/>
              </a:rPr>
              <a:t>fashion)</a:t>
            </a:r>
            <a:endParaRPr sz="1800">
              <a:latin typeface="Courier New"/>
              <a:cs typeface="Courier New"/>
            </a:endParaRPr>
          </a:p>
        </p:txBody>
      </p:sp>
      <p:sp>
        <p:nvSpPr>
          <p:cNvPr id="5" name="object 5"/>
          <p:cNvSpPr txBox="1"/>
          <p:nvPr/>
        </p:nvSpPr>
        <p:spPr>
          <a:xfrm>
            <a:off x="535924" y="5666724"/>
            <a:ext cx="6985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One </a:t>
            </a:r>
            <a:r>
              <a:rPr sz="2400" spc="-5" dirty="0">
                <a:latin typeface="Calibri"/>
                <a:cs typeface="Calibri"/>
              </a:rPr>
              <a:t>MPI rank generally corresponds </a:t>
            </a:r>
            <a:r>
              <a:rPr sz="2400" dirty="0">
                <a:latin typeface="Calibri"/>
                <a:cs typeface="Calibri"/>
              </a:rPr>
              <a:t>to </a:t>
            </a:r>
            <a:r>
              <a:rPr sz="2400" spc="-5" dirty="0">
                <a:latin typeface="Calibri"/>
                <a:cs typeface="Calibri"/>
              </a:rPr>
              <a:t>one </a:t>
            </a:r>
            <a:r>
              <a:rPr sz="2400" dirty="0">
                <a:latin typeface="Calibri"/>
                <a:cs typeface="Calibri"/>
              </a:rPr>
              <a:t>SLURM</a:t>
            </a:r>
            <a:r>
              <a:rPr sz="2400" spc="30" dirty="0">
                <a:latin typeface="Calibri"/>
                <a:cs typeface="Calibri"/>
              </a:rPr>
              <a:t> </a:t>
            </a:r>
            <a:r>
              <a:rPr sz="2400" dirty="0">
                <a:latin typeface="Calibri"/>
                <a:cs typeface="Calibri"/>
              </a:rPr>
              <a:t>Task</a:t>
            </a:r>
            <a:endParaRPr sz="2400">
              <a:latin typeface="Calibri"/>
              <a:cs typeface="Calibri"/>
            </a:endParaRPr>
          </a:p>
        </p:txBody>
      </p:sp>
      <p:sp>
        <p:nvSpPr>
          <p:cNvPr id="6" name="object 6"/>
          <p:cNvSpPr txBox="1">
            <a:spLocks noGrp="1"/>
          </p:cNvSpPr>
          <p:nvPr>
            <p:ph type="title"/>
          </p:nvPr>
        </p:nvSpPr>
        <p:spPr>
          <a:xfrm>
            <a:off x="439087" y="357383"/>
            <a:ext cx="4312285" cy="513080"/>
          </a:xfrm>
          <a:prstGeom prst="rect">
            <a:avLst/>
          </a:prstGeom>
        </p:spPr>
        <p:txBody>
          <a:bodyPr vert="horz" wrap="square" lIns="0" tIns="12700" rIns="0" bIns="0" rtlCol="0">
            <a:spAutoFit/>
          </a:bodyPr>
          <a:lstStyle/>
          <a:p>
            <a:pPr marL="12700">
              <a:lnSpc>
                <a:spcPct val="100000"/>
              </a:lnSpc>
              <a:spcBef>
                <a:spcPts val="100"/>
              </a:spcBef>
            </a:pPr>
            <a:r>
              <a:rPr spc="-150" dirty="0"/>
              <a:t>Requesting nodes or tasks</a:t>
            </a:r>
          </a:p>
        </p:txBody>
      </p:sp>
      <p:sp>
        <p:nvSpPr>
          <p:cNvPr id="7" name="object 7"/>
          <p:cNvSpPr/>
          <p:nvPr/>
        </p:nvSpPr>
        <p:spPr>
          <a:xfrm>
            <a:off x="601748" y="3881770"/>
            <a:ext cx="1884680" cy="429895"/>
          </a:xfrm>
          <a:custGeom>
            <a:avLst/>
            <a:gdLst/>
            <a:ahLst/>
            <a:cxnLst/>
            <a:rect l="l" t="t" r="r" b="b"/>
            <a:pathLst>
              <a:path w="1884680" h="429895">
                <a:moveTo>
                  <a:pt x="1812839" y="0"/>
                </a:moveTo>
                <a:lnTo>
                  <a:pt x="71550" y="0"/>
                </a:lnTo>
                <a:lnTo>
                  <a:pt x="43700" y="5622"/>
                </a:lnTo>
                <a:lnTo>
                  <a:pt x="20956" y="20956"/>
                </a:lnTo>
                <a:lnTo>
                  <a:pt x="5622" y="43699"/>
                </a:lnTo>
                <a:lnTo>
                  <a:pt x="0" y="71550"/>
                </a:lnTo>
                <a:lnTo>
                  <a:pt x="0" y="357748"/>
                </a:lnTo>
                <a:lnTo>
                  <a:pt x="5622" y="385599"/>
                </a:lnTo>
                <a:lnTo>
                  <a:pt x="20956" y="408342"/>
                </a:lnTo>
                <a:lnTo>
                  <a:pt x="43700" y="423676"/>
                </a:lnTo>
                <a:lnTo>
                  <a:pt x="71550" y="429299"/>
                </a:lnTo>
                <a:lnTo>
                  <a:pt x="1812839" y="429299"/>
                </a:lnTo>
                <a:lnTo>
                  <a:pt x="1840690" y="423676"/>
                </a:lnTo>
                <a:lnTo>
                  <a:pt x="1863433" y="408342"/>
                </a:lnTo>
                <a:lnTo>
                  <a:pt x="1878767" y="385599"/>
                </a:lnTo>
                <a:lnTo>
                  <a:pt x="1884390" y="357748"/>
                </a:lnTo>
                <a:lnTo>
                  <a:pt x="1884390" y="71550"/>
                </a:lnTo>
                <a:lnTo>
                  <a:pt x="1878767" y="43699"/>
                </a:lnTo>
                <a:lnTo>
                  <a:pt x="1863433" y="20956"/>
                </a:lnTo>
                <a:lnTo>
                  <a:pt x="1840690" y="5622"/>
                </a:lnTo>
                <a:lnTo>
                  <a:pt x="1812839" y="0"/>
                </a:lnTo>
                <a:close/>
              </a:path>
            </a:pathLst>
          </a:custGeom>
          <a:solidFill>
            <a:srgbClr val="FFECC1"/>
          </a:solidFill>
        </p:spPr>
        <p:txBody>
          <a:bodyPr wrap="square" lIns="0" tIns="0" rIns="0" bIns="0" rtlCol="0"/>
          <a:lstStyle/>
          <a:p>
            <a:endParaRPr/>
          </a:p>
        </p:txBody>
      </p:sp>
      <p:sp>
        <p:nvSpPr>
          <p:cNvPr id="8" name="object 8"/>
          <p:cNvSpPr/>
          <p:nvPr/>
        </p:nvSpPr>
        <p:spPr>
          <a:xfrm>
            <a:off x="601749" y="3881770"/>
            <a:ext cx="1884680" cy="429895"/>
          </a:xfrm>
          <a:custGeom>
            <a:avLst/>
            <a:gdLst/>
            <a:ahLst/>
            <a:cxnLst/>
            <a:rect l="l" t="t" r="r" b="b"/>
            <a:pathLst>
              <a:path w="1884680" h="429895">
                <a:moveTo>
                  <a:pt x="0" y="71551"/>
                </a:moveTo>
                <a:lnTo>
                  <a:pt x="5622" y="43700"/>
                </a:lnTo>
                <a:lnTo>
                  <a:pt x="20956" y="20956"/>
                </a:lnTo>
                <a:lnTo>
                  <a:pt x="43700" y="5622"/>
                </a:lnTo>
                <a:lnTo>
                  <a:pt x="71550" y="0"/>
                </a:lnTo>
                <a:lnTo>
                  <a:pt x="1812839" y="0"/>
                </a:lnTo>
                <a:lnTo>
                  <a:pt x="1840690" y="5622"/>
                </a:lnTo>
                <a:lnTo>
                  <a:pt x="1863433" y="20956"/>
                </a:lnTo>
                <a:lnTo>
                  <a:pt x="1878767" y="43700"/>
                </a:lnTo>
                <a:lnTo>
                  <a:pt x="1884390" y="71551"/>
                </a:lnTo>
                <a:lnTo>
                  <a:pt x="1884390" y="357748"/>
                </a:lnTo>
                <a:lnTo>
                  <a:pt x="1878767" y="385599"/>
                </a:lnTo>
                <a:lnTo>
                  <a:pt x="1863433" y="408343"/>
                </a:lnTo>
                <a:lnTo>
                  <a:pt x="1840690" y="423677"/>
                </a:lnTo>
                <a:lnTo>
                  <a:pt x="1812839" y="429299"/>
                </a:lnTo>
                <a:lnTo>
                  <a:pt x="71550" y="429299"/>
                </a:lnTo>
                <a:lnTo>
                  <a:pt x="43700" y="423677"/>
                </a:lnTo>
                <a:lnTo>
                  <a:pt x="20956" y="408343"/>
                </a:lnTo>
                <a:lnTo>
                  <a:pt x="5622" y="385599"/>
                </a:lnTo>
                <a:lnTo>
                  <a:pt x="0" y="357748"/>
                </a:lnTo>
                <a:lnTo>
                  <a:pt x="0" y="71551"/>
                </a:lnTo>
                <a:close/>
              </a:path>
            </a:pathLst>
          </a:custGeom>
          <a:ln w="9524">
            <a:solidFill>
              <a:srgbClr val="1E5C76"/>
            </a:solidFill>
          </a:ln>
        </p:spPr>
        <p:txBody>
          <a:bodyPr wrap="square" lIns="0" tIns="0" rIns="0" bIns="0" rtlCol="0"/>
          <a:lstStyle/>
          <a:p>
            <a:endParaRPr/>
          </a:p>
        </p:txBody>
      </p:sp>
      <p:sp>
        <p:nvSpPr>
          <p:cNvPr id="9" name="object 9"/>
          <p:cNvSpPr/>
          <p:nvPr/>
        </p:nvSpPr>
        <p:spPr>
          <a:xfrm>
            <a:off x="601749" y="4381195"/>
            <a:ext cx="1884680" cy="429895"/>
          </a:xfrm>
          <a:custGeom>
            <a:avLst/>
            <a:gdLst/>
            <a:ahLst/>
            <a:cxnLst/>
            <a:rect l="l" t="t" r="r" b="b"/>
            <a:pathLst>
              <a:path w="1884680" h="429895">
                <a:moveTo>
                  <a:pt x="1812838" y="0"/>
                </a:moveTo>
                <a:lnTo>
                  <a:pt x="71550" y="0"/>
                </a:lnTo>
                <a:lnTo>
                  <a:pt x="43700" y="5622"/>
                </a:lnTo>
                <a:lnTo>
                  <a:pt x="20956" y="20956"/>
                </a:lnTo>
                <a:lnTo>
                  <a:pt x="5622" y="43699"/>
                </a:lnTo>
                <a:lnTo>
                  <a:pt x="0" y="71550"/>
                </a:lnTo>
                <a:lnTo>
                  <a:pt x="0" y="357748"/>
                </a:lnTo>
                <a:lnTo>
                  <a:pt x="5622" y="385599"/>
                </a:lnTo>
                <a:lnTo>
                  <a:pt x="20956" y="408342"/>
                </a:lnTo>
                <a:lnTo>
                  <a:pt x="43700" y="423676"/>
                </a:lnTo>
                <a:lnTo>
                  <a:pt x="71550" y="429299"/>
                </a:lnTo>
                <a:lnTo>
                  <a:pt x="1812838" y="429299"/>
                </a:lnTo>
                <a:lnTo>
                  <a:pt x="1840689" y="423676"/>
                </a:lnTo>
                <a:lnTo>
                  <a:pt x="1863432" y="408342"/>
                </a:lnTo>
                <a:lnTo>
                  <a:pt x="1878766" y="385599"/>
                </a:lnTo>
                <a:lnTo>
                  <a:pt x="1884389" y="357748"/>
                </a:lnTo>
                <a:lnTo>
                  <a:pt x="1884389" y="71550"/>
                </a:lnTo>
                <a:lnTo>
                  <a:pt x="1878766" y="43699"/>
                </a:lnTo>
                <a:lnTo>
                  <a:pt x="1863432" y="20956"/>
                </a:lnTo>
                <a:lnTo>
                  <a:pt x="1840689" y="5622"/>
                </a:lnTo>
                <a:lnTo>
                  <a:pt x="1812838" y="0"/>
                </a:lnTo>
                <a:close/>
              </a:path>
            </a:pathLst>
          </a:custGeom>
          <a:solidFill>
            <a:srgbClr val="FFECC1"/>
          </a:solidFill>
        </p:spPr>
        <p:txBody>
          <a:bodyPr wrap="square" lIns="0" tIns="0" rIns="0" bIns="0" rtlCol="0"/>
          <a:lstStyle/>
          <a:p>
            <a:endParaRPr/>
          </a:p>
        </p:txBody>
      </p:sp>
      <p:sp>
        <p:nvSpPr>
          <p:cNvPr id="10" name="object 10"/>
          <p:cNvSpPr/>
          <p:nvPr/>
        </p:nvSpPr>
        <p:spPr>
          <a:xfrm>
            <a:off x="601749" y="4381195"/>
            <a:ext cx="1884680" cy="429895"/>
          </a:xfrm>
          <a:custGeom>
            <a:avLst/>
            <a:gdLst/>
            <a:ahLst/>
            <a:cxnLst/>
            <a:rect l="l" t="t" r="r" b="b"/>
            <a:pathLst>
              <a:path w="1884680" h="429895">
                <a:moveTo>
                  <a:pt x="0" y="71551"/>
                </a:moveTo>
                <a:lnTo>
                  <a:pt x="5622" y="43700"/>
                </a:lnTo>
                <a:lnTo>
                  <a:pt x="20956" y="20956"/>
                </a:lnTo>
                <a:lnTo>
                  <a:pt x="43700" y="5622"/>
                </a:lnTo>
                <a:lnTo>
                  <a:pt x="71551" y="0"/>
                </a:lnTo>
                <a:lnTo>
                  <a:pt x="1812838" y="0"/>
                </a:lnTo>
                <a:lnTo>
                  <a:pt x="1840689" y="5622"/>
                </a:lnTo>
                <a:lnTo>
                  <a:pt x="1863432" y="20956"/>
                </a:lnTo>
                <a:lnTo>
                  <a:pt x="1878766" y="43700"/>
                </a:lnTo>
                <a:lnTo>
                  <a:pt x="1884389" y="71551"/>
                </a:lnTo>
                <a:lnTo>
                  <a:pt x="1884389" y="357748"/>
                </a:lnTo>
                <a:lnTo>
                  <a:pt x="1878766" y="385599"/>
                </a:lnTo>
                <a:lnTo>
                  <a:pt x="1863432" y="408343"/>
                </a:lnTo>
                <a:lnTo>
                  <a:pt x="1840689" y="423677"/>
                </a:lnTo>
                <a:lnTo>
                  <a:pt x="1812838" y="429299"/>
                </a:lnTo>
                <a:lnTo>
                  <a:pt x="71551" y="429299"/>
                </a:lnTo>
                <a:lnTo>
                  <a:pt x="43700" y="423677"/>
                </a:lnTo>
                <a:lnTo>
                  <a:pt x="20956" y="408343"/>
                </a:lnTo>
                <a:lnTo>
                  <a:pt x="5622" y="385599"/>
                </a:lnTo>
                <a:lnTo>
                  <a:pt x="0" y="357748"/>
                </a:lnTo>
                <a:lnTo>
                  <a:pt x="0" y="71551"/>
                </a:lnTo>
                <a:close/>
              </a:path>
            </a:pathLst>
          </a:custGeom>
          <a:ln w="9524">
            <a:solidFill>
              <a:srgbClr val="1E5C76"/>
            </a:solidFill>
          </a:ln>
        </p:spPr>
        <p:txBody>
          <a:bodyPr wrap="square" lIns="0" tIns="0" rIns="0" bIns="0" rtlCol="0"/>
          <a:lstStyle/>
          <a:p>
            <a:endParaRPr/>
          </a:p>
        </p:txBody>
      </p:sp>
      <p:sp>
        <p:nvSpPr>
          <p:cNvPr id="11" name="object 11"/>
          <p:cNvSpPr/>
          <p:nvPr/>
        </p:nvSpPr>
        <p:spPr>
          <a:xfrm>
            <a:off x="2842168" y="3881770"/>
            <a:ext cx="1900555" cy="429895"/>
          </a:xfrm>
          <a:custGeom>
            <a:avLst/>
            <a:gdLst/>
            <a:ahLst/>
            <a:cxnLst/>
            <a:rect l="l" t="t" r="r" b="b"/>
            <a:pathLst>
              <a:path w="1900554" h="429895">
                <a:moveTo>
                  <a:pt x="1828863" y="0"/>
                </a:moveTo>
                <a:lnTo>
                  <a:pt x="71551" y="0"/>
                </a:lnTo>
                <a:lnTo>
                  <a:pt x="43700" y="5622"/>
                </a:lnTo>
                <a:lnTo>
                  <a:pt x="20956" y="20956"/>
                </a:lnTo>
                <a:lnTo>
                  <a:pt x="5622" y="43699"/>
                </a:lnTo>
                <a:lnTo>
                  <a:pt x="0" y="71550"/>
                </a:lnTo>
                <a:lnTo>
                  <a:pt x="0" y="357748"/>
                </a:lnTo>
                <a:lnTo>
                  <a:pt x="5622" y="385599"/>
                </a:lnTo>
                <a:lnTo>
                  <a:pt x="20956" y="408342"/>
                </a:lnTo>
                <a:lnTo>
                  <a:pt x="43700" y="423676"/>
                </a:lnTo>
                <a:lnTo>
                  <a:pt x="71551" y="429299"/>
                </a:lnTo>
                <a:lnTo>
                  <a:pt x="1828863" y="429299"/>
                </a:lnTo>
                <a:lnTo>
                  <a:pt x="1856714" y="423676"/>
                </a:lnTo>
                <a:lnTo>
                  <a:pt x="1879458" y="408342"/>
                </a:lnTo>
                <a:lnTo>
                  <a:pt x="1894792" y="385599"/>
                </a:lnTo>
                <a:lnTo>
                  <a:pt x="1900415" y="357748"/>
                </a:lnTo>
                <a:lnTo>
                  <a:pt x="1900415" y="71550"/>
                </a:lnTo>
                <a:lnTo>
                  <a:pt x="1894792" y="43699"/>
                </a:lnTo>
                <a:lnTo>
                  <a:pt x="1879458" y="20956"/>
                </a:lnTo>
                <a:lnTo>
                  <a:pt x="1856714" y="5622"/>
                </a:lnTo>
                <a:lnTo>
                  <a:pt x="1828863" y="0"/>
                </a:lnTo>
                <a:close/>
              </a:path>
            </a:pathLst>
          </a:custGeom>
          <a:solidFill>
            <a:srgbClr val="FFECC1"/>
          </a:solidFill>
        </p:spPr>
        <p:txBody>
          <a:bodyPr wrap="square" lIns="0" tIns="0" rIns="0" bIns="0" rtlCol="0"/>
          <a:lstStyle/>
          <a:p>
            <a:endParaRPr/>
          </a:p>
        </p:txBody>
      </p:sp>
      <p:sp>
        <p:nvSpPr>
          <p:cNvPr id="12" name="object 12"/>
          <p:cNvSpPr/>
          <p:nvPr/>
        </p:nvSpPr>
        <p:spPr>
          <a:xfrm>
            <a:off x="2842168" y="3881770"/>
            <a:ext cx="1900555" cy="429895"/>
          </a:xfrm>
          <a:custGeom>
            <a:avLst/>
            <a:gdLst/>
            <a:ahLst/>
            <a:cxnLst/>
            <a:rect l="l" t="t" r="r" b="b"/>
            <a:pathLst>
              <a:path w="1900554" h="429895">
                <a:moveTo>
                  <a:pt x="0" y="71551"/>
                </a:moveTo>
                <a:lnTo>
                  <a:pt x="5622" y="43700"/>
                </a:lnTo>
                <a:lnTo>
                  <a:pt x="20956" y="20956"/>
                </a:lnTo>
                <a:lnTo>
                  <a:pt x="43700" y="5622"/>
                </a:lnTo>
                <a:lnTo>
                  <a:pt x="71551" y="0"/>
                </a:lnTo>
                <a:lnTo>
                  <a:pt x="1828863" y="0"/>
                </a:lnTo>
                <a:lnTo>
                  <a:pt x="1856714" y="5622"/>
                </a:lnTo>
                <a:lnTo>
                  <a:pt x="1879457" y="20956"/>
                </a:lnTo>
                <a:lnTo>
                  <a:pt x="1894791" y="43700"/>
                </a:lnTo>
                <a:lnTo>
                  <a:pt x="1900414" y="71551"/>
                </a:lnTo>
                <a:lnTo>
                  <a:pt x="1900414" y="357748"/>
                </a:lnTo>
                <a:lnTo>
                  <a:pt x="1894791" y="385599"/>
                </a:lnTo>
                <a:lnTo>
                  <a:pt x="1879457" y="408343"/>
                </a:lnTo>
                <a:lnTo>
                  <a:pt x="1856714" y="423677"/>
                </a:lnTo>
                <a:lnTo>
                  <a:pt x="1828863" y="429299"/>
                </a:lnTo>
                <a:lnTo>
                  <a:pt x="71551" y="429299"/>
                </a:lnTo>
                <a:lnTo>
                  <a:pt x="43700" y="423677"/>
                </a:lnTo>
                <a:lnTo>
                  <a:pt x="20956" y="408343"/>
                </a:lnTo>
                <a:lnTo>
                  <a:pt x="5622" y="385599"/>
                </a:lnTo>
                <a:lnTo>
                  <a:pt x="0" y="357748"/>
                </a:lnTo>
                <a:lnTo>
                  <a:pt x="0" y="71551"/>
                </a:lnTo>
                <a:close/>
              </a:path>
            </a:pathLst>
          </a:custGeom>
          <a:ln w="9524">
            <a:solidFill>
              <a:srgbClr val="1E5C76"/>
            </a:solidFill>
          </a:ln>
        </p:spPr>
        <p:txBody>
          <a:bodyPr wrap="square" lIns="0" tIns="0" rIns="0" bIns="0" rtlCol="0"/>
          <a:lstStyle/>
          <a:p>
            <a:endParaRPr/>
          </a:p>
        </p:txBody>
      </p:sp>
      <p:sp>
        <p:nvSpPr>
          <p:cNvPr id="13" name="object 13"/>
          <p:cNvSpPr/>
          <p:nvPr/>
        </p:nvSpPr>
        <p:spPr>
          <a:xfrm>
            <a:off x="2841320" y="4381195"/>
            <a:ext cx="1901825" cy="429895"/>
          </a:xfrm>
          <a:custGeom>
            <a:avLst/>
            <a:gdLst/>
            <a:ahLst/>
            <a:cxnLst/>
            <a:rect l="l" t="t" r="r" b="b"/>
            <a:pathLst>
              <a:path w="1901825" h="429895">
                <a:moveTo>
                  <a:pt x="1829711" y="0"/>
                </a:moveTo>
                <a:lnTo>
                  <a:pt x="71551" y="0"/>
                </a:lnTo>
                <a:lnTo>
                  <a:pt x="43700" y="5622"/>
                </a:lnTo>
                <a:lnTo>
                  <a:pt x="20956" y="20956"/>
                </a:lnTo>
                <a:lnTo>
                  <a:pt x="5622" y="43699"/>
                </a:lnTo>
                <a:lnTo>
                  <a:pt x="0" y="71550"/>
                </a:lnTo>
                <a:lnTo>
                  <a:pt x="0" y="357748"/>
                </a:lnTo>
                <a:lnTo>
                  <a:pt x="5622" y="385599"/>
                </a:lnTo>
                <a:lnTo>
                  <a:pt x="20956" y="408342"/>
                </a:lnTo>
                <a:lnTo>
                  <a:pt x="43700" y="423676"/>
                </a:lnTo>
                <a:lnTo>
                  <a:pt x="71551" y="429299"/>
                </a:lnTo>
                <a:lnTo>
                  <a:pt x="1829711" y="429299"/>
                </a:lnTo>
                <a:lnTo>
                  <a:pt x="1857563" y="423676"/>
                </a:lnTo>
                <a:lnTo>
                  <a:pt x="1880306" y="408342"/>
                </a:lnTo>
                <a:lnTo>
                  <a:pt x="1895640" y="385599"/>
                </a:lnTo>
                <a:lnTo>
                  <a:pt x="1901263" y="357748"/>
                </a:lnTo>
                <a:lnTo>
                  <a:pt x="1901263" y="71550"/>
                </a:lnTo>
                <a:lnTo>
                  <a:pt x="1895640" y="43699"/>
                </a:lnTo>
                <a:lnTo>
                  <a:pt x="1880306" y="20956"/>
                </a:lnTo>
                <a:lnTo>
                  <a:pt x="1857563" y="5622"/>
                </a:lnTo>
                <a:lnTo>
                  <a:pt x="1829711" y="0"/>
                </a:lnTo>
                <a:close/>
              </a:path>
            </a:pathLst>
          </a:custGeom>
          <a:solidFill>
            <a:srgbClr val="FFECC1"/>
          </a:solidFill>
        </p:spPr>
        <p:txBody>
          <a:bodyPr wrap="square" lIns="0" tIns="0" rIns="0" bIns="0" rtlCol="0"/>
          <a:lstStyle/>
          <a:p>
            <a:endParaRPr/>
          </a:p>
        </p:txBody>
      </p:sp>
      <p:sp>
        <p:nvSpPr>
          <p:cNvPr id="14" name="object 14"/>
          <p:cNvSpPr/>
          <p:nvPr/>
        </p:nvSpPr>
        <p:spPr>
          <a:xfrm>
            <a:off x="2841320" y="4381195"/>
            <a:ext cx="1901825" cy="429895"/>
          </a:xfrm>
          <a:custGeom>
            <a:avLst/>
            <a:gdLst/>
            <a:ahLst/>
            <a:cxnLst/>
            <a:rect l="l" t="t" r="r" b="b"/>
            <a:pathLst>
              <a:path w="1901825" h="429895">
                <a:moveTo>
                  <a:pt x="0" y="71551"/>
                </a:moveTo>
                <a:lnTo>
                  <a:pt x="5622" y="43700"/>
                </a:lnTo>
                <a:lnTo>
                  <a:pt x="20956" y="20956"/>
                </a:lnTo>
                <a:lnTo>
                  <a:pt x="43700" y="5622"/>
                </a:lnTo>
                <a:lnTo>
                  <a:pt x="71551" y="0"/>
                </a:lnTo>
                <a:lnTo>
                  <a:pt x="1829711" y="0"/>
                </a:lnTo>
                <a:lnTo>
                  <a:pt x="1857562" y="5622"/>
                </a:lnTo>
                <a:lnTo>
                  <a:pt x="1880305" y="20956"/>
                </a:lnTo>
                <a:lnTo>
                  <a:pt x="1895639" y="43700"/>
                </a:lnTo>
                <a:lnTo>
                  <a:pt x="1901262" y="71551"/>
                </a:lnTo>
                <a:lnTo>
                  <a:pt x="1901262" y="357748"/>
                </a:lnTo>
                <a:lnTo>
                  <a:pt x="1895639" y="385599"/>
                </a:lnTo>
                <a:lnTo>
                  <a:pt x="1880305" y="408343"/>
                </a:lnTo>
                <a:lnTo>
                  <a:pt x="1857562" y="423677"/>
                </a:lnTo>
                <a:lnTo>
                  <a:pt x="1829711" y="429299"/>
                </a:lnTo>
                <a:lnTo>
                  <a:pt x="71551" y="429299"/>
                </a:lnTo>
                <a:lnTo>
                  <a:pt x="43700" y="423677"/>
                </a:lnTo>
                <a:lnTo>
                  <a:pt x="20956" y="408343"/>
                </a:lnTo>
                <a:lnTo>
                  <a:pt x="5622" y="385599"/>
                </a:lnTo>
                <a:lnTo>
                  <a:pt x="0" y="357748"/>
                </a:lnTo>
                <a:lnTo>
                  <a:pt x="0" y="71551"/>
                </a:lnTo>
                <a:close/>
              </a:path>
            </a:pathLst>
          </a:custGeom>
          <a:ln w="9524">
            <a:solidFill>
              <a:srgbClr val="1E5C76"/>
            </a:solidFill>
          </a:ln>
        </p:spPr>
        <p:txBody>
          <a:bodyPr wrap="square" lIns="0" tIns="0" rIns="0" bIns="0" rtlCol="0"/>
          <a:lstStyle/>
          <a:p>
            <a:endParaRPr/>
          </a:p>
        </p:txBody>
      </p:sp>
      <p:sp>
        <p:nvSpPr>
          <p:cNvPr id="15" name="object 15"/>
          <p:cNvSpPr/>
          <p:nvPr/>
        </p:nvSpPr>
        <p:spPr>
          <a:xfrm>
            <a:off x="6120770" y="3881770"/>
            <a:ext cx="2115185" cy="429895"/>
          </a:xfrm>
          <a:custGeom>
            <a:avLst/>
            <a:gdLst/>
            <a:ahLst/>
            <a:cxnLst/>
            <a:rect l="l" t="t" r="r" b="b"/>
            <a:pathLst>
              <a:path w="2115184" h="429895">
                <a:moveTo>
                  <a:pt x="2043551" y="0"/>
                </a:moveTo>
                <a:lnTo>
                  <a:pt x="71551" y="0"/>
                </a:lnTo>
                <a:lnTo>
                  <a:pt x="43700" y="5622"/>
                </a:lnTo>
                <a:lnTo>
                  <a:pt x="20956" y="20956"/>
                </a:lnTo>
                <a:lnTo>
                  <a:pt x="5622" y="43699"/>
                </a:lnTo>
                <a:lnTo>
                  <a:pt x="0" y="71550"/>
                </a:lnTo>
                <a:lnTo>
                  <a:pt x="0" y="357748"/>
                </a:lnTo>
                <a:lnTo>
                  <a:pt x="5622" y="385599"/>
                </a:lnTo>
                <a:lnTo>
                  <a:pt x="20956" y="408342"/>
                </a:lnTo>
                <a:lnTo>
                  <a:pt x="43700" y="423676"/>
                </a:lnTo>
                <a:lnTo>
                  <a:pt x="71551" y="429299"/>
                </a:lnTo>
                <a:lnTo>
                  <a:pt x="2043551" y="429299"/>
                </a:lnTo>
                <a:lnTo>
                  <a:pt x="2071403" y="423676"/>
                </a:lnTo>
                <a:lnTo>
                  <a:pt x="2094146" y="408342"/>
                </a:lnTo>
                <a:lnTo>
                  <a:pt x="2109480" y="385599"/>
                </a:lnTo>
                <a:lnTo>
                  <a:pt x="2115103" y="357748"/>
                </a:lnTo>
                <a:lnTo>
                  <a:pt x="2115103" y="71550"/>
                </a:lnTo>
                <a:lnTo>
                  <a:pt x="2109480" y="43699"/>
                </a:lnTo>
                <a:lnTo>
                  <a:pt x="2094146" y="20956"/>
                </a:lnTo>
                <a:lnTo>
                  <a:pt x="2071403" y="5622"/>
                </a:lnTo>
                <a:lnTo>
                  <a:pt x="2043551" y="0"/>
                </a:lnTo>
                <a:close/>
              </a:path>
            </a:pathLst>
          </a:custGeom>
          <a:solidFill>
            <a:srgbClr val="FFECC1"/>
          </a:solidFill>
        </p:spPr>
        <p:txBody>
          <a:bodyPr wrap="square" lIns="0" tIns="0" rIns="0" bIns="0" rtlCol="0"/>
          <a:lstStyle/>
          <a:p>
            <a:endParaRPr/>
          </a:p>
        </p:txBody>
      </p:sp>
      <p:sp>
        <p:nvSpPr>
          <p:cNvPr id="16" name="object 16"/>
          <p:cNvSpPr/>
          <p:nvPr/>
        </p:nvSpPr>
        <p:spPr>
          <a:xfrm>
            <a:off x="6120770" y="3881770"/>
            <a:ext cx="2115185" cy="429895"/>
          </a:xfrm>
          <a:custGeom>
            <a:avLst/>
            <a:gdLst/>
            <a:ahLst/>
            <a:cxnLst/>
            <a:rect l="l" t="t" r="r" b="b"/>
            <a:pathLst>
              <a:path w="2115184" h="429895">
                <a:moveTo>
                  <a:pt x="0" y="71551"/>
                </a:moveTo>
                <a:lnTo>
                  <a:pt x="5622" y="43700"/>
                </a:lnTo>
                <a:lnTo>
                  <a:pt x="20956" y="20956"/>
                </a:lnTo>
                <a:lnTo>
                  <a:pt x="43700" y="5622"/>
                </a:lnTo>
                <a:lnTo>
                  <a:pt x="71551" y="0"/>
                </a:lnTo>
                <a:lnTo>
                  <a:pt x="2043552" y="0"/>
                </a:lnTo>
                <a:lnTo>
                  <a:pt x="2071403" y="5622"/>
                </a:lnTo>
                <a:lnTo>
                  <a:pt x="2094146" y="20956"/>
                </a:lnTo>
                <a:lnTo>
                  <a:pt x="2109480" y="43700"/>
                </a:lnTo>
                <a:lnTo>
                  <a:pt x="2115103" y="71551"/>
                </a:lnTo>
                <a:lnTo>
                  <a:pt x="2115103" y="357748"/>
                </a:lnTo>
                <a:lnTo>
                  <a:pt x="2109480" y="385599"/>
                </a:lnTo>
                <a:lnTo>
                  <a:pt x="2094146" y="408343"/>
                </a:lnTo>
                <a:lnTo>
                  <a:pt x="2071403" y="423677"/>
                </a:lnTo>
                <a:lnTo>
                  <a:pt x="2043552" y="429299"/>
                </a:lnTo>
                <a:lnTo>
                  <a:pt x="71551" y="429299"/>
                </a:lnTo>
                <a:lnTo>
                  <a:pt x="43700" y="423677"/>
                </a:lnTo>
                <a:lnTo>
                  <a:pt x="20956" y="408343"/>
                </a:lnTo>
                <a:lnTo>
                  <a:pt x="5622" y="385599"/>
                </a:lnTo>
                <a:lnTo>
                  <a:pt x="0" y="357748"/>
                </a:lnTo>
                <a:lnTo>
                  <a:pt x="0" y="71551"/>
                </a:lnTo>
                <a:close/>
              </a:path>
            </a:pathLst>
          </a:custGeom>
          <a:ln w="9524">
            <a:solidFill>
              <a:srgbClr val="1E5C76"/>
            </a:solidFill>
          </a:ln>
        </p:spPr>
        <p:txBody>
          <a:bodyPr wrap="square" lIns="0" tIns="0" rIns="0" bIns="0" rtlCol="0"/>
          <a:lstStyle/>
          <a:p>
            <a:endParaRPr/>
          </a:p>
        </p:txBody>
      </p:sp>
      <p:sp>
        <p:nvSpPr>
          <p:cNvPr id="17" name="object 17"/>
          <p:cNvSpPr/>
          <p:nvPr/>
        </p:nvSpPr>
        <p:spPr>
          <a:xfrm>
            <a:off x="6120770" y="4381195"/>
            <a:ext cx="2115185" cy="429895"/>
          </a:xfrm>
          <a:custGeom>
            <a:avLst/>
            <a:gdLst/>
            <a:ahLst/>
            <a:cxnLst/>
            <a:rect l="l" t="t" r="r" b="b"/>
            <a:pathLst>
              <a:path w="2115184" h="429895">
                <a:moveTo>
                  <a:pt x="2043551" y="0"/>
                </a:moveTo>
                <a:lnTo>
                  <a:pt x="71551" y="0"/>
                </a:lnTo>
                <a:lnTo>
                  <a:pt x="43700" y="5622"/>
                </a:lnTo>
                <a:lnTo>
                  <a:pt x="20956" y="20956"/>
                </a:lnTo>
                <a:lnTo>
                  <a:pt x="5622" y="43699"/>
                </a:lnTo>
                <a:lnTo>
                  <a:pt x="0" y="71550"/>
                </a:lnTo>
                <a:lnTo>
                  <a:pt x="0" y="357748"/>
                </a:lnTo>
                <a:lnTo>
                  <a:pt x="5622" y="385599"/>
                </a:lnTo>
                <a:lnTo>
                  <a:pt x="20956" y="408342"/>
                </a:lnTo>
                <a:lnTo>
                  <a:pt x="43700" y="423676"/>
                </a:lnTo>
                <a:lnTo>
                  <a:pt x="71551" y="429299"/>
                </a:lnTo>
                <a:lnTo>
                  <a:pt x="2043551" y="429299"/>
                </a:lnTo>
                <a:lnTo>
                  <a:pt x="2071403" y="423676"/>
                </a:lnTo>
                <a:lnTo>
                  <a:pt x="2094146" y="408342"/>
                </a:lnTo>
                <a:lnTo>
                  <a:pt x="2109480" y="385599"/>
                </a:lnTo>
                <a:lnTo>
                  <a:pt x="2115103" y="357748"/>
                </a:lnTo>
                <a:lnTo>
                  <a:pt x="2115103" y="71550"/>
                </a:lnTo>
                <a:lnTo>
                  <a:pt x="2109480" y="43699"/>
                </a:lnTo>
                <a:lnTo>
                  <a:pt x="2094146" y="20956"/>
                </a:lnTo>
                <a:lnTo>
                  <a:pt x="2071403" y="5622"/>
                </a:lnTo>
                <a:lnTo>
                  <a:pt x="2043551" y="0"/>
                </a:lnTo>
                <a:close/>
              </a:path>
            </a:pathLst>
          </a:custGeom>
          <a:solidFill>
            <a:srgbClr val="FFECC1"/>
          </a:solidFill>
        </p:spPr>
        <p:txBody>
          <a:bodyPr wrap="square" lIns="0" tIns="0" rIns="0" bIns="0" rtlCol="0"/>
          <a:lstStyle/>
          <a:p>
            <a:endParaRPr/>
          </a:p>
        </p:txBody>
      </p:sp>
      <p:sp>
        <p:nvSpPr>
          <p:cNvPr id="18" name="object 18"/>
          <p:cNvSpPr/>
          <p:nvPr/>
        </p:nvSpPr>
        <p:spPr>
          <a:xfrm>
            <a:off x="6120770" y="4381195"/>
            <a:ext cx="2115185" cy="429895"/>
          </a:xfrm>
          <a:custGeom>
            <a:avLst/>
            <a:gdLst/>
            <a:ahLst/>
            <a:cxnLst/>
            <a:rect l="l" t="t" r="r" b="b"/>
            <a:pathLst>
              <a:path w="2115184" h="429895">
                <a:moveTo>
                  <a:pt x="0" y="71551"/>
                </a:moveTo>
                <a:lnTo>
                  <a:pt x="5622" y="43700"/>
                </a:lnTo>
                <a:lnTo>
                  <a:pt x="20956" y="20956"/>
                </a:lnTo>
                <a:lnTo>
                  <a:pt x="43700" y="5622"/>
                </a:lnTo>
                <a:lnTo>
                  <a:pt x="71551" y="0"/>
                </a:lnTo>
                <a:lnTo>
                  <a:pt x="2043552" y="0"/>
                </a:lnTo>
                <a:lnTo>
                  <a:pt x="2071403" y="5622"/>
                </a:lnTo>
                <a:lnTo>
                  <a:pt x="2094146" y="20956"/>
                </a:lnTo>
                <a:lnTo>
                  <a:pt x="2109480" y="43700"/>
                </a:lnTo>
                <a:lnTo>
                  <a:pt x="2115103" y="71551"/>
                </a:lnTo>
                <a:lnTo>
                  <a:pt x="2115103" y="357748"/>
                </a:lnTo>
                <a:lnTo>
                  <a:pt x="2109480" y="385599"/>
                </a:lnTo>
                <a:lnTo>
                  <a:pt x="2094146" y="408343"/>
                </a:lnTo>
                <a:lnTo>
                  <a:pt x="2071403" y="423677"/>
                </a:lnTo>
                <a:lnTo>
                  <a:pt x="2043552" y="429299"/>
                </a:lnTo>
                <a:lnTo>
                  <a:pt x="71551" y="429299"/>
                </a:lnTo>
                <a:lnTo>
                  <a:pt x="43700" y="423677"/>
                </a:lnTo>
                <a:lnTo>
                  <a:pt x="20956" y="408343"/>
                </a:lnTo>
                <a:lnTo>
                  <a:pt x="5622" y="385599"/>
                </a:lnTo>
                <a:lnTo>
                  <a:pt x="0" y="357748"/>
                </a:lnTo>
                <a:lnTo>
                  <a:pt x="0" y="71551"/>
                </a:lnTo>
                <a:close/>
              </a:path>
            </a:pathLst>
          </a:custGeom>
          <a:ln w="9524">
            <a:solidFill>
              <a:srgbClr val="1E5C76"/>
            </a:solidFill>
          </a:ln>
        </p:spPr>
        <p:txBody>
          <a:bodyPr wrap="square" lIns="0" tIns="0" rIns="0" bIns="0" rtlCol="0"/>
          <a:lstStyle/>
          <a:p>
            <a:endParaRPr/>
          </a:p>
        </p:txBody>
      </p:sp>
      <p:sp>
        <p:nvSpPr>
          <p:cNvPr id="19" name="object 19"/>
          <p:cNvSpPr/>
          <p:nvPr/>
        </p:nvSpPr>
        <p:spPr>
          <a:xfrm>
            <a:off x="5022435" y="4311070"/>
            <a:ext cx="830580" cy="19050"/>
          </a:xfrm>
          <a:custGeom>
            <a:avLst/>
            <a:gdLst/>
            <a:ahLst/>
            <a:cxnLst/>
            <a:rect l="l" t="t" r="r" b="b"/>
            <a:pathLst>
              <a:path w="830579" h="19050">
                <a:moveTo>
                  <a:pt x="-38099" y="9300"/>
                </a:moveTo>
                <a:lnTo>
                  <a:pt x="868199" y="9300"/>
                </a:lnTo>
              </a:path>
            </a:pathLst>
          </a:custGeom>
          <a:ln w="94800">
            <a:solidFill>
              <a:srgbClr val="1E5C76"/>
            </a:solidFill>
          </a:ln>
        </p:spPr>
        <p:txBody>
          <a:bodyPr wrap="square" lIns="0" tIns="0" rIns="0" bIns="0" rtlCol="0"/>
          <a:lstStyle/>
          <a:p>
            <a:endParaRPr/>
          </a:p>
        </p:txBody>
      </p:sp>
      <p:sp>
        <p:nvSpPr>
          <p:cNvPr id="20" name="object 20"/>
          <p:cNvSpPr txBox="1"/>
          <p:nvPr/>
        </p:nvSpPr>
        <p:spPr>
          <a:xfrm>
            <a:off x="510424" y="3717395"/>
            <a:ext cx="2118360" cy="1781175"/>
          </a:xfrm>
          <a:prstGeom prst="rect">
            <a:avLst/>
          </a:prstGeom>
          <a:ln w="19049">
            <a:solidFill>
              <a:srgbClr val="1E5C76"/>
            </a:solidFill>
          </a:ln>
        </p:spPr>
        <p:txBody>
          <a:bodyPr vert="horz" wrap="square" lIns="0" tIns="241935" rIns="0" bIns="0" rtlCol="0">
            <a:spAutoFit/>
          </a:bodyPr>
          <a:lstStyle/>
          <a:p>
            <a:pPr marL="203200">
              <a:lnSpc>
                <a:spcPct val="100000"/>
              </a:lnSpc>
              <a:spcBef>
                <a:spcPts val="1905"/>
              </a:spcBef>
            </a:pPr>
            <a:r>
              <a:rPr sz="1800" dirty="0">
                <a:latin typeface="Calibri"/>
                <a:cs typeface="Calibri"/>
              </a:rPr>
              <a:t>Task </a:t>
            </a:r>
            <a:r>
              <a:rPr sz="1800" spc="-5" dirty="0">
                <a:latin typeface="Calibri"/>
                <a:cs typeface="Calibri"/>
              </a:rPr>
              <a:t>0:</a:t>
            </a:r>
            <a:r>
              <a:rPr sz="1800" spc="-85" dirty="0">
                <a:latin typeface="Calibri"/>
                <a:cs typeface="Calibri"/>
              </a:rPr>
              <a:t> </a:t>
            </a:r>
            <a:r>
              <a:rPr sz="1800" spc="-5" dirty="0">
                <a:latin typeface="Calibri"/>
                <a:cs typeface="Calibri"/>
              </a:rPr>
              <a:t>./my_app</a:t>
            </a:r>
            <a:endParaRPr sz="1800">
              <a:latin typeface="Calibri"/>
              <a:cs typeface="Calibri"/>
            </a:endParaRPr>
          </a:p>
          <a:p>
            <a:pPr marL="203200">
              <a:lnSpc>
                <a:spcPct val="100000"/>
              </a:lnSpc>
              <a:spcBef>
                <a:spcPts val="1770"/>
              </a:spcBef>
            </a:pPr>
            <a:r>
              <a:rPr sz="1800" dirty="0">
                <a:latin typeface="Calibri"/>
                <a:cs typeface="Calibri"/>
              </a:rPr>
              <a:t>Task </a:t>
            </a:r>
            <a:r>
              <a:rPr sz="1800" spc="-5" dirty="0">
                <a:latin typeface="Calibri"/>
                <a:cs typeface="Calibri"/>
              </a:rPr>
              <a:t>1:</a:t>
            </a:r>
            <a:r>
              <a:rPr sz="1800" spc="-85" dirty="0">
                <a:latin typeface="Calibri"/>
                <a:cs typeface="Calibri"/>
              </a:rPr>
              <a:t> </a:t>
            </a:r>
            <a:r>
              <a:rPr sz="1800" spc="-5" dirty="0">
                <a:latin typeface="Calibri"/>
                <a:cs typeface="Calibri"/>
              </a:rPr>
              <a:t>./my_app</a:t>
            </a:r>
            <a:endParaRPr sz="1800">
              <a:latin typeface="Calibri"/>
              <a:cs typeface="Calibri"/>
            </a:endParaRPr>
          </a:p>
          <a:p>
            <a:pPr>
              <a:lnSpc>
                <a:spcPct val="100000"/>
              </a:lnSpc>
              <a:spcBef>
                <a:spcPts val="30"/>
              </a:spcBef>
            </a:pPr>
            <a:endParaRPr sz="2550">
              <a:latin typeface="Calibri"/>
              <a:cs typeface="Calibri"/>
            </a:endParaRPr>
          </a:p>
          <a:p>
            <a:pPr marL="5080" algn="ctr">
              <a:lnSpc>
                <a:spcPct val="100000"/>
              </a:lnSpc>
              <a:spcBef>
                <a:spcPts val="5"/>
              </a:spcBef>
            </a:pPr>
            <a:r>
              <a:rPr sz="1800" dirty="0">
                <a:latin typeface="Calibri"/>
                <a:cs typeface="Calibri"/>
              </a:rPr>
              <a:t>Node</a:t>
            </a:r>
            <a:r>
              <a:rPr sz="1800" spc="-10" dirty="0">
                <a:latin typeface="Calibri"/>
                <a:cs typeface="Calibri"/>
              </a:rPr>
              <a:t> </a:t>
            </a:r>
            <a:r>
              <a:rPr sz="1800" dirty="0">
                <a:latin typeface="Calibri"/>
                <a:cs typeface="Calibri"/>
              </a:rPr>
              <a:t>0</a:t>
            </a:r>
            <a:endParaRPr sz="1800">
              <a:latin typeface="Calibri"/>
              <a:cs typeface="Calibri"/>
            </a:endParaRPr>
          </a:p>
        </p:txBody>
      </p:sp>
      <p:sp>
        <p:nvSpPr>
          <p:cNvPr id="21" name="object 21"/>
          <p:cNvSpPr txBox="1"/>
          <p:nvPr/>
        </p:nvSpPr>
        <p:spPr>
          <a:xfrm>
            <a:off x="2761096" y="3705444"/>
            <a:ext cx="2103120" cy="1781175"/>
          </a:xfrm>
          <a:prstGeom prst="rect">
            <a:avLst/>
          </a:prstGeom>
          <a:ln w="19049">
            <a:solidFill>
              <a:srgbClr val="1E5C76"/>
            </a:solidFill>
          </a:ln>
        </p:spPr>
        <p:txBody>
          <a:bodyPr vert="horz" wrap="square" lIns="0" tIns="5080" rIns="0" bIns="0" rtlCol="0">
            <a:spAutoFit/>
          </a:bodyPr>
          <a:lstStyle/>
          <a:p>
            <a:pPr>
              <a:lnSpc>
                <a:spcPct val="100000"/>
              </a:lnSpc>
              <a:spcBef>
                <a:spcPts val="40"/>
              </a:spcBef>
            </a:pPr>
            <a:endParaRPr sz="1700">
              <a:latin typeface="Times New Roman"/>
              <a:cs typeface="Times New Roman"/>
            </a:endParaRPr>
          </a:p>
          <a:p>
            <a:pPr marL="193040">
              <a:lnSpc>
                <a:spcPct val="100000"/>
              </a:lnSpc>
            </a:pPr>
            <a:r>
              <a:rPr sz="1800" dirty="0">
                <a:latin typeface="Calibri"/>
                <a:cs typeface="Calibri"/>
              </a:rPr>
              <a:t>Task </a:t>
            </a:r>
            <a:r>
              <a:rPr sz="1800" spc="-5" dirty="0">
                <a:latin typeface="Calibri"/>
                <a:cs typeface="Calibri"/>
              </a:rPr>
              <a:t>2:</a:t>
            </a:r>
            <a:r>
              <a:rPr sz="1800" spc="-85" dirty="0">
                <a:latin typeface="Calibri"/>
                <a:cs typeface="Calibri"/>
              </a:rPr>
              <a:t> </a:t>
            </a:r>
            <a:r>
              <a:rPr sz="1800" spc="-5" dirty="0">
                <a:latin typeface="Calibri"/>
                <a:cs typeface="Calibri"/>
              </a:rPr>
              <a:t>./my_app</a:t>
            </a:r>
            <a:endParaRPr sz="1800">
              <a:latin typeface="Calibri"/>
              <a:cs typeface="Calibri"/>
            </a:endParaRPr>
          </a:p>
          <a:p>
            <a:pPr marL="192405">
              <a:lnSpc>
                <a:spcPct val="100000"/>
              </a:lnSpc>
              <a:spcBef>
                <a:spcPts val="1775"/>
              </a:spcBef>
            </a:pPr>
            <a:r>
              <a:rPr sz="1800" dirty="0">
                <a:latin typeface="Calibri"/>
                <a:cs typeface="Calibri"/>
              </a:rPr>
              <a:t>Task </a:t>
            </a:r>
            <a:r>
              <a:rPr sz="1800" spc="-5" dirty="0">
                <a:latin typeface="Calibri"/>
                <a:cs typeface="Calibri"/>
              </a:rPr>
              <a:t>3:</a:t>
            </a:r>
            <a:r>
              <a:rPr sz="1800" spc="-85" dirty="0">
                <a:latin typeface="Calibri"/>
                <a:cs typeface="Calibri"/>
              </a:rPr>
              <a:t> </a:t>
            </a:r>
            <a:r>
              <a:rPr sz="1800" spc="-5" dirty="0">
                <a:latin typeface="Calibri"/>
                <a:cs typeface="Calibri"/>
              </a:rPr>
              <a:t>./my_app</a:t>
            </a:r>
            <a:endParaRPr sz="1800">
              <a:latin typeface="Calibri"/>
              <a:cs typeface="Calibri"/>
            </a:endParaRPr>
          </a:p>
          <a:p>
            <a:pPr>
              <a:lnSpc>
                <a:spcPct val="100000"/>
              </a:lnSpc>
            </a:pPr>
            <a:endParaRPr sz="2500">
              <a:latin typeface="Calibri"/>
              <a:cs typeface="Calibri"/>
            </a:endParaRPr>
          </a:p>
          <a:p>
            <a:pPr marL="5715" algn="ctr">
              <a:lnSpc>
                <a:spcPct val="100000"/>
              </a:lnSpc>
            </a:pPr>
            <a:r>
              <a:rPr sz="1800" dirty="0">
                <a:latin typeface="Calibri"/>
                <a:cs typeface="Calibri"/>
              </a:rPr>
              <a:t>Node</a:t>
            </a:r>
            <a:r>
              <a:rPr sz="1800" spc="-10" dirty="0">
                <a:latin typeface="Calibri"/>
                <a:cs typeface="Calibri"/>
              </a:rPr>
              <a:t> </a:t>
            </a:r>
            <a:r>
              <a:rPr sz="1800" dirty="0">
                <a:latin typeface="Calibri"/>
                <a:cs typeface="Calibri"/>
              </a:rPr>
              <a:t>1</a:t>
            </a:r>
            <a:endParaRPr sz="1800">
              <a:latin typeface="Calibri"/>
              <a:cs typeface="Calibri"/>
            </a:endParaRPr>
          </a:p>
        </p:txBody>
      </p:sp>
      <p:sp>
        <p:nvSpPr>
          <p:cNvPr id="22" name="object 22"/>
          <p:cNvSpPr txBox="1"/>
          <p:nvPr/>
        </p:nvSpPr>
        <p:spPr>
          <a:xfrm>
            <a:off x="5985653" y="3717395"/>
            <a:ext cx="2392045" cy="1781175"/>
          </a:xfrm>
          <a:prstGeom prst="rect">
            <a:avLst/>
          </a:prstGeom>
          <a:ln w="19049">
            <a:solidFill>
              <a:srgbClr val="1E5C76"/>
            </a:solidFill>
          </a:ln>
        </p:spPr>
        <p:txBody>
          <a:bodyPr vert="horz" wrap="square" lIns="0" tIns="241935" rIns="0" bIns="0" rtlCol="0">
            <a:spAutoFit/>
          </a:bodyPr>
          <a:lstStyle/>
          <a:p>
            <a:pPr marL="247015">
              <a:lnSpc>
                <a:spcPct val="100000"/>
              </a:lnSpc>
              <a:spcBef>
                <a:spcPts val="1905"/>
              </a:spcBef>
            </a:pPr>
            <a:r>
              <a:rPr sz="1800" dirty="0">
                <a:latin typeface="Calibri"/>
                <a:cs typeface="Calibri"/>
              </a:rPr>
              <a:t>Task </a:t>
            </a:r>
            <a:r>
              <a:rPr sz="1800" spc="-5" dirty="0">
                <a:latin typeface="Calibri"/>
                <a:cs typeface="Calibri"/>
              </a:rPr>
              <a:t>126:</a:t>
            </a:r>
            <a:r>
              <a:rPr sz="1800" spc="-85" dirty="0">
                <a:latin typeface="Calibri"/>
                <a:cs typeface="Calibri"/>
              </a:rPr>
              <a:t> </a:t>
            </a:r>
            <a:r>
              <a:rPr sz="1800" spc="-5" dirty="0">
                <a:latin typeface="Calibri"/>
                <a:cs typeface="Calibri"/>
              </a:rPr>
              <a:t>./my_app</a:t>
            </a:r>
            <a:endParaRPr sz="1800">
              <a:latin typeface="Calibri"/>
              <a:cs typeface="Calibri"/>
            </a:endParaRPr>
          </a:p>
          <a:p>
            <a:pPr marL="247015">
              <a:lnSpc>
                <a:spcPct val="100000"/>
              </a:lnSpc>
              <a:spcBef>
                <a:spcPts val="1770"/>
              </a:spcBef>
            </a:pPr>
            <a:r>
              <a:rPr sz="1800" dirty="0">
                <a:latin typeface="Calibri"/>
                <a:cs typeface="Calibri"/>
              </a:rPr>
              <a:t>Task </a:t>
            </a:r>
            <a:r>
              <a:rPr sz="1800" spc="-5" dirty="0">
                <a:latin typeface="Calibri"/>
                <a:cs typeface="Calibri"/>
              </a:rPr>
              <a:t>127:</a:t>
            </a:r>
            <a:r>
              <a:rPr sz="1800" spc="-85" dirty="0">
                <a:latin typeface="Calibri"/>
                <a:cs typeface="Calibri"/>
              </a:rPr>
              <a:t> </a:t>
            </a:r>
            <a:r>
              <a:rPr sz="1800" spc="-5" dirty="0">
                <a:latin typeface="Calibri"/>
                <a:cs typeface="Calibri"/>
              </a:rPr>
              <a:t>./my_app</a:t>
            </a:r>
            <a:endParaRPr sz="1800">
              <a:latin typeface="Calibri"/>
              <a:cs typeface="Calibri"/>
            </a:endParaRPr>
          </a:p>
          <a:p>
            <a:pPr>
              <a:lnSpc>
                <a:spcPct val="100000"/>
              </a:lnSpc>
              <a:spcBef>
                <a:spcPts val="30"/>
              </a:spcBef>
            </a:pPr>
            <a:endParaRPr sz="2550">
              <a:latin typeface="Calibri"/>
              <a:cs typeface="Calibri"/>
            </a:endParaRPr>
          </a:p>
          <a:p>
            <a:pPr marL="5715" algn="ctr">
              <a:lnSpc>
                <a:spcPct val="100000"/>
              </a:lnSpc>
              <a:spcBef>
                <a:spcPts val="5"/>
              </a:spcBef>
            </a:pPr>
            <a:r>
              <a:rPr sz="1800" dirty="0">
                <a:latin typeface="Calibri"/>
                <a:cs typeface="Calibri"/>
              </a:rPr>
              <a:t>Node</a:t>
            </a:r>
            <a:r>
              <a:rPr sz="1800" spc="-10" dirty="0">
                <a:latin typeface="Calibri"/>
                <a:cs typeface="Calibri"/>
              </a:rPr>
              <a:t> </a:t>
            </a:r>
            <a:r>
              <a:rPr sz="1800" spc="-5" dirty="0">
                <a:latin typeface="Calibri"/>
                <a:cs typeface="Calibri"/>
              </a:rPr>
              <a:t>63</a:t>
            </a:r>
            <a:endParaRPr sz="18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7" y="357383"/>
            <a:ext cx="2650490" cy="513080"/>
          </a:xfrm>
          <a:prstGeom prst="rect">
            <a:avLst/>
          </a:prstGeom>
        </p:spPr>
        <p:txBody>
          <a:bodyPr vert="horz" wrap="square" lIns="0" tIns="12700" rIns="0" bIns="0" rtlCol="0">
            <a:spAutoFit/>
          </a:bodyPr>
          <a:lstStyle/>
          <a:p>
            <a:pPr marL="12700">
              <a:lnSpc>
                <a:spcPct val="100000"/>
              </a:lnSpc>
              <a:spcBef>
                <a:spcPts val="100"/>
              </a:spcBef>
            </a:pPr>
            <a:r>
              <a:rPr spc="-150" dirty="0"/>
              <a:t>Requesting time</a:t>
            </a:r>
          </a:p>
        </p:txBody>
      </p:sp>
      <p:graphicFrame>
        <p:nvGraphicFramePr>
          <p:cNvPr id="3" name="object 3"/>
          <p:cNvGraphicFramePr>
            <a:graphicFrameLocks noGrp="1"/>
          </p:cNvGraphicFramePr>
          <p:nvPr/>
        </p:nvGraphicFramePr>
        <p:xfrm>
          <a:off x="516874" y="1437874"/>
          <a:ext cx="5915658" cy="1805780"/>
        </p:xfrm>
        <a:graphic>
          <a:graphicData uri="http://schemas.openxmlformats.org/drawingml/2006/table">
            <a:tbl>
              <a:tblPr firstRow="1" bandRow="1">
                <a:tableStyleId>{2D5ABB26-0587-4C30-8999-92F81FD0307C}</a:tableStyleId>
              </a:tblPr>
              <a:tblGrid>
                <a:gridCol w="1403350">
                  <a:extLst>
                    <a:ext uri="{9D8B030D-6E8A-4147-A177-3AD203B41FA5}">
                      <a16:colId xmlns:a16="http://schemas.microsoft.com/office/drawing/2014/main" val="20000"/>
                    </a:ext>
                  </a:extLst>
                </a:gridCol>
                <a:gridCol w="548639">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1951989">
                  <a:extLst>
                    <a:ext uri="{9D8B030D-6E8A-4147-A177-3AD203B41FA5}">
                      <a16:colId xmlns:a16="http://schemas.microsoft.com/office/drawing/2014/main" val="20004"/>
                    </a:ext>
                  </a:extLst>
                </a:gridCol>
              </a:tblGrid>
              <a:tr h="350440">
                <a:tc>
                  <a:txBody>
                    <a:bodyPr/>
                    <a:lstStyle/>
                    <a:p>
                      <a:pPr marL="31750">
                        <a:lnSpc>
                          <a:spcPts val="2480"/>
                        </a:lnSpc>
                      </a:pPr>
                      <a:r>
                        <a:rPr sz="2400" spc="-5" dirty="0">
                          <a:latin typeface="Courier New"/>
                          <a:cs typeface="Courier New"/>
                        </a:rPr>
                        <a:t>#SBATCH</a:t>
                      </a:r>
                      <a:endParaRPr sz="2400">
                        <a:latin typeface="Courier New"/>
                        <a:cs typeface="Courier New"/>
                      </a:endParaRPr>
                    </a:p>
                  </a:txBody>
                  <a:tcPr marL="0" marR="0" marT="0" marB="0"/>
                </a:tc>
                <a:tc>
                  <a:txBody>
                    <a:bodyPr/>
                    <a:lstStyle/>
                    <a:p>
                      <a:pPr algn="ctr">
                        <a:lnSpc>
                          <a:spcPts val="2480"/>
                        </a:lnSpc>
                      </a:pPr>
                      <a:r>
                        <a:rPr sz="2400" spc="-5" dirty="0">
                          <a:latin typeface="Courier New"/>
                          <a:cs typeface="Courier New"/>
                        </a:rPr>
                        <a:t>-t</a:t>
                      </a:r>
                      <a:endParaRPr sz="2400">
                        <a:latin typeface="Courier New"/>
                        <a:cs typeface="Courier New"/>
                      </a:endParaRPr>
                    </a:p>
                  </a:txBody>
                  <a:tcPr marL="0" marR="0" marT="0" marB="0"/>
                </a:tc>
                <a:tc>
                  <a:txBody>
                    <a:bodyPr/>
                    <a:lstStyle/>
                    <a:p>
                      <a:pPr marL="91440">
                        <a:lnSpc>
                          <a:spcPts val="2480"/>
                        </a:lnSpc>
                      </a:pPr>
                      <a:r>
                        <a:rPr sz="2400" spc="-5" dirty="0">
                          <a:latin typeface="Courier New"/>
                          <a:cs typeface="Courier New"/>
                        </a:rPr>
                        <a:t>30</a:t>
                      </a:r>
                      <a:endParaRPr sz="2400">
                        <a:latin typeface="Courier New"/>
                        <a:cs typeface="Courier New"/>
                      </a:endParaRPr>
                    </a:p>
                  </a:txBody>
                  <a:tcPr marL="0" marR="0" marT="0" marB="0"/>
                </a:tc>
                <a:tc>
                  <a:txBody>
                    <a:bodyPr/>
                    <a:lstStyle/>
                    <a:p>
                      <a:pPr marR="83185" algn="r">
                        <a:lnSpc>
                          <a:spcPts val="2480"/>
                        </a:lnSpc>
                      </a:pPr>
                      <a:r>
                        <a:rPr sz="2400" dirty="0">
                          <a:latin typeface="Courier New"/>
                          <a:cs typeface="Courier New"/>
                        </a:rPr>
                        <a:t>#</a:t>
                      </a:r>
                      <a:endParaRPr sz="2400">
                        <a:latin typeface="Courier New"/>
                        <a:cs typeface="Courier New"/>
                      </a:endParaRPr>
                    </a:p>
                  </a:txBody>
                  <a:tcPr marL="0" marR="0" marT="0" marB="0"/>
                </a:tc>
                <a:tc>
                  <a:txBody>
                    <a:bodyPr/>
                    <a:lstStyle/>
                    <a:p>
                      <a:pPr marL="91440">
                        <a:lnSpc>
                          <a:spcPts val="2480"/>
                        </a:lnSpc>
                      </a:pPr>
                      <a:r>
                        <a:rPr sz="2400" spc="-5" dirty="0">
                          <a:latin typeface="Courier New"/>
                          <a:cs typeface="Courier New"/>
                        </a:rPr>
                        <a:t>30</a:t>
                      </a:r>
                      <a:r>
                        <a:rPr sz="2400" spc="-85" dirty="0">
                          <a:latin typeface="Courier New"/>
                          <a:cs typeface="Courier New"/>
                        </a:rPr>
                        <a:t> </a:t>
                      </a:r>
                      <a:r>
                        <a:rPr sz="2400" spc="-5" dirty="0">
                          <a:latin typeface="Courier New"/>
                          <a:cs typeface="Courier New"/>
                        </a:rPr>
                        <a:t>minutes</a:t>
                      </a:r>
                      <a:endParaRPr sz="2400">
                        <a:latin typeface="Courier New"/>
                        <a:cs typeface="Courier New"/>
                      </a:endParaRPr>
                    </a:p>
                  </a:txBody>
                  <a:tcPr marL="0" marR="0" marT="0" marB="0"/>
                </a:tc>
                <a:extLst>
                  <a:ext uri="{0D108BD9-81ED-4DB2-BD59-A6C34878D82A}">
                    <a16:rowId xmlns:a16="http://schemas.microsoft.com/office/drawing/2014/main" val="10000"/>
                  </a:ext>
                </a:extLst>
              </a:tr>
              <a:tr h="361950">
                <a:tc>
                  <a:txBody>
                    <a:bodyPr/>
                    <a:lstStyle/>
                    <a:p>
                      <a:pPr marL="31750">
                        <a:lnSpc>
                          <a:spcPts val="2520"/>
                        </a:lnSpc>
                      </a:pPr>
                      <a:r>
                        <a:rPr sz="2400" spc="-5" dirty="0">
                          <a:latin typeface="Courier New"/>
                          <a:cs typeface="Courier New"/>
                        </a:rPr>
                        <a:t>#SBATCH</a:t>
                      </a:r>
                      <a:endParaRPr sz="2400">
                        <a:latin typeface="Courier New"/>
                        <a:cs typeface="Courier New"/>
                      </a:endParaRPr>
                    </a:p>
                  </a:txBody>
                  <a:tcPr marL="0" marR="0" marT="0" marB="0"/>
                </a:tc>
                <a:tc>
                  <a:txBody>
                    <a:bodyPr/>
                    <a:lstStyle/>
                    <a:p>
                      <a:pPr algn="ctr">
                        <a:lnSpc>
                          <a:spcPts val="2520"/>
                        </a:lnSpc>
                      </a:pPr>
                      <a:r>
                        <a:rPr sz="2400" spc="-5" dirty="0">
                          <a:latin typeface="Courier New"/>
                          <a:cs typeface="Courier New"/>
                        </a:rPr>
                        <a:t>-t</a:t>
                      </a:r>
                      <a:endParaRPr sz="2400">
                        <a:latin typeface="Courier New"/>
                        <a:cs typeface="Courier New"/>
                      </a:endParaRPr>
                    </a:p>
                  </a:txBody>
                  <a:tcPr marL="0" marR="0" marT="0" marB="0"/>
                </a:tc>
                <a:tc>
                  <a:txBody>
                    <a:bodyPr/>
                    <a:lstStyle/>
                    <a:p>
                      <a:pPr marL="91440">
                        <a:lnSpc>
                          <a:spcPts val="2520"/>
                        </a:lnSpc>
                      </a:pPr>
                      <a:r>
                        <a:rPr sz="2400" spc="-5" dirty="0">
                          <a:latin typeface="Courier New"/>
                          <a:cs typeface="Courier New"/>
                        </a:rPr>
                        <a:t>30:00</a:t>
                      </a:r>
                      <a:endParaRPr sz="2400">
                        <a:latin typeface="Courier New"/>
                        <a:cs typeface="Courier New"/>
                      </a:endParaRPr>
                    </a:p>
                  </a:txBody>
                  <a:tcPr marL="0" marR="0" marT="0" marB="0"/>
                </a:tc>
                <a:tc>
                  <a:txBody>
                    <a:bodyPr/>
                    <a:lstStyle/>
                    <a:p>
                      <a:pPr marR="83820" algn="r">
                        <a:lnSpc>
                          <a:spcPts val="2520"/>
                        </a:lnSpc>
                      </a:pPr>
                      <a:r>
                        <a:rPr sz="2400" dirty="0">
                          <a:latin typeface="Courier New"/>
                          <a:cs typeface="Courier New"/>
                        </a:rPr>
                        <a:t>#</a:t>
                      </a:r>
                      <a:endParaRPr sz="2400">
                        <a:latin typeface="Courier New"/>
                        <a:cs typeface="Courier New"/>
                      </a:endParaRPr>
                    </a:p>
                  </a:txBody>
                  <a:tcPr marL="0" marR="0" marT="0" marB="0"/>
                </a:tc>
                <a:tc>
                  <a:txBody>
                    <a:bodyPr/>
                    <a:lstStyle/>
                    <a:p>
                      <a:pPr marL="90805">
                        <a:lnSpc>
                          <a:spcPts val="2520"/>
                        </a:lnSpc>
                      </a:pPr>
                      <a:r>
                        <a:rPr sz="2400" spc="-5" dirty="0">
                          <a:latin typeface="Courier New"/>
                          <a:cs typeface="Courier New"/>
                        </a:rPr>
                        <a:t>30</a:t>
                      </a:r>
                      <a:r>
                        <a:rPr sz="2400" spc="-85" dirty="0">
                          <a:latin typeface="Courier New"/>
                          <a:cs typeface="Courier New"/>
                        </a:rPr>
                        <a:t> </a:t>
                      </a:r>
                      <a:r>
                        <a:rPr sz="2400" spc="-5" dirty="0">
                          <a:latin typeface="Courier New"/>
                          <a:cs typeface="Courier New"/>
                        </a:rPr>
                        <a:t>minutes</a:t>
                      </a:r>
                      <a:endParaRPr sz="2400">
                        <a:latin typeface="Courier New"/>
                        <a:cs typeface="Courier New"/>
                      </a:endParaRPr>
                    </a:p>
                  </a:txBody>
                  <a:tcPr marL="0" marR="0" marT="0" marB="0"/>
                </a:tc>
                <a:extLst>
                  <a:ext uri="{0D108BD9-81ED-4DB2-BD59-A6C34878D82A}">
                    <a16:rowId xmlns:a16="http://schemas.microsoft.com/office/drawing/2014/main" val="10001"/>
                  </a:ext>
                </a:extLst>
              </a:tr>
              <a:tr h="368300">
                <a:tc>
                  <a:txBody>
                    <a:bodyPr/>
                    <a:lstStyle/>
                    <a:p>
                      <a:pPr marL="31750">
                        <a:lnSpc>
                          <a:spcPts val="2570"/>
                        </a:lnSpc>
                      </a:pPr>
                      <a:r>
                        <a:rPr sz="2400" spc="-5" dirty="0">
                          <a:latin typeface="Courier New"/>
                          <a:cs typeface="Courier New"/>
                        </a:rPr>
                        <a:t>#SBATCH</a:t>
                      </a:r>
                      <a:endParaRPr sz="2400">
                        <a:latin typeface="Courier New"/>
                        <a:cs typeface="Courier New"/>
                      </a:endParaRPr>
                    </a:p>
                  </a:txBody>
                  <a:tcPr marL="0" marR="0" marT="0" marB="0"/>
                </a:tc>
                <a:tc>
                  <a:txBody>
                    <a:bodyPr/>
                    <a:lstStyle/>
                    <a:p>
                      <a:pPr algn="ctr">
                        <a:lnSpc>
                          <a:spcPts val="2570"/>
                        </a:lnSpc>
                      </a:pPr>
                      <a:r>
                        <a:rPr sz="2400" spc="-5" dirty="0">
                          <a:latin typeface="Courier New"/>
                          <a:cs typeface="Courier New"/>
                        </a:rPr>
                        <a:t>-t</a:t>
                      </a:r>
                      <a:endParaRPr sz="2400">
                        <a:latin typeface="Courier New"/>
                        <a:cs typeface="Courier New"/>
                      </a:endParaRPr>
                    </a:p>
                  </a:txBody>
                  <a:tcPr marL="0" marR="0" marT="0" marB="0"/>
                </a:tc>
                <a:tc>
                  <a:txBody>
                    <a:bodyPr/>
                    <a:lstStyle/>
                    <a:p>
                      <a:pPr marL="91440">
                        <a:lnSpc>
                          <a:spcPts val="2570"/>
                        </a:lnSpc>
                      </a:pPr>
                      <a:r>
                        <a:rPr sz="2400" spc="-5" dirty="0">
                          <a:latin typeface="Courier New"/>
                          <a:cs typeface="Courier New"/>
                        </a:rPr>
                        <a:t>1:00:00</a:t>
                      </a:r>
                      <a:endParaRPr sz="2400">
                        <a:latin typeface="Courier New"/>
                        <a:cs typeface="Courier New"/>
                      </a:endParaRPr>
                    </a:p>
                  </a:txBody>
                  <a:tcPr marL="0" marR="0" marT="0" marB="0"/>
                </a:tc>
                <a:tc>
                  <a:txBody>
                    <a:bodyPr/>
                    <a:lstStyle/>
                    <a:p>
                      <a:pPr marR="83820" algn="r">
                        <a:lnSpc>
                          <a:spcPts val="2570"/>
                        </a:lnSpc>
                      </a:pPr>
                      <a:r>
                        <a:rPr sz="2400" dirty="0">
                          <a:latin typeface="Courier New"/>
                          <a:cs typeface="Courier New"/>
                        </a:rPr>
                        <a:t>#</a:t>
                      </a:r>
                      <a:endParaRPr sz="2400">
                        <a:latin typeface="Courier New"/>
                        <a:cs typeface="Courier New"/>
                      </a:endParaRPr>
                    </a:p>
                  </a:txBody>
                  <a:tcPr marL="0" marR="0" marT="0" marB="0"/>
                </a:tc>
                <a:tc>
                  <a:txBody>
                    <a:bodyPr/>
                    <a:lstStyle/>
                    <a:p>
                      <a:pPr marL="90805">
                        <a:lnSpc>
                          <a:spcPts val="2570"/>
                        </a:lnSpc>
                      </a:pPr>
                      <a:r>
                        <a:rPr sz="2400" dirty="0">
                          <a:latin typeface="Courier New"/>
                          <a:cs typeface="Courier New"/>
                        </a:rPr>
                        <a:t>1</a:t>
                      </a:r>
                      <a:r>
                        <a:rPr sz="2400" spc="-25" dirty="0">
                          <a:latin typeface="Courier New"/>
                          <a:cs typeface="Courier New"/>
                        </a:rPr>
                        <a:t> </a:t>
                      </a:r>
                      <a:r>
                        <a:rPr sz="2400" spc="-5" dirty="0">
                          <a:latin typeface="Courier New"/>
                          <a:cs typeface="Courier New"/>
                        </a:rPr>
                        <a:t>hour</a:t>
                      </a:r>
                      <a:endParaRPr sz="2400">
                        <a:latin typeface="Courier New"/>
                        <a:cs typeface="Courier New"/>
                      </a:endParaRPr>
                    </a:p>
                  </a:txBody>
                  <a:tcPr marL="0" marR="0" marT="0" marB="0"/>
                </a:tc>
                <a:extLst>
                  <a:ext uri="{0D108BD9-81ED-4DB2-BD59-A6C34878D82A}">
                    <a16:rowId xmlns:a16="http://schemas.microsoft.com/office/drawing/2014/main" val="10002"/>
                  </a:ext>
                </a:extLst>
              </a:tr>
              <a:tr h="368300">
                <a:tc>
                  <a:txBody>
                    <a:bodyPr/>
                    <a:lstStyle/>
                    <a:p>
                      <a:pPr marL="31750">
                        <a:lnSpc>
                          <a:spcPts val="2570"/>
                        </a:lnSpc>
                      </a:pPr>
                      <a:r>
                        <a:rPr sz="2400" spc="-5" dirty="0">
                          <a:latin typeface="Courier New"/>
                          <a:cs typeface="Courier New"/>
                        </a:rPr>
                        <a:t>#SBATCH</a:t>
                      </a:r>
                      <a:endParaRPr sz="2400">
                        <a:latin typeface="Courier New"/>
                        <a:cs typeface="Courier New"/>
                      </a:endParaRPr>
                    </a:p>
                  </a:txBody>
                  <a:tcPr marL="0" marR="0" marT="0" marB="0"/>
                </a:tc>
                <a:tc>
                  <a:txBody>
                    <a:bodyPr/>
                    <a:lstStyle/>
                    <a:p>
                      <a:pPr algn="ctr">
                        <a:lnSpc>
                          <a:spcPts val="2570"/>
                        </a:lnSpc>
                      </a:pPr>
                      <a:r>
                        <a:rPr sz="2400" spc="-5" dirty="0">
                          <a:latin typeface="Courier New"/>
                          <a:cs typeface="Courier New"/>
                        </a:rPr>
                        <a:t>-t</a:t>
                      </a:r>
                      <a:endParaRPr sz="2400">
                        <a:latin typeface="Courier New"/>
                        <a:cs typeface="Courier New"/>
                      </a:endParaRPr>
                    </a:p>
                  </a:txBody>
                  <a:tcPr marL="0" marR="0" marT="0" marB="0"/>
                </a:tc>
                <a:tc>
                  <a:txBody>
                    <a:bodyPr/>
                    <a:lstStyle/>
                    <a:p>
                      <a:pPr marL="91440">
                        <a:lnSpc>
                          <a:spcPts val="2570"/>
                        </a:lnSpc>
                      </a:pPr>
                      <a:r>
                        <a:rPr sz="2400" spc="-5" dirty="0">
                          <a:latin typeface="Courier New"/>
                          <a:cs typeface="Courier New"/>
                        </a:rPr>
                        <a:t>1-0</a:t>
                      </a:r>
                      <a:endParaRPr sz="2400">
                        <a:latin typeface="Courier New"/>
                        <a:cs typeface="Courier New"/>
                      </a:endParaRPr>
                    </a:p>
                  </a:txBody>
                  <a:tcPr marL="0" marR="0" marT="0" marB="0"/>
                </a:tc>
                <a:tc>
                  <a:txBody>
                    <a:bodyPr/>
                    <a:lstStyle/>
                    <a:p>
                      <a:pPr marR="83185" algn="r">
                        <a:lnSpc>
                          <a:spcPts val="2570"/>
                        </a:lnSpc>
                      </a:pPr>
                      <a:r>
                        <a:rPr sz="2400" dirty="0">
                          <a:latin typeface="Courier New"/>
                          <a:cs typeface="Courier New"/>
                        </a:rPr>
                        <a:t>#</a:t>
                      </a:r>
                      <a:endParaRPr sz="2400">
                        <a:latin typeface="Courier New"/>
                        <a:cs typeface="Courier New"/>
                      </a:endParaRPr>
                    </a:p>
                  </a:txBody>
                  <a:tcPr marL="0" marR="0" marT="0" marB="0"/>
                </a:tc>
                <a:tc>
                  <a:txBody>
                    <a:bodyPr/>
                    <a:lstStyle/>
                    <a:p>
                      <a:pPr marL="91440">
                        <a:lnSpc>
                          <a:spcPts val="2570"/>
                        </a:lnSpc>
                      </a:pPr>
                      <a:r>
                        <a:rPr sz="2400" dirty="0">
                          <a:latin typeface="Courier New"/>
                          <a:cs typeface="Courier New"/>
                        </a:rPr>
                        <a:t>1</a:t>
                      </a:r>
                      <a:r>
                        <a:rPr sz="2400" spc="-25" dirty="0">
                          <a:latin typeface="Courier New"/>
                          <a:cs typeface="Courier New"/>
                        </a:rPr>
                        <a:t> </a:t>
                      </a:r>
                      <a:r>
                        <a:rPr sz="2400" spc="-5" dirty="0">
                          <a:latin typeface="Courier New"/>
                          <a:cs typeface="Courier New"/>
                        </a:rPr>
                        <a:t>day</a:t>
                      </a:r>
                      <a:endParaRPr sz="2400">
                        <a:latin typeface="Courier New"/>
                        <a:cs typeface="Courier New"/>
                      </a:endParaRPr>
                    </a:p>
                  </a:txBody>
                  <a:tcPr marL="0" marR="0" marT="0" marB="0"/>
                </a:tc>
                <a:extLst>
                  <a:ext uri="{0D108BD9-81ED-4DB2-BD59-A6C34878D82A}">
                    <a16:rowId xmlns:a16="http://schemas.microsoft.com/office/drawing/2014/main" val="10003"/>
                  </a:ext>
                </a:extLst>
              </a:tr>
              <a:tr h="356790">
                <a:tc>
                  <a:txBody>
                    <a:bodyPr/>
                    <a:lstStyle/>
                    <a:p>
                      <a:pPr marL="31750">
                        <a:lnSpc>
                          <a:spcPts val="2570"/>
                        </a:lnSpc>
                      </a:pPr>
                      <a:r>
                        <a:rPr sz="2400" spc="-5" dirty="0">
                          <a:latin typeface="Courier New"/>
                          <a:cs typeface="Courier New"/>
                        </a:rPr>
                        <a:t>#SBATCH</a:t>
                      </a:r>
                      <a:endParaRPr sz="2400">
                        <a:latin typeface="Courier New"/>
                        <a:cs typeface="Courier New"/>
                      </a:endParaRPr>
                    </a:p>
                  </a:txBody>
                  <a:tcPr marL="0" marR="0" marT="0" marB="0"/>
                </a:tc>
                <a:tc>
                  <a:txBody>
                    <a:bodyPr/>
                    <a:lstStyle/>
                    <a:p>
                      <a:pPr algn="ctr">
                        <a:lnSpc>
                          <a:spcPts val="2570"/>
                        </a:lnSpc>
                      </a:pPr>
                      <a:r>
                        <a:rPr sz="2400" spc="-5" dirty="0">
                          <a:latin typeface="Courier New"/>
                          <a:cs typeface="Courier New"/>
                        </a:rPr>
                        <a:t>-t</a:t>
                      </a:r>
                      <a:endParaRPr sz="2400">
                        <a:latin typeface="Courier New"/>
                        <a:cs typeface="Courier New"/>
                      </a:endParaRPr>
                    </a:p>
                  </a:txBody>
                  <a:tcPr marL="0" marR="0" marT="0" marB="0"/>
                </a:tc>
                <a:tc>
                  <a:txBody>
                    <a:bodyPr/>
                    <a:lstStyle/>
                    <a:p>
                      <a:pPr marL="91440">
                        <a:lnSpc>
                          <a:spcPts val="2570"/>
                        </a:lnSpc>
                      </a:pPr>
                      <a:r>
                        <a:rPr sz="2400" spc="-5" dirty="0">
                          <a:latin typeface="Courier New"/>
                          <a:cs typeface="Courier New"/>
                        </a:rPr>
                        <a:t>1-12</a:t>
                      </a:r>
                      <a:endParaRPr sz="2400">
                        <a:latin typeface="Courier New"/>
                        <a:cs typeface="Courier New"/>
                      </a:endParaRPr>
                    </a:p>
                  </a:txBody>
                  <a:tcPr marL="0" marR="0" marT="0" marB="0"/>
                </a:tc>
                <a:tc>
                  <a:txBody>
                    <a:bodyPr/>
                    <a:lstStyle/>
                    <a:p>
                      <a:pPr marR="83185" algn="r">
                        <a:lnSpc>
                          <a:spcPts val="2570"/>
                        </a:lnSpc>
                      </a:pPr>
                      <a:r>
                        <a:rPr sz="2400" dirty="0">
                          <a:latin typeface="Courier New"/>
                          <a:cs typeface="Courier New"/>
                        </a:rPr>
                        <a:t>#</a:t>
                      </a:r>
                      <a:endParaRPr sz="2400">
                        <a:latin typeface="Courier New"/>
                        <a:cs typeface="Courier New"/>
                      </a:endParaRPr>
                    </a:p>
                  </a:txBody>
                  <a:tcPr marL="0" marR="0" marT="0" marB="0"/>
                </a:tc>
                <a:tc>
                  <a:txBody>
                    <a:bodyPr/>
                    <a:lstStyle/>
                    <a:p>
                      <a:pPr marL="91440">
                        <a:lnSpc>
                          <a:spcPts val="2570"/>
                        </a:lnSpc>
                      </a:pPr>
                      <a:r>
                        <a:rPr sz="2400" spc="-5" dirty="0">
                          <a:latin typeface="Courier New"/>
                          <a:cs typeface="Courier New"/>
                        </a:rPr>
                        <a:t>1.5</a:t>
                      </a:r>
                      <a:r>
                        <a:rPr sz="2400" spc="-35" dirty="0">
                          <a:latin typeface="Courier New"/>
                          <a:cs typeface="Courier New"/>
                        </a:rPr>
                        <a:t> </a:t>
                      </a:r>
                      <a:r>
                        <a:rPr sz="2400" spc="-5" dirty="0">
                          <a:latin typeface="Courier New"/>
                          <a:cs typeface="Courier New"/>
                        </a:rPr>
                        <a:t>days</a:t>
                      </a:r>
                      <a:endParaRPr sz="2400">
                        <a:latin typeface="Courier New"/>
                        <a:cs typeface="Courier New"/>
                      </a:endParaRPr>
                    </a:p>
                  </a:txBody>
                  <a:tcPr marL="0" marR="0" marT="0" marB="0"/>
                </a:tc>
                <a:extLst>
                  <a:ext uri="{0D108BD9-81ED-4DB2-BD59-A6C34878D82A}">
                    <a16:rowId xmlns:a16="http://schemas.microsoft.com/office/drawing/2014/main" val="10004"/>
                  </a:ext>
                </a:extLst>
              </a:tr>
            </a:tbl>
          </a:graphicData>
        </a:graphic>
      </p:graphicFrame>
      <p:sp>
        <p:nvSpPr>
          <p:cNvPr id="4" name="object 4"/>
          <p:cNvSpPr txBox="1"/>
          <p:nvPr/>
        </p:nvSpPr>
        <p:spPr>
          <a:xfrm>
            <a:off x="764524" y="3558526"/>
            <a:ext cx="6800850" cy="883919"/>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b="1" dirty="0">
                <a:latin typeface="Calibri"/>
                <a:cs typeface="Calibri"/>
              </a:rPr>
              <a:t>Wallclock </a:t>
            </a:r>
            <a:r>
              <a:rPr sz="2800" b="1" spc="-10" dirty="0">
                <a:latin typeface="Calibri"/>
                <a:cs typeface="Calibri"/>
              </a:rPr>
              <a:t>time, </a:t>
            </a:r>
            <a:r>
              <a:rPr sz="2800" b="1" dirty="0">
                <a:latin typeface="Calibri"/>
                <a:cs typeface="Calibri"/>
              </a:rPr>
              <a:t>ie </a:t>
            </a:r>
            <a:r>
              <a:rPr sz="2800" b="1" spc="-5" dirty="0">
                <a:latin typeface="Calibri"/>
                <a:cs typeface="Calibri"/>
              </a:rPr>
              <a:t>real elapsed</a:t>
            </a:r>
            <a:r>
              <a:rPr sz="2800" b="1" spc="5" dirty="0">
                <a:latin typeface="Calibri"/>
                <a:cs typeface="Calibri"/>
              </a:rPr>
              <a:t> </a:t>
            </a:r>
            <a:r>
              <a:rPr sz="2800" b="1" spc="-10" dirty="0">
                <a:latin typeface="Calibri"/>
                <a:cs typeface="Calibri"/>
              </a:rPr>
              <a:t>time</a:t>
            </a:r>
            <a:endParaRPr sz="2800">
              <a:latin typeface="Calibri"/>
              <a:cs typeface="Calibri"/>
            </a:endParaRPr>
          </a:p>
          <a:p>
            <a:pPr marL="241300" indent="-228600">
              <a:lnSpc>
                <a:spcPct val="100000"/>
              </a:lnSpc>
              <a:spcBef>
                <a:spcPts val="40"/>
              </a:spcBef>
              <a:buFont typeface="Arial"/>
              <a:buChar char="•"/>
              <a:tabLst>
                <a:tab pos="241300" algn="l"/>
              </a:tabLst>
            </a:pPr>
            <a:r>
              <a:rPr sz="2800" b="1" spc="65" dirty="0">
                <a:latin typeface="Calibri"/>
                <a:cs typeface="Calibri"/>
              </a:rPr>
              <a:t>Aper </a:t>
            </a:r>
            <a:r>
              <a:rPr sz="2800" b="1" spc="-5" dirty="0">
                <a:latin typeface="Calibri"/>
                <a:cs typeface="Calibri"/>
              </a:rPr>
              <a:t>this much </a:t>
            </a:r>
            <a:r>
              <a:rPr sz="2800" b="1" spc="-10" dirty="0">
                <a:latin typeface="Calibri"/>
                <a:cs typeface="Calibri"/>
              </a:rPr>
              <a:t>time, </a:t>
            </a:r>
            <a:r>
              <a:rPr sz="2800" b="1" spc="-5" dirty="0">
                <a:latin typeface="Calibri"/>
                <a:cs typeface="Calibri"/>
              </a:rPr>
              <a:t>SLURM </a:t>
            </a:r>
            <a:r>
              <a:rPr sz="2800" b="1" dirty="0">
                <a:latin typeface="Calibri"/>
                <a:cs typeface="Calibri"/>
              </a:rPr>
              <a:t>can </a:t>
            </a:r>
            <a:r>
              <a:rPr sz="2800" b="1" spc="-5" dirty="0">
                <a:latin typeface="Calibri"/>
                <a:cs typeface="Calibri"/>
              </a:rPr>
              <a:t>kill this</a:t>
            </a:r>
            <a:r>
              <a:rPr sz="2800" b="1" spc="-30" dirty="0">
                <a:latin typeface="Calibri"/>
                <a:cs typeface="Calibri"/>
              </a:rPr>
              <a:t> </a:t>
            </a:r>
            <a:r>
              <a:rPr sz="2800" b="1" dirty="0">
                <a:latin typeface="Calibri"/>
                <a:cs typeface="Calibri"/>
              </a:rPr>
              <a:t>job</a:t>
            </a:r>
            <a:endParaRPr sz="28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7" y="357383"/>
            <a:ext cx="5039995" cy="513080"/>
          </a:xfrm>
          <a:prstGeom prst="rect">
            <a:avLst/>
          </a:prstGeom>
        </p:spPr>
        <p:txBody>
          <a:bodyPr vert="horz" wrap="square" lIns="0" tIns="12700" rIns="0" bIns="0" rtlCol="0">
            <a:spAutoFit/>
          </a:bodyPr>
          <a:lstStyle/>
          <a:p>
            <a:pPr marL="12700">
              <a:lnSpc>
                <a:spcPct val="100000"/>
              </a:lnSpc>
              <a:spcBef>
                <a:spcPts val="100"/>
              </a:spcBef>
            </a:pPr>
            <a:r>
              <a:rPr spc="-150" dirty="0"/>
              <a:t>Hands-on exercise: My first job</a:t>
            </a:r>
          </a:p>
        </p:txBody>
      </p:sp>
      <p:sp>
        <p:nvSpPr>
          <p:cNvPr id="3" name="object 3"/>
          <p:cNvSpPr txBox="1"/>
          <p:nvPr/>
        </p:nvSpPr>
        <p:spPr>
          <a:xfrm>
            <a:off x="535924" y="1374126"/>
            <a:ext cx="7917180" cy="939800"/>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A </a:t>
            </a:r>
            <a:r>
              <a:rPr sz="2000" b="1" spc="-5" dirty="0">
                <a:latin typeface="Calibri"/>
                <a:cs typeface="Calibri"/>
              </a:rPr>
              <a:t>SLURM </a:t>
            </a:r>
            <a:r>
              <a:rPr sz="2000" b="1" dirty="0">
                <a:latin typeface="Calibri"/>
                <a:cs typeface="Calibri"/>
              </a:rPr>
              <a:t>job </a:t>
            </a:r>
            <a:r>
              <a:rPr sz="2000" b="1" spc="-5" dirty="0">
                <a:latin typeface="Calibri"/>
                <a:cs typeface="Calibri"/>
              </a:rPr>
              <a:t>script </a:t>
            </a:r>
            <a:r>
              <a:rPr sz="2000" b="1" dirty="0">
                <a:latin typeface="Calibri"/>
                <a:cs typeface="Calibri"/>
              </a:rPr>
              <a:t>has two</a:t>
            </a:r>
            <a:r>
              <a:rPr sz="2000" b="1" spc="5" dirty="0">
                <a:latin typeface="Calibri"/>
                <a:cs typeface="Calibri"/>
              </a:rPr>
              <a:t> </a:t>
            </a:r>
            <a:r>
              <a:rPr sz="2000" b="1" spc="-5" dirty="0">
                <a:latin typeface="Calibri"/>
                <a:cs typeface="Calibri"/>
              </a:rPr>
              <a:t>sections:</a:t>
            </a:r>
            <a:endParaRPr sz="2000">
              <a:latin typeface="Calibri"/>
              <a:cs typeface="Calibri"/>
            </a:endParaRPr>
          </a:p>
          <a:p>
            <a:pPr marL="891540" indent="-321310">
              <a:lnSpc>
                <a:spcPct val="100000"/>
              </a:lnSpc>
              <a:buAutoNum type="arabicPeriod"/>
              <a:tabLst>
                <a:tab pos="892175" algn="l"/>
              </a:tabLst>
            </a:pPr>
            <a:r>
              <a:rPr sz="2000" b="1" spc="-5" dirty="0">
                <a:latin typeface="Calibri"/>
                <a:cs typeface="Calibri"/>
              </a:rPr>
              <a:t>Directives </a:t>
            </a:r>
            <a:r>
              <a:rPr sz="2000" b="1" dirty="0">
                <a:latin typeface="Calibri"/>
                <a:cs typeface="Calibri"/>
              </a:rPr>
              <a:t>telling </a:t>
            </a:r>
            <a:r>
              <a:rPr sz="2000" b="1" spc="-5" dirty="0">
                <a:latin typeface="Calibri"/>
                <a:cs typeface="Calibri"/>
              </a:rPr>
              <a:t>SLURM </a:t>
            </a:r>
            <a:r>
              <a:rPr sz="2000" b="1" dirty="0">
                <a:latin typeface="Calibri"/>
                <a:cs typeface="Calibri"/>
              </a:rPr>
              <a:t>what </a:t>
            </a:r>
            <a:r>
              <a:rPr sz="2000" b="1" spc="-5" dirty="0">
                <a:latin typeface="Calibri"/>
                <a:cs typeface="Calibri"/>
              </a:rPr>
              <a:t>you </a:t>
            </a:r>
            <a:r>
              <a:rPr sz="2000" b="1" dirty="0">
                <a:latin typeface="Calibri"/>
                <a:cs typeface="Calibri"/>
              </a:rPr>
              <a:t>would like it to do with this</a:t>
            </a:r>
            <a:r>
              <a:rPr sz="2000" b="1" spc="-30" dirty="0">
                <a:latin typeface="Calibri"/>
                <a:cs typeface="Calibri"/>
              </a:rPr>
              <a:t> </a:t>
            </a:r>
            <a:r>
              <a:rPr sz="2000" b="1" dirty="0">
                <a:latin typeface="Calibri"/>
                <a:cs typeface="Calibri"/>
              </a:rPr>
              <a:t>job</a:t>
            </a:r>
            <a:endParaRPr sz="2000">
              <a:latin typeface="Calibri"/>
              <a:cs typeface="Calibri"/>
            </a:endParaRPr>
          </a:p>
          <a:p>
            <a:pPr marL="891540" indent="-321310">
              <a:lnSpc>
                <a:spcPct val="100000"/>
              </a:lnSpc>
              <a:buAutoNum type="arabicPeriod"/>
              <a:tabLst>
                <a:tab pos="892175" algn="l"/>
              </a:tabLst>
            </a:pPr>
            <a:r>
              <a:rPr sz="2000" b="1" spc="-5" dirty="0">
                <a:latin typeface="Calibri"/>
                <a:cs typeface="Calibri"/>
              </a:rPr>
              <a:t>The script itself </a:t>
            </a:r>
            <a:r>
              <a:rPr sz="2000" b="1" dirty="0">
                <a:latin typeface="Calibri"/>
                <a:cs typeface="Calibri"/>
              </a:rPr>
              <a:t>- </a:t>
            </a:r>
            <a:r>
              <a:rPr sz="2000" b="1" spc="-5" dirty="0">
                <a:latin typeface="Calibri"/>
                <a:cs typeface="Calibri"/>
              </a:rPr>
              <a:t>shell commands </a:t>
            </a:r>
            <a:r>
              <a:rPr sz="2000" b="1" dirty="0">
                <a:latin typeface="Calibri"/>
                <a:cs typeface="Calibri"/>
              </a:rPr>
              <a:t>to </a:t>
            </a:r>
            <a:r>
              <a:rPr sz="2000" b="1" spc="-5" dirty="0">
                <a:latin typeface="Calibri"/>
                <a:cs typeface="Calibri"/>
              </a:rPr>
              <a:t>run on the ﬁrst compute</a:t>
            </a:r>
            <a:r>
              <a:rPr sz="2000" b="1" dirty="0">
                <a:latin typeface="Calibri"/>
                <a:cs typeface="Calibri"/>
              </a:rPr>
              <a:t> </a:t>
            </a:r>
            <a:r>
              <a:rPr sz="2000" b="1" spc="-5" dirty="0">
                <a:latin typeface="Calibri"/>
                <a:cs typeface="Calibri"/>
              </a:rPr>
              <a:t>node</a:t>
            </a:r>
            <a:endParaRPr sz="2000">
              <a:latin typeface="Calibri"/>
              <a:cs typeface="Calibri"/>
            </a:endParaRPr>
          </a:p>
        </p:txBody>
      </p:sp>
      <p:sp>
        <p:nvSpPr>
          <p:cNvPr id="4" name="object 4"/>
          <p:cNvSpPr/>
          <p:nvPr/>
        </p:nvSpPr>
        <p:spPr>
          <a:xfrm>
            <a:off x="1791661" y="2734767"/>
            <a:ext cx="5174349" cy="40530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761224" y="3180588"/>
            <a:ext cx="5256349" cy="294398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561124" y="3875624"/>
            <a:ext cx="1583055" cy="180975"/>
          </a:xfrm>
          <a:custGeom>
            <a:avLst/>
            <a:gdLst/>
            <a:ahLst/>
            <a:cxnLst/>
            <a:rect l="l" t="t" r="r" b="b"/>
            <a:pathLst>
              <a:path w="1583055" h="180975">
                <a:moveTo>
                  <a:pt x="0" y="90299"/>
                </a:moveTo>
                <a:lnTo>
                  <a:pt x="31604" y="64949"/>
                </a:lnTo>
                <a:lnTo>
                  <a:pt x="85026" y="49534"/>
                </a:lnTo>
                <a:lnTo>
                  <a:pt x="161236" y="35660"/>
                </a:lnTo>
                <a:lnTo>
                  <a:pt x="207057" y="29395"/>
                </a:lnTo>
                <a:lnTo>
                  <a:pt x="257580" y="23630"/>
                </a:lnTo>
                <a:lnTo>
                  <a:pt x="312473" y="18400"/>
                </a:lnTo>
                <a:lnTo>
                  <a:pt x="371406" y="13746"/>
                </a:lnTo>
                <a:lnTo>
                  <a:pt x="434046" y="9703"/>
                </a:lnTo>
                <a:lnTo>
                  <a:pt x="500061" y="6311"/>
                </a:lnTo>
                <a:lnTo>
                  <a:pt x="569121" y="3606"/>
                </a:lnTo>
                <a:lnTo>
                  <a:pt x="640893" y="1628"/>
                </a:lnTo>
                <a:lnTo>
                  <a:pt x="715047" y="413"/>
                </a:lnTo>
                <a:lnTo>
                  <a:pt x="791249" y="0"/>
                </a:lnTo>
                <a:lnTo>
                  <a:pt x="867452" y="413"/>
                </a:lnTo>
                <a:lnTo>
                  <a:pt x="941605" y="1628"/>
                </a:lnTo>
                <a:lnTo>
                  <a:pt x="1013377" y="3606"/>
                </a:lnTo>
                <a:lnTo>
                  <a:pt x="1082437" y="6311"/>
                </a:lnTo>
                <a:lnTo>
                  <a:pt x="1148453" y="9703"/>
                </a:lnTo>
                <a:lnTo>
                  <a:pt x="1211092" y="13746"/>
                </a:lnTo>
                <a:lnTo>
                  <a:pt x="1270025" y="18400"/>
                </a:lnTo>
                <a:lnTo>
                  <a:pt x="1324919" y="23630"/>
                </a:lnTo>
                <a:lnTo>
                  <a:pt x="1375442" y="29395"/>
                </a:lnTo>
                <a:lnTo>
                  <a:pt x="1421263" y="35660"/>
                </a:lnTo>
                <a:lnTo>
                  <a:pt x="1462050" y="42386"/>
                </a:lnTo>
                <a:lnTo>
                  <a:pt x="1527198" y="57068"/>
                </a:lnTo>
                <a:lnTo>
                  <a:pt x="1568232" y="73140"/>
                </a:lnTo>
                <a:lnTo>
                  <a:pt x="1582499" y="90299"/>
                </a:lnTo>
                <a:lnTo>
                  <a:pt x="1578877" y="98996"/>
                </a:lnTo>
                <a:lnTo>
                  <a:pt x="1527198" y="123531"/>
                </a:lnTo>
                <a:lnTo>
                  <a:pt x="1462050" y="138213"/>
                </a:lnTo>
                <a:lnTo>
                  <a:pt x="1421263" y="144939"/>
                </a:lnTo>
                <a:lnTo>
                  <a:pt x="1375442" y="151204"/>
                </a:lnTo>
                <a:lnTo>
                  <a:pt x="1324919" y="156969"/>
                </a:lnTo>
                <a:lnTo>
                  <a:pt x="1270025" y="162199"/>
                </a:lnTo>
                <a:lnTo>
                  <a:pt x="1211092" y="166854"/>
                </a:lnTo>
                <a:lnTo>
                  <a:pt x="1148453" y="170896"/>
                </a:lnTo>
                <a:lnTo>
                  <a:pt x="1082437" y="174288"/>
                </a:lnTo>
                <a:lnTo>
                  <a:pt x="1013377" y="176993"/>
                </a:lnTo>
                <a:lnTo>
                  <a:pt x="941605" y="178971"/>
                </a:lnTo>
                <a:lnTo>
                  <a:pt x="867452" y="180186"/>
                </a:lnTo>
                <a:lnTo>
                  <a:pt x="791249" y="180600"/>
                </a:lnTo>
                <a:lnTo>
                  <a:pt x="715047" y="180186"/>
                </a:lnTo>
                <a:lnTo>
                  <a:pt x="640893" y="178971"/>
                </a:lnTo>
                <a:lnTo>
                  <a:pt x="569121" y="176993"/>
                </a:lnTo>
                <a:lnTo>
                  <a:pt x="500061" y="174288"/>
                </a:lnTo>
                <a:lnTo>
                  <a:pt x="434046" y="170896"/>
                </a:lnTo>
                <a:lnTo>
                  <a:pt x="371406" y="166854"/>
                </a:lnTo>
                <a:lnTo>
                  <a:pt x="312473" y="162199"/>
                </a:lnTo>
                <a:lnTo>
                  <a:pt x="257580" y="156969"/>
                </a:lnTo>
                <a:lnTo>
                  <a:pt x="207057" y="151204"/>
                </a:lnTo>
                <a:lnTo>
                  <a:pt x="161236" y="144939"/>
                </a:lnTo>
                <a:lnTo>
                  <a:pt x="120448" y="138213"/>
                </a:lnTo>
                <a:lnTo>
                  <a:pt x="55301" y="123531"/>
                </a:lnTo>
                <a:lnTo>
                  <a:pt x="14267" y="107459"/>
                </a:lnTo>
                <a:lnTo>
                  <a:pt x="0" y="90299"/>
                </a:lnTo>
                <a:close/>
              </a:path>
            </a:pathLst>
          </a:custGeom>
          <a:ln w="19049">
            <a:solidFill>
              <a:srgbClr val="FF2600"/>
            </a:solidFill>
          </a:ln>
        </p:spPr>
        <p:txBody>
          <a:bodyPr wrap="square" lIns="0" tIns="0" rIns="0" bIns="0" rtlCol="0"/>
          <a:lstStyle/>
          <a:p>
            <a:endParaRPr/>
          </a:p>
        </p:txBody>
      </p:sp>
      <p:sp>
        <p:nvSpPr>
          <p:cNvPr id="7" name="object 7"/>
          <p:cNvSpPr/>
          <p:nvPr/>
        </p:nvSpPr>
        <p:spPr>
          <a:xfrm>
            <a:off x="1609699" y="3695025"/>
            <a:ext cx="2006600" cy="180975"/>
          </a:xfrm>
          <a:custGeom>
            <a:avLst/>
            <a:gdLst/>
            <a:ahLst/>
            <a:cxnLst/>
            <a:rect l="l" t="t" r="r" b="b"/>
            <a:pathLst>
              <a:path w="2006600" h="180975">
                <a:moveTo>
                  <a:pt x="0" y="90299"/>
                </a:moveTo>
                <a:lnTo>
                  <a:pt x="46500" y="63043"/>
                </a:lnTo>
                <a:lnTo>
                  <a:pt x="101951" y="50588"/>
                </a:lnTo>
                <a:lnTo>
                  <a:pt x="176489" y="39128"/>
                </a:lnTo>
                <a:lnTo>
                  <a:pt x="220358" y="33821"/>
                </a:lnTo>
                <a:lnTo>
                  <a:pt x="268331" y="28824"/>
                </a:lnTo>
                <a:lnTo>
                  <a:pt x="320183" y="24156"/>
                </a:lnTo>
                <a:lnTo>
                  <a:pt x="375693" y="19837"/>
                </a:lnTo>
                <a:lnTo>
                  <a:pt x="434636" y="15888"/>
                </a:lnTo>
                <a:lnTo>
                  <a:pt x="496791" y="12328"/>
                </a:lnTo>
                <a:lnTo>
                  <a:pt x="561933" y="9178"/>
                </a:lnTo>
                <a:lnTo>
                  <a:pt x="629841" y="6457"/>
                </a:lnTo>
                <a:lnTo>
                  <a:pt x="700291" y="4186"/>
                </a:lnTo>
                <a:lnTo>
                  <a:pt x="773059" y="2384"/>
                </a:lnTo>
                <a:lnTo>
                  <a:pt x="847924" y="1073"/>
                </a:lnTo>
                <a:lnTo>
                  <a:pt x="924662" y="271"/>
                </a:lnTo>
                <a:lnTo>
                  <a:pt x="1003049" y="0"/>
                </a:lnTo>
                <a:lnTo>
                  <a:pt x="1081437" y="271"/>
                </a:lnTo>
                <a:lnTo>
                  <a:pt x="1158175" y="1073"/>
                </a:lnTo>
                <a:lnTo>
                  <a:pt x="1233039" y="2384"/>
                </a:lnTo>
                <a:lnTo>
                  <a:pt x="1305808" y="4186"/>
                </a:lnTo>
                <a:lnTo>
                  <a:pt x="1376257" y="6457"/>
                </a:lnTo>
                <a:lnTo>
                  <a:pt x="1444165" y="9178"/>
                </a:lnTo>
                <a:lnTo>
                  <a:pt x="1509308" y="12328"/>
                </a:lnTo>
                <a:lnTo>
                  <a:pt x="1571462" y="15888"/>
                </a:lnTo>
                <a:lnTo>
                  <a:pt x="1630406" y="19837"/>
                </a:lnTo>
                <a:lnTo>
                  <a:pt x="1685915" y="24156"/>
                </a:lnTo>
                <a:lnTo>
                  <a:pt x="1737768" y="28824"/>
                </a:lnTo>
                <a:lnTo>
                  <a:pt x="1785740" y="33821"/>
                </a:lnTo>
                <a:lnTo>
                  <a:pt x="1829610" y="39128"/>
                </a:lnTo>
                <a:lnTo>
                  <a:pt x="1869153" y="44723"/>
                </a:lnTo>
                <a:lnTo>
                  <a:pt x="1934370" y="56701"/>
                </a:lnTo>
                <a:lnTo>
                  <a:pt x="1979608" y="69594"/>
                </a:lnTo>
                <a:lnTo>
                  <a:pt x="2006099" y="90299"/>
                </a:lnTo>
                <a:lnTo>
                  <a:pt x="2003081" y="97356"/>
                </a:lnTo>
                <a:lnTo>
                  <a:pt x="1959598" y="117555"/>
                </a:lnTo>
                <a:lnTo>
                  <a:pt x="1904148" y="130011"/>
                </a:lnTo>
                <a:lnTo>
                  <a:pt x="1829610" y="141471"/>
                </a:lnTo>
                <a:lnTo>
                  <a:pt x="1785740" y="146777"/>
                </a:lnTo>
                <a:lnTo>
                  <a:pt x="1737768" y="151775"/>
                </a:lnTo>
                <a:lnTo>
                  <a:pt x="1685915" y="156443"/>
                </a:lnTo>
                <a:lnTo>
                  <a:pt x="1630406" y="160762"/>
                </a:lnTo>
                <a:lnTo>
                  <a:pt x="1571462" y="164711"/>
                </a:lnTo>
                <a:lnTo>
                  <a:pt x="1509308" y="168271"/>
                </a:lnTo>
                <a:lnTo>
                  <a:pt x="1444165" y="171421"/>
                </a:lnTo>
                <a:lnTo>
                  <a:pt x="1376257" y="174142"/>
                </a:lnTo>
                <a:lnTo>
                  <a:pt x="1305808" y="176413"/>
                </a:lnTo>
                <a:lnTo>
                  <a:pt x="1233039" y="178215"/>
                </a:lnTo>
                <a:lnTo>
                  <a:pt x="1158175" y="179526"/>
                </a:lnTo>
                <a:lnTo>
                  <a:pt x="1081437" y="180328"/>
                </a:lnTo>
                <a:lnTo>
                  <a:pt x="1003049" y="180599"/>
                </a:lnTo>
                <a:lnTo>
                  <a:pt x="924662" y="180328"/>
                </a:lnTo>
                <a:lnTo>
                  <a:pt x="847924" y="179526"/>
                </a:lnTo>
                <a:lnTo>
                  <a:pt x="773059" y="178215"/>
                </a:lnTo>
                <a:lnTo>
                  <a:pt x="700291" y="176413"/>
                </a:lnTo>
                <a:lnTo>
                  <a:pt x="629841" y="174142"/>
                </a:lnTo>
                <a:lnTo>
                  <a:pt x="561933" y="171421"/>
                </a:lnTo>
                <a:lnTo>
                  <a:pt x="496791" y="168271"/>
                </a:lnTo>
                <a:lnTo>
                  <a:pt x="434636" y="164711"/>
                </a:lnTo>
                <a:lnTo>
                  <a:pt x="375693" y="160762"/>
                </a:lnTo>
                <a:lnTo>
                  <a:pt x="320183" y="156443"/>
                </a:lnTo>
                <a:lnTo>
                  <a:pt x="268331" y="151775"/>
                </a:lnTo>
                <a:lnTo>
                  <a:pt x="220358" y="146777"/>
                </a:lnTo>
                <a:lnTo>
                  <a:pt x="176489" y="141471"/>
                </a:lnTo>
                <a:lnTo>
                  <a:pt x="136945" y="135876"/>
                </a:lnTo>
                <a:lnTo>
                  <a:pt x="71728" y="123898"/>
                </a:lnTo>
                <a:lnTo>
                  <a:pt x="26491" y="111004"/>
                </a:lnTo>
                <a:lnTo>
                  <a:pt x="0" y="90299"/>
                </a:lnTo>
                <a:close/>
              </a:path>
            </a:pathLst>
          </a:custGeom>
          <a:ln w="19049">
            <a:solidFill>
              <a:srgbClr val="FF2600"/>
            </a:solidFill>
          </a:ln>
        </p:spPr>
        <p:txBody>
          <a:bodyPr wrap="square" lIns="0" tIns="0" rIns="0" bIns="0" rtlCol="0"/>
          <a:lstStyle/>
          <a:p>
            <a:endParaRPr/>
          </a:p>
        </p:txBody>
      </p:sp>
      <p:sp>
        <p:nvSpPr>
          <p:cNvPr id="8" name="object 8"/>
          <p:cNvSpPr txBox="1"/>
          <p:nvPr/>
        </p:nvSpPr>
        <p:spPr>
          <a:xfrm>
            <a:off x="78724" y="3513599"/>
            <a:ext cx="1019810" cy="1188085"/>
          </a:xfrm>
          <a:prstGeom prst="rect">
            <a:avLst/>
          </a:prstGeom>
        </p:spPr>
        <p:txBody>
          <a:bodyPr vert="horz" wrap="square" lIns="0" tIns="27939" rIns="0" bIns="0" rtlCol="0">
            <a:spAutoFit/>
          </a:bodyPr>
          <a:lstStyle/>
          <a:p>
            <a:pPr marL="75565" marR="174625">
              <a:lnSpc>
                <a:spcPts val="2100"/>
              </a:lnSpc>
              <a:spcBef>
                <a:spcPts val="219"/>
              </a:spcBef>
            </a:pPr>
            <a:r>
              <a:rPr sz="1800" dirty="0">
                <a:latin typeface="Calibri"/>
                <a:cs typeface="Calibri"/>
              </a:rPr>
              <a:t>For</a:t>
            </a:r>
            <a:r>
              <a:rPr sz="1800" spc="-100" dirty="0">
                <a:latin typeface="Calibri"/>
                <a:cs typeface="Calibri"/>
              </a:rPr>
              <a:t> </a:t>
            </a:r>
            <a:r>
              <a:rPr sz="1800" dirty="0">
                <a:latin typeface="Calibri"/>
                <a:cs typeface="Calibri"/>
              </a:rPr>
              <a:t>how  </a:t>
            </a:r>
            <a:r>
              <a:rPr sz="1800" spc="-5" dirty="0">
                <a:latin typeface="Calibri"/>
                <a:cs typeface="Calibri"/>
              </a:rPr>
              <a:t>long?</a:t>
            </a:r>
            <a:endParaRPr sz="1800">
              <a:latin typeface="Calibri"/>
              <a:cs typeface="Calibri"/>
            </a:endParaRPr>
          </a:p>
          <a:p>
            <a:pPr marL="12700" marR="5080">
              <a:lnSpc>
                <a:spcPts val="2100"/>
              </a:lnSpc>
              <a:spcBef>
                <a:spcPts val="690"/>
              </a:spcBef>
            </a:pPr>
            <a:r>
              <a:rPr sz="1800" spc="-5" dirty="0">
                <a:latin typeface="Calibri"/>
                <a:cs typeface="Calibri"/>
              </a:rPr>
              <a:t>How</a:t>
            </a:r>
            <a:r>
              <a:rPr sz="1800" spc="-75" dirty="0">
                <a:latin typeface="Calibri"/>
                <a:cs typeface="Calibri"/>
              </a:rPr>
              <a:t> </a:t>
            </a:r>
            <a:r>
              <a:rPr sz="1800" spc="-5" dirty="0">
                <a:latin typeface="Calibri"/>
                <a:cs typeface="Calibri"/>
              </a:rPr>
              <a:t>many  nodes?</a:t>
            </a:r>
            <a:endParaRPr sz="1800">
              <a:latin typeface="Calibri"/>
              <a:cs typeface="Calibri"/>
            </a:endParaRPr>
          </a:p>
        </p:txBody>
      </p:sp>
      <p:sp>
        <p:nvSpPr>
          <p:cNvPr id="9" name="object 9"/>
          <p:cNvSpPr txBox="1"/>
          <p:nvPr/>
        </p:nvSpPr>
        <p:spPr>
          <a:xfrm>
            <a:off x="7150923" y="3443625"/>
            <a:ext cx="1000760" cy="566420"/>
          </a:xfrm>
          <a:prstGeom prst="rect">
            <a:avLst/>
          </a:prstGeom>
        </p:spPr>
        <p:txBody>
          <a:bodyPr vert="horz" wrap="square" lIns="0" tIns="12700" rIns="0" bIns="0" rtlCol="0">
            <a:spAutoFit/>
          </a:bodyPr>
          <a:lstStyle/>
          <a:p>
            <a:pPr marL="12700">
              <a:lnSpc>
                <a:spcPts val="2130"/>
              </a:lnSpc>
              <a:spcBef>
                <a:spcPts val="100"/>
              </a:spcBef>
            </a:pPr>
            <a:r>
              <a:rPr sz="1800" spc="-5" dirty="0">
                <a:latin typeface="Calibri"/>
                <a:cs typeface="Calibri"/>
              </a:rPr>
              <a:t>$SCRATCH</a:t>
            </a:r>
            <a:endParaRPr sz="1800">
              <a:latin typeface="Calibri"/>
              <a:cs typeface="Calibri"/>
            </a:endParaRPr>
          </a:p>
          <a:p>
            <a:pPr marL="12700">
              <a:lnSpc>
                <a:spcPts val="2130"/>
              </a:lnSpc>
            </a:pPr>
            <a:r>
              <a:rPr sz="1800" spc="-5" dirty="0">
                <a:latin typeface="Calibri"/>
                <a:cs typeface="Calibri"/>
              </a:rPr>
              <a:t>ﬁlesystem</a:t>
            </a:r>
            <a:endParaRPr sz="1800">
              <a:latin typeface="Calibri"/>
              <a:cs typeface="Calibri"/>
            </a:endParaRPr>
          </a:p>
        </p:txBody>
      </p:sp>
      <p:sp>
        <p:nvSpPr>
          <p:cNvPr id="12" name="object 12"/>
          <p:cNvSpPr/>
          <p:nvPr/>
        </p:nvSpPr>
        <p:spPr>
          <a:xfrm>
            <a:off x="1685749" y="4056225"/>
            <a:ext cx="2252345" cy="180975"/>
          </a:xfrm>
          <a:custGeom>
            <a:avLst/>
            <a:gdLst/>
            <a:ahLst/>
            <a:cxnLst/>
            <a:rect l="l" t="t" r="r" b="b"/>
            <a:pathLst>
              <a:path w="2252345" h="180975">
                <a:moveTo>
                  <a:pt x="0" y="90299"/>
                </a:moveTo>
                <a:lnTo>
                  <a:pt x="43712" y="65299"/>
                </a:lnTo>
                <a:lnTo>
                  <a:pt x="96066" y="53748"/>
                </a:lnTo>
                <a:lnTo>
                  <a:pt x="166720" y="42991"/>
                </a:lnTo>
                <a:lnTo>
                  <a:pt x="208433" y="37949"/>
                </a:lnTo>
                <a:lnTo>
                  <a:pt x="254149" y="33152"/>
                </a:lnTo>
                <a:lnTo>
                  <a:pt x="303677" y="28614"/>
                </a:lnTo>
                <a:lnTo>
                  <a:pt x="356828" y="24352"/>
                </a:lnTo>
                <a:lnTo>
                  <a:pt x="413410" y="20380"/>
                </a:lnTo>
                <a:lnTo>
                  <a:pt x="473234" y="16714"/>
                </a:lnTo>
                <a:lnTo>
                  <a:pt x="536107" y="13369"/>
                </a:lnTo>
                <a:lnTo>
                  <a:pt x="601841" y="10360"/>
                </a:lnTo>
                <a:lnTo>
                  <a:pt x="670244" y="7703"/>
                </a:lnTo>
                <a:lnTo>
                  <a:pt x="741126" y="5413"/>
                </a:lnTo>
                <a:lnTo>
                  <a:pt x="814296" y="3505"/>
                </a:lnTo>
                <a:lnTo>
                  <a:pt x="889564" y="1994"/>
                </a:lnTo>
                <a:lnTo>
                  <a:pt x="966740" y="896"/>
                </a:lnTo>
                <a:lnTo>
                  <a:pt x="1045631" y="226"/>
                </a:lnTo>
                <a:lnTo>
                  <a:pt x="1126049" y="0"/>
                </a:lnTo>
                <a:lnTo>
                  <a:pt x="1206467" y="226"/>
                </a:lnTo>
                <a:lnTo>
                  <a:pt x="1285359" y="896"/>
                </a:lnTo>
                <a:lnTo>
                  <a:pt x="1362534" y="1994"/>
                </a:lnTo>
                <a:lnTo>
                  <a:pt x="1437802" y="3505"/>
                </a:lnTo>
                <a:lnTo>
                  <a:pt x="1510972" y="5413"/>
                </a:lnTo>
                <a:lnTo>
                  <a:pt x="1581854" y="7703"/>
                </a:lnTo>
                <a:lnTo>
                  <a:pt x="1650257" y="10360"/>
                </a:lnTo>
                <a:lnTo>
                  <a:pt x="1715991" y="13369"/>
                </a:lnTo>
                <a:lnTo>
                  <a:pt x="1778865" y="16714"/>
                </a:lnTo>
                <a:lnTo>
                  <a:pt x="1838688" y="20380"/>
                </a:lnTo>
                <a:lnTo>
                  <a:pt x="1895270" y="24352"/>
                </a:lnTo>
                <a:lnTo>
                  <a:pt x="1948421" y="28614"/>
                </a:lnTo>
                <a:lnTo>
                  <a:pt x="1997950" y="33152"/>
                </a:lnTo>
                <a:lnTo>
                  <a:pt x="2043666" y="37949"/>
                </a:lnTo>
                <a:lnTo>
                  <a:pt x="2085378" y="42991"/>
                </a:lnTo>
                <a:lnTo>
                  <a:pt x="2156032" y="53748"/>
                </a:lnTo>
                <a:lnTo>
                  <a:pt x="2208386" y="65299"/>
                </a:lnTo>
                <a:lnTo>
                  <a:pt x="2249272" y="83851"/>
                </a:lnTo>
                <a:lnTo>
                  <a:pt x="2252099" y="90299"/>
                </a:lnTo>
                <a:lnTo>
                  <a:pt x="2249272" y="96748"/>
                </a:lnTo>
                <a:lnTo>
                  <a:pt x="2208386" y="115299"/>
                </a:lnTo>
                <a:lnTo>
                  <a:pt x="2156032" y="126851"/>
                </a:lnTo>
                <a:lnTo>
                  <a:pt x="2085378" y="137608"/>
                </a:lnTo>
                <a:lnTo>
                  <a:pt x="2043666" y="142650"/>
                </a:lnTo>
                <a:lnTo>
                  <a:pt x="1997950" y="147447"/>
                </a:lnTo>
                <a:lnTo>
                  <a:pt x="1948421" y="151985"/>
                </a:lnTo>
                <a:lnTo>
                  <a:pt x="1895270" y="156247"/>
                </a:lnTo>
                <a:lnTo>
                  <a:pt x="1838688" y="160219"/>
                </a:lnTo>
                <a:lnTo>
                  <a:pt x="1778865" y="163885"/>
                </a:lnTo>
                <a:lnTo>
                  <a:pt x="1715991" y="167230"/>
                </a:lnTo>
                <a:lnTo>
                  <a:pt x="1650257" y="170239"/>
                </a:lnTo>
                <a:lnTo>
                  <a:pt x="1581854" y="172896"/>
                </a:lnTo>
                <a:lnTo>
                  <a:pt x="1510972" y="175186"/>
                </a:lnTo>
                <a:lnTo>
                  <a:pt x="1437802" y="177094"/>
                </a:lnTo>
                <a:lnTo>
                  <a:pt x="1362534" y="178605"/>
                </a:lnTo>
                <a:lnTo>
                  <a:pt x="1285359" y="179703"/>
                </a:lnTo>
                <a:lnTo>
                  <a:pt x="1206467" y="180373"/>
                </a:lnTo>
                <a:lnTo>
                  <a:pt x="1126049" y="180600"/>
                </a:lnTo>
                <a:lnTo>
                  <a:pt x="1045631" y="180373"/>
                </a:lnTo>
                <a:lnTo>
                  <a:pt x="966740" y="179703"/>
                </a:lnTo>
                <a:lnTo>
                  <a:pt x="889564" y="178605"/>
                </a:lnTo>
                <a:lnTo>
                  <a:pt x="814296" y="177094"/>
                </a:lnTo>
                <a:lnTo>
                  <a:pt x="741126" y="175186"/>
                </a:lnTo>
                <a:lnTo>
                  <a:pt x="670244" y="172896"/>
                </a:lnTo>
                <a:lnTo>
                  <a:pt x="601841" y="170239"/>
                </a:lnTo>
                <a:lnTo>
                  <a:pt x="536107" y="167230"/>
                </a:lnTo>
                <a:lnTo>
                  <a:pt x="473234" y="163885"/>
                </a:lnTo>
                <a:lnTo>
                  <a:pt x="413410" y="160219"/>
                </a:lnTo>
                <a:lnTo>
                  <a:pt x="356828" y="156247"/>
                </a:lnTo>
                <a:lnTo>
                  <a:pt x="303677" y="151985"/>
                </a:lnTo>
                <a:lnTo>
                  <a:pt x="254149" y="147447"/>
                </a:lnTo>
                <a:lnTo>
                  <a:pt x="208433" y="142650"/>
                </a:lnTo>
                <a:lnTo>
                  <a:pt x="166720" y="137608"/>
                </a:lnTo>
                <a:lnTo>
                  <a:pt x="96066" y="126851"/>
                </a:lnTo>
                <a:lnTo>
                  <a:pt x="43712" y="115299"/>
                </a:lnTo>
                <a:lnTo>
                  <a:pt x="2827" y="96748"/>
                </a:lnTo>
                <a:lnTo>
                  <a:pt x="0" y="90299"/>
                </a:lnTo>
                <a:close/>
              </a:path>
            </a:pathLst>
          </a:custGeom>
          <a:ln w="19049">
            <a:solidFill>
              <a:srgbClr val="5EB169"/>
            </a:solidFill>
          </a:ln>
        </p:spPr>
        <p:txBody>
          <a:bodyPr wrap="square" lIns="0" tIns="0" rIns="0" bIns="0" rtlCol="0"/>
          <a:lstStyle/>
          <a:p>
            <a:endParaRPr/>
          </a:p>
        </p:txBody>
      </p:sp>
      <p:sp>
        <p:nvSpPr>
          <p:cNvPr id="14" name="object 14"/>
          <p:cNvSpPr/>
          <p:nvPr/>
        </p:nvSpPr>
        <p:spPr>
          <a:xfrm>
            <a:off x="1429224" y="3611874"/>
            <a:ext cx="292100" cy="132080"/>
          </a:xfrm>
          <a:custGeom>
            <a:avLst/>
            <a:gdLst/>
            <a:ahLst/>
            <a:cxnLst/>
            <a:rect l="l" t="t" r="r" b="b"/>
            <a:pathLst>
              <a:path w="292100" h="132079">
                <a:moveTo>
                  <a:pt x="0" y="0"/>
                </a:moveTo>
                <a:lnTo>
                  <a:pt x="291599" y="131999"/>
                </a:lnTo>
              </a:path>
            </a:pathLst>
          </a:custGeom>
          <a:ln w="19049">
            <a:solidFill>
              <a:srgbClr val="FF2600"/>
            </a:solidFill>
          </a:ln>
        </p:spPr>
        <p:txBody>
          <a:bodyPr wrap="square" lIns="0" tIns="0" rIns="0" bIns="0" rtlCol="0"/>
          <a:lstStyle/>
          <a:p>
            <a:endParaRPr/>
          </a:p>
        </p:txBody>
      </p:sp>
      <p:sp>
        <p:nvSpPr>
          <p:cNvPr id="15" name="object 15"/>
          <p:cNvSpPr/>
          <p:nvPr/>
        </p:nvSpPr>
        <p:spPr>
          <a:xfrm>
            <a:off x="1262624" y="3965924"/>
            <a:ext cx="299085" cy="104139"/>
          </a:xfrm>
          <a:custGeom>
            <a:avLst/>
            <a:gdLst/>
            <a:ahLst/>
            <a:cxnLst/>
            <a:rect l="l" t="t" r="r" b="b"/>
            <a:pathLst>
              <a:path w="299084" h="104139">
                <a:moveTo>
                  <a:pt x="0" y="104100"/>
                </a:moveTo>
                <a:lnTo>
                  <a:pt x="298499" y="0"/>
                </a:lnTo>
              </a:path>
            </a:pathLst>
          </a:custGeom>
          <a:ln w="19049">
            <a:solidFill>
              <a:srgbClr val="FF2600"/>
            </a:solidFill>
          </a:ln>
        </p:spPr>
        <p:txBody>
          <a:bodyPr wrap="square" lIns="0" tIns="0" rIns="0" bIns="0" rtlCol="0"/>
          <a:lstStyle/>
          <a:p>
            <a:endParaRPr/>
          </a:p>
        </p:txBody>
      </p:sp>
      <p:sp>
        <p:nvSpPr>
          <p:cNvPr id="16" name="object 16"/>
          <p:cNvSpPr/>
          <p:nvPr/>
        </p:nvSpPr>
        <p:spPr>
          <a:xfrm>
            <a:off x="3937849" y="3649724"/>
            <a:ext cx="3134995" cy="497205"/>
          </a:xfrm>
          <a:custGeom>
            <a:avLst/>
            <a:gdLst/>
            <a:ahLst/>
            <a:cxnLst/>
            <a:rect l="l" t="t" r="r" b="b"/>
            <a:pathLst>
              <a:path w="3134995" h="497204">
                <a:moveTo>
                  <a:pt x="0" y="496799"/>
                </a:moveTo>
                <a:lnTo>
                  <a:pt x="3134399" y="0"/>
                </a:lnTo>
              </a:path>
            </a:pathLst>
          </a:custGeom>
          <a:ln w="19049">
            <a:solidFill>
              <a:srgbClr val="5EB169"/>
            </a:solidFill>
          </a:ln>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7" y="357383"/>
            <a:ext cx="5039995" cy="513080"/>
          </a:xfrm>
          <a:prstGeom prst="rect">
            <a:avLst/>
          </a:prstGeom>
        </p:spPr>
        <p:txBody>
          <a:bodyPr vert="horz" wrap="square" lIns="0" tIns="12700" rIns="0" bIns="0" rtlCol="0">
            <a:spAutoFit/>
          </a:bodyPr>
          <a:lstStyle/>
          <a:p>
            <a:pPr marL="12700">
              <a:lnSpc>
                <a:spcPct val="100000"/>
              </a:lnSpc>
              <a:spcBef>
                <a:spcPts val="100"/>
              </a:spcBef>
            </a:pPr>
            <a:r>
              <a:rPr spc="-150" dirty="0"/>
              <a:t>Hands-on exercise: My first job</a:t>
            </a:r>
          </a:p>
        </p:txBody>
      </p:sp>
      <p:sp>
        <p:nvSpPr>
          <p:cNvPr id="3" name="object 3"/>
          <p:cNvSpPr txBox="1"/>
          <p:nvPr/>
        </p:nvSpPr>
        <p:spPr>
          <a:xfrm>
            <a:off x="535924" y="1374126"/>
            <a:ext cx="7917180" cy="939800"/>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a:cs typeface="Calibri"/>
              </a:rPr>
              <a:t>A </a:t>
            </a:r>
            <a:r>
              <a:rPr sz="2000" b="1" spc="-5" dirty="0">
                <a:latin typeface="Calibri"/>
                <a:cs typeface="Calibri"/>
              </a:rPr>
              <a:t>SLURM </a:t>
            </a:r>
            <a:r>
              <a:rPr sz="2000" b="1" dirty="0">
                <a:latin typeface="Calibri"/>
                <a:cs typeface="Calibri"/>
              </a:rPr>
              <a:t>job </a:t>
            </a:r>
            <a:r>
              <a:rPr sz="2000" b="1" spc="-5" dirty="0">
                <a:latin typeface="Calibri"/>
                <a:cs typeface="Calibri"/>
              </a:rPr>
              <a:t>script </a:t>
            </a:r>
            <a:r>
              <a:rPr sz="2000" b="1" dirty="0">
                <a:latin typeface="Calibri"/>
                <a:cs typeface="Calibri"/>
              </a:rPr>
              <a:t>has two</a:t>
            </a:r>
            <a:r>
              <a:rPr sz="2000" b="1" spc="5" dirty="0">
                <a:latin typeface="Calibri"/>
                <a:cs typeface="Calibri"/>
              </a:rPr>
              <a:t> </a:t>
            </a:r>
            <a:r>
              <a:rPr sz="2000" b="1" spc="-5" dirty="0">
                <a:latin typeface="Calibri"/>
                <a:cs typeface="Calibri"/>
              </a:rPr>
              <a:t>sections:</a:t>
            </a:r>
            <a:endParaRPr sz="2000">
              <a:latin typeface="Calibri"/>
              <a:cs typeface="Calibri"/>
            </a:endParaRPr>
          </a:p>
          <a:p>
            <a:pPr marL="891540" indent="-321310">
              <a:lnSpc>
                <a:spcPct val="100000"/>
              </a:lnSpc>
              <a:buAutoNum type="arabicPeriod"/>
              <a:tabLst>
                <a:tab pos="892175" algn="l"/>
              </a:tabLst>
            </a:pPr>
            <a:r>
              <a:rPr sz="2000" b="1" spc="-5" dirty="0">
                <a:latin typeface="Calibri"/>
                <a:cs typeface="Calibri"/>
              </a:rPr>
              <a:t>Directives </a:t>
            </a:r>
            <a:r>
              <a:rPr sz="2000" b="1" dirty="0">
                <a:latin typeface="Calibri"/>
                <a:cs typeface="Calibri"/>
              </a:rPr>
              <a:t>telling </a:t>
            </a:r>
            <a:r>
              <a:rPr sz="2000" b="1" spc="-5" dirty="0">
                <a:latin typeface="Calibri"/>
                <a:cs typeface="Calibri"/>
              </a:rPr>
              <a:t>SLURM </a:t>
            </a:r>
            <a:r>
              <a:rPr sz="2000" b="1" dirty="0">
                <a:latin typeface="Calibri"/>
                <a:cs typeface="Calibri"/>
              </a:rPr>
              <a:t>what </a:t>
            </a:r>
            <a:r>
              <a:rPr sz="2000" b="1" spc="-5" dirty="0">
                <a:latin typeface="Calibri"/>
                <a:cs typeface="Calibri"/>
              </a:rPr>
              <a:t>you </a:t>
            </a:r>
            <a:r>
              <a:rPr sz="2000" b="1" dirty="0">
                <a:latin typeface="Calibri"/>
                <a:cs typeface="Calibri"/>
              </a:rPr>
              <a:t>would like it to do with this</a:t>
            </a:r>
            <a:r>
              <a:rPr sz="2000" b="1" spc="-30" dirty="0">
                <a:latin typeface="Calibri"/>
                <a:cs typeface="Calibri"/>
              </a:rPr>
              <a:t> </a:t>
            </a:r>
            <a:r>
              <a:rPr sz="2000" b="1" dirty="0">
                <a:latin typeface="Calibri"/>
                <a:cs typeface="Calibri"/>
              </a:rPr>
              <a:t>job</a:t>
            </a:r>
            <a:endParaRPr sz="2000">
              <a:latin typeface="Calibri"/>
              <a:cs typeface="Calibri"/>
            </a:endParaRPr>
          </a:p>
          <a:p>
            <a:pPr marL="891540" indent="-321310">
              <a:lnSpc>
                <a:spcPct val="100000"/>
              </a:lnSpc>
              <a:buAutoNum type="arabicPeriod"/>
              <a:tabLst>
                <a:tab pos="892175" algn="l"/>
              </a:tabLst>
            </a:pPr>
            <a:r>
              <a:rPr sz="2000" b="1" spc="-5" dirty="0">
                <a:latin typeface="Calibri"/>
                <a:cs typeface="Calibri"/>
              </a:rPr>
              <a:t>The script itself </a:t>
            </a:r>
            <a:r>
              <a:rPr sz="2000" b="1" dirty="0">
                <a:latin typeface="Calibri"/>
                <a:cs typeface="Calibri"/>
              </a:rPr>
              <a:t>- </a:t>
            </a:r>
            <a:r>
              <a:rPr sz="2000" b="1" spc="-5" dirty="0">
                <a:latin typeface="Calibri"/>
                <a:cs typeface="Calibri"/>
              </a:rPr>
              <a:t>shell commands </a:t>
            </a:r>
            <a:r>
              <a:rPr sz="2000" b="1" dirty="0">
                <a:latin typeface="Calibri"/>
                <a:cs typeface="Calibri"/>
              </a:rPr>
              <a:t>to </a:t>
            </a:r>
            <a:r>
              <a:rPr sz="2000" b="1" spc="-5" dirty="0">
                <a:latin typeface="Calibri"/>
                <a:cs typeface="Calibri"/>
              </a:rPr>
              <a:t>run on the ﬁrst compute</a:t>
            </a:r>
            <a:r>
              <a:rPr sz="2000" b="1" dirty="0">
                <a:latin typeface="Calibri"/>
                <a:cs typeface="Calibri"/>
              </a:rPr>
              <a:t> </a:t>
            </a:r>
            <a:r>
              <a:rPr sz="2000" b="1" spc="-5" dirty="0">
                <a:latin typeface="Calibri"/>
                <a:cs typeface="Calibri"/>
              </a:rPr>
              <a:t>node</a:t>
            </a:r>
            <a:endParaRPr sz="2000">
              <a:latin typeface="Calibri"/>
              <a:cs typeface="Calibri"/>
            </a:endParaRPr>
          </a:p>
        </p:txBody>
      </p:sp>
      <p:sp>
        <p:nvSpPr>
          <p:cNvPr id="4" name="object 4"/>
          <p:cNvSpPr/>
          <p:nvPr/>
        </p:nvSpPr>
        <p:spPr>
          <a:xfrm>
            <a:off x="1791661" y="2734767"/>
            <a:ext cx="5174349" cy="40530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761224" y="3180588"/>
            <a:ext cx="5256349" cy="29439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609699" y="3324825"/>
            <a:ext cx="2006600" cy="180975"/>
          </a:xfrm>
          <a:custGeom>
            <a:avLst/>
            <a:gdLst/>
            <a:ahLst/>
            <a:cxnLst/>
            <a:rect l="l" t="t" r="r" b="b"/>
            <a:pathLst>
              <a:path w="2006600" h="180975">
                <a:moveTo>
                  <a:pt x="0" y="90299"/>
                </a:moveTo>
                <a:lnTo>
                  <a:pt x="46500" y="63043"/>
                </a:lnTo>
                <a:lnTo>
                  <a:pt x="101951" y="50588"/>
                </a:lnTo>
                <a:lnTo>
                  <a:pt x="176489" y="39128"/>
                </a:lnTo>
                <a:lnTo>
                  <a:pt x="220358" y="33821"/>
                </a:lnTo>
                <a:lnTo>
                  <a:pt x="268331" y="28824"/>
                </a:lnTo>
                <a:lnTo>
                  <a:pt x="320183" y="24156"/>
                </a:lnTo>
                <a:lnTo>
                  <a:pt x="375693" y="19837"/>
                </a:lnTo>
                <a:lnTo>
                  <a:pt x="434636" y="15888"/>
                </a:lnTo>
                <a:lnTo>
                  <a:pt x="496791" y="12328"/>
                </a:lnTo>
                <a:lnTo>
                  <a:pt x="561933" y="9178"/>
                </a:lnTo>
                <a:lnTo>
                  <a:pt x="629841" y="6457"/>
                </a:lnTo>
                <a:lnTo>
                  <a:pt x="700291" y="4186"/>
                </a:lnTo>
                <a:lnTo>
                  <a:pt x="773059" y="2384"/>
                </a:lnTo>
                <a:lnTo>
                  <a:pt x="847924" y="1073"/>
                </a:lnTo>
                <a:lnTo>
                  <a:pt x="924662" y="271"/>
                </a:lnTo>
                <a:lnTo>
                  <a:pt x="1003049" y="0"/>
                </a:lnTo>
                <a:lnTo>
                  <a:pt x="1081437" y="271"/>
                </a:lnTo>
                <a:lnTo>
                  <a:pt x="1158175" y="1073"/>
                </a:lnTo>
                <a:lnTo>
                  <a:pt x="1233039" y="2384"/>
                </a:lnTo>
                <a:lnTo>
                  <a:pt x="1305808" y="4186"/>
                </a:lnTo>
                <a:lnTo>
                  <a:pt x="1376257" y="6457"/>
                </a:lnTo>
                <a:lnTo>
                  <a:pt x="1444165" y="9178"/>
                </a:lnTo>
                <a:lnTo>
                  <a:pt x="1509308" y="12328"/>
                </a:lnTo>
                <a:lnTo>
                  <a:pt x="1571462" y="15888"/>
                </a:lnTo>
                <a:lnTo>
                  <a:pt x="1630406" y="19837"/>
                </a:lnTo>
                <a:lnTo>
                  <a:pt x="1685915" y="24156"/>
                </a:lnTo>
                <a:lnTo>
                  <a:pt x="1737768" y="28824"/>
                </a:lnTo>
                <a:lnTo>
                  <a:pt x="1785740" y="33821"/>
                </a:lnTo>
                <a:lnTo>
                  <a:pt x="1829610" y="39128"/>
                </a:lnTo>
                <a:lnTo>
                  <a:pt x="1869153" y="44723"/>
                </a:lnTo>
                <a:lnTo>
                  <a:pt x="1934370" y="56701"/>
                </a:lnTo>
                <a:lnTo>
                  <a:pt x="1979608" y="69594"/>
                </a:lnTo>
                <a:lnTo>
                  <a:pt x="2006099" y="90299"/>
                </a:lnTo>
                <a:lnTo>
                  <a:pt x="2003081" y="97356"/>
                </a:lnTo>
                <a:lnTo>
                  <a:pt x="1959598" y="117555"/>
                </a:lnTo>
                <a:lnTo>
                  <a:pt x="1904148" y="130011"/>
                </a:lnTo>
                <a:lnTo>
                  <a:pt x="1829610" y="141471"/>
                </a:lnTo>
                <a:lnTo>
                  <a:pt x="1785740" y="146777"/>
                </a:lnTo>
                <a:lnTo>
                  <a:pt x="1737768" y="151775"/>
                </a:lnTo>
                <a:lnTo>
                  <a:pt x="1685915" y="156443"/>
                </a:lnTo>
                <a:lnTo>
                  <a:pt x="1630406" y="160761"/>
                </a:lnTo>
                <a:lnTo>
                  <a:pt x="1571462" y="164711"/>
                </a:lnTo>
                <a:lnTo>
                  <a:pt x="1509308" y="168271"/>
                </a:lnTo>
                <a:lnTo>
                  <a:pt x="1444165" y="171421"/>
                </a:lnTo>
                <a:lnTo>
                  <a:pt x="1376257" y="174142"/>
                </a:lnTo>
                <a:lnTo>
                  <a:pt x="1305808" y="176413"/>
                </a:lnTo>
                <a:lnTo>
                  <a:pt x="1233039" y="178214"/>
                </a:lnTo>
                <a:lnTo>
                  <a:pt x="1158175" y="179526"/>
                </a:lnTo>
                <a:lnTo>
                  <a:pt x="1081437" y="180328"/>
                </a:lnTo>
                <a:lnTo>
                  <a:pt x="1003049" y="180599"/>
                </a:lnTo>
                <a:lnTo>
                  <a:pt x="924662" y="180328"/>
                </a:lnTo>
                <a:lnTo>
                  <a:pt x="847924" y="179526"/>
                </a:lnTo>
                <a:lnTo>
                  <a:pt x="773059" y="178214"/>
                </a:lnTo>
                <a:lnTo>
                  <a:pt x="700291" y="176413"/>
                </a:lnTo>
                <a:lnTo>
                  <a:pt x="629841" y="174142"/>
                </a:lnTo>
                <a:lnTo>
                  <a:pt x="561933" y="171421"/>
                </a:lnTo>
                <a:lnTo>
                  <a:pt x="496791" y="168271"/>
                </a:lnTo>
                <a:lnTo>
                  <a:pt x="434636" y="164711"/>
                </a:lnTo>
                <a:lnTo>
                  <a:pt x="375693" y="160761"/>
                </a:lnTo>
                <a:lnTo>
                  <a:pt x="320183" y="156443"/>
                </a:lnTo>
                <a:lnTo>
                  <a:pt x="268331" y="151775"/>
                </a:lnTo>
                <a:lnTo>
                  <a:pt x="220358" y="146777"/>
                </a:lnTo>
                <a:lnTo>
                  <a:pt x="176489" y="141471"/>
                </a:lnTo>
                <a:lnTo>
                  <a:pt x="136945" y="135876"/>
                </a:lnTo>
                <a:lnTo>
                  <a:pt x="71728" y="123898"/>
                </a:lnTo>
                <a:lnTo>
                  <a:pt x="26491" y="111004"/>
                </a:lnTo>
                <a:lnTo>
                  <a:pt x="0" y="90299"/>
                </a:lnTo>
                <a:close/>
              </a:path>
            </a:pathLst>
          </a:custGeom>
          <a:ln w="19049">
            <a:solidFill>
              <a:srgbClr val="A13B2A"/>
            </a:solidFill>
          </a:ln>
        </p:spPr>
        <p:txBody>
          <a:bodyPr wrap="square" lIns="0" tIns="0" rIns="0" bIns="0" rtlCol="0"/>
          <a:lstStyle/>
          <a:p>
            <a:endParaRPr/>
          </a:p>
        </p:txBody>
      </p:sp>
      <p:sp>
        <p:nvSpPr>
          <p:cNvPr id="7" name="object 7"/>
          <p:cNvSpPr/>
          <p:nvPr/>
        </p:nvSpPr>
        <p:spPr>
          <a:xfrm>
            <a:off x="1434999" y="4294200"/>
            <a:ext cx="3659504" cy="770255"/>
          </a:xfrm>
          <a:custGeom>
            <a:avLst/>
            <a:gdLst/>
            <a:ahLst/>
            <a:cxnLst/>
            <a:rect l="l" t="t" r="r" b="b"/>
            <a:pathLst>
              <a:path w="3659504" h="770254">
                <a:moveTo>
                  <a:pt x="0" y="384899"/>
                </a:moveTo>
                <a:lnTo>
                  <a:pt x="12910" y="338935"/>
                </a:lnTo>
                <a:lnTo>
                  <a:pt x="50658" y="294574"/>
                </a:lnTo>
                <a:lnTo>
                  <a:pt x="88893" y="266044"/>
                </a:lnTo>
                <a:lnTo>
                  <a:pt x="137074" y="238457"/>
                </a:lnTo>
                <a:lnTo>
                  <a:pt x="194764" y="211904"/>
                </a:lnTo>
                <a:lnTo>
                  <a:pt x="261525" y="186477"/>
                </a:lnTo>
                <a:lnTo>
                  <a:pt x="298170" y="174216"/>
                </a:lnTo>
                <a:lnTo>
                  <a:pt x="336920" y="162270"/>
                </a:lnTo>
                <a:lnTo>
                  <a:pt x="377718" y="150652"/>
                </a:lnTo>
                <a:lnTo>
                  <a:pt x="420512" y="139373"/>
                </a:lnTo>
                <a:lnTo>
                  <a:pt x="465245" y="128444"/>
                </a:lnTo>
                <a:lnTo>
                  <a:pt x="511863" y="117878"/>
                </a:lnTo>
                <a:lnTo>
                  <a:pt x="560312" y="107685"/>
                </a:lnTo>
                <a:lnTo>
                  <a:pt x="610537" y="97878"/>
                </a:lnTo>
                <a:lnTo>
                  <a:pt x="662483" y="88467"/>
                </a:lnTo>
                <a:lnTo>
                  <a:pt x="716096" y="79464"/>
                </a:lnTo>
                <a:lnTo>
                  <a:pt x="771321" y="70881"/>
                </a:lnTo>
                <a:lnTo>
                  <a:pt x="828103" y="62729"/>
                </a:lnTo>
                <a:lnTo>
                  <a:pt x="886388" y="55019"/>
                </a:lnTo>
                <a:lnTo>
                  <a:pt x="946120" y="47764"/>
                </a:lnTo>
                <a:lnTo>
                  <a:pt x="1007247" y="40974"/>
                </a:lnTo>
                <a:lnTo>
                  <a:pt x="1069711" y="34661"/>
                </a:lnTo>
                <a:lnTo>
                  <a:pt x="1133460" y="28837"/>
                </a:lnTo>
                <a:lnTo>
                  <a:pt x="1198439" y="23513"/>
                </a:lnTo>
                <a:lnTo>
                  <a:pt x="1264592" y="18701"/>
                </a:lnTo>
                <a:lnTo>
                  <a:pt x="1331865" y="14412"/>
                </a:lnTo>
                <a:lnTo>
                  <a:pt x="1400204" y="10657"/>
                </a:lnTo>
                <a:lnTo>
                  <a:pt x="1469553" y="7448"/>
                </a:lnTo>
                <a:lnTo>
                  <a:pt x="1539859" y="4798"/>
                </a:lnTo>
                <a:lnTo>
                  <a:pt x="1611066" y="2716"/>
                </a:lnTo>
                <a:lnTo>
                  <a:pt x="1683119" y="1214"/>
                </a:lnTo>
                <a:lnTo>
                  <a:pt x="1755965" y="305"/>
                </a:lnTo>
                <a:lnTo>
                  <a:pt x="1829549" y="0"/>
                </a:lnTo>
                <a:lnTo>
                  <a:pt x="1903132" y="305"/>
                </a:lnTo>
                <a:lnTo>
                  <a:pt x="1975978" y="1214"/>
                </a:lnTo>
                <a:lnTo>
                  <a:pt x="2048032" y="2716"/>
                </a:lnTo>
                <a:lnTo>
                  <a:pt x="2119239" y="4798"/>
                </a:lnTo>
                <a:lnTo>
                  <a:pt x="2189545" y="7448"/>
                </a:lnTo>
                <a:lnTo>
                  <a:pt x="2258894" y="10657"/>
                </a:lnTo>
                <a:lnTo>
                  <a:pt x="2327233" y="14412"/>
                </a:lnTo>
                <a:lnTo>
                  <a:pt x="2394506" y="18701"/>
                </a:lnTo>
                <a:lnTo>
                  <a:pt x="2460659" y="23513"/>
                </a:lnTo>
                <a:lnTo>
                  <a:pt x="2525637" y="28837"/>
                </a:lnTo>
                <a:lnTo>
                  <a:pt x="2589386" y="34661"/>
                </a:lnTo>
                <a:lnTo>
                  <a:pt x="2651851" y="40974"/>
                </a:lnTo>
                <a:lnTo>
                  <a:pt x="2712977" y="47764"/>
                </a:lnTo>
                <a:lnTo>
                  <a:pt x="2772710" y="55019"/>
                </a:lnTo>
                <a:lnTo>
                  <a:pt x="2830995" y="62729"/>
                </a:lnTo>
                <a:lnTo>
                  <a:pt x="2887777" y="70881"/>
                </a:lnTo>
                <a:lnTo>
                  <a:pt x="2943002" y="79464"/>
                </a:lnTo>
                <a:lnTo>
                  <a:pt x="2996615" y="88467"/>
                </a:lnTo>
                <a:lnTo>
                  <a:pt x="3048561" y="97878"/>
                </a:lnTo>
                <a:lnTo>
                  <a:pt x="3098786" y="107685"/>
                </a:lnTo>
                <a:lnTo>
                  <a:pt x="3147235" y="117878"/>
                </a:lnTo>
                <a:lnTo>
                  <a:pt x="3193853" y="128444"/>
                </a:lnTo>
                <a:lnTo>
                  <a:pt x="3238586" y="139373"/>
                </a:lnTo>
                <a:lnTo>
                  <a:pt x="3281379" y="150652"/>
                </a:lnTo>
                <a:lnTo>
                  <a:pt x="3322178" y="162270"/>
                </a:lnTo>
                <a:lnTo>
                  <a:pt x="3360927" y="174216"/>
                </a:lnTo>
                <a:lnTo>
                  <a:pt x="3397573" y="186477"/>
                </a:lnTo>
                <a:lnTo>
                  <a:pt x="3464334" y="211904"/>
                </a:lnTo>
                <a:lnTo>
                  <a:pt x="3522024" y="238457"/>
                </a:lnTo>
                <a:lnTo>
                  <a:pt x="3570205" y="266044"/>
                </a:lnTo>
                <a:lnTo>
                  <a:pt x="3608440" y="294574"/>
                </a:lnTo>
                <a:lnTo>
                  <a:pt x="3636292" y="323954"/>
                </a:lnTo>
                <a:lnTo>
                  <a:pt x="3657646" y="369419"/>
                </a:lnTo>
                <a:lnTo>
                  <a:pt x="3659099" y="384899"/>
                </a:lnTo>
                <a:lnTo>
                  <a:pt x="3657646" y="400380"/>
                </a:lnTo>
                <a:lnTo>
                  <a:pt x="3636292" y="445844"/>
                </a:lnTo>
                <a:lnTo>
                  <a:pt x="3608440" y="475225"/>
                </a:lnTo>
                <a:lnTo>
                  <a:pt x="3570205" y="503755"/>
                </a:lnTo>
                <a:lnTo>
                  <a:pt x="3522024" y="531342"/>
                </a:lnTo>
                <a:lnTo>
                  <a:pt x="3464334" y="557895"/>
                </a:lnTo>
                <a:lnTo>
                  <a:pt x="3397573" y="583321"/>
                </a:lnTo>
                <a:lnTo>
                  <a:pt x="3360927" y="595583"/>
                </a:lnTo>
                <a:lnTo>
                  <a:pt x="3322178" y="607529"/>
                </a:lnTo>
                <a:lnTo>
                  <a:pt x="3281379" y="619147"/>
                </a:lnTo>
                <a:lnTo>
                  <a:pt x="3238586" y="630426"/>
                </a:lnTo>
                <a:lnTo>
                  <a:pt x="3193853" y="641355"/>
                </a:lnTo>
                <a:lnTo>
                  <a:pt x="3147235" y="651921"/>
                </a:lnTo>
                <a:lnTo>
                  <a:pt x="3098786" y="662114"/>
                </a:lnTo>
                <a:lnTo>
                  <a:pt x="3048561" y="671921"/>
                </a:lnTo>
                <a:lnTo>
                  <a:pt x="2996615" y="681332"/>
                </a:lnTo>
                <a:lnTo>
                  <a:pt x="2943002" y="690335"/>
                </a:lnTo>
                <a:lnTo>
                  <a:pt x="2887777" y="698918"/>
                </a:lnTo>
                <a:lnTo>
                  <a:pt x="2830995" y="707070"/>
                </a:lnTo>
                <a:lnTo>
                  <a:pt x="2772710" y="714780"/>
                </a:lnTo>
                <a:lnTo>
                  <a:pt x="2712977" y="722035"/>
                </a:lnTo>
                <a:lnTo>
                  <a:pt x="2651851" y="728825"/>
                </a:lnTo>
                <a:lnTo>
                  <a:pt x="2589386" y="735137"/>
                </a:lnTo>
                <a:lnTo>
                  <a:pt x="2525637" y="740962"/>
                </a:lnTo>
                <a:lnTo>
                  <a:pt x="2460659" y="746286"/>
                </a:lnTo>
                <a:lnTo>
                  <a:pt x="2394506" y="751098"/>
                </a:lnTo>
                <a:lnTo>
                  <a:pt x="2327233" y="755387"/>
                </a:lnTo>
                <a:lnTo>
                  <a:pt x="2258894" y="759142"/>
                </a:lnTo>
                <a:lnTo>
                  <a:pt x="2189545" y="762350"/>
                </a:lnTo>
                <a:lnTo>
                  <a:pt x="2119239" y="765001"/>
                </a:lnTo>
                <a:lnTo>
                  <a:pt x="2048032" y="767083"/>
                </a:lnTo>
                <a:lnTo>
                  <a:pt x="1975978" y="768585"/>
                </a:lnTo>
                <a:lnTo>
                  <a:pt x="1903132" y="769494"/>
                </a:lnTo>
                <a:lnTo>
                  <a:pt x="1829549" y="769799"/>
                </a:lnTo>
                <a:lnTo>
                  <a:pt x="1755965" y="769494"/>
                </a:lnTo>
                <a:lnTo>
                  <a:pt x="1683119" y="768585"/>
                </a:lnTo>
                <a:lnTo>
                  <a:pt x="1611066" y="767083"/>
                </a:lnTo>
                <a:lnTo>
                  <a:pt x="1539859" y="765001"/>
                </a:lnTo>
                <a:lnTo>
                  <a:pt x="1469553" y="762350"/>
                </a:lnTo>
                <a:lnTo>
                  <a:pt x="1400204" y="759142"/>
                </a:lnTo>
                <a:lnTo>
                  <a:pt x="1331865" y="755387"/>
                </a:lnTo>
                <a:lnTo>
                  <a:pt x="1264592" y="751098"/>
                </a:lnTo>
                <a:lnTo>
                  <a:pt x="1198439" y="746286"/>
                </a:lnTo>
                <a:lnTo>
                  <a:pt x="1133460" y="740962"/>
                </a:lnTo>
                <a:lnTo>
                  <a:pt x="1069711" y="735137"/>
                </a:lnTo>
                <a:lnTo>
                  <a:pt x="1007247" y="728825"/>
                </a:lnTo>
                <a:lnTo>
                  <a:pt x="946120" y="722035"/>
                </a:lnTo>
                <a:lnTo>
                  <a:pt x="886388" y="714780"/>
                </a:lnTo>
                <a:lnTo>
                  <a:pt x="828103" y="707070"/>
                </a:lnTo>
                <a:lnTo>
                  <a:pt x="771321" y="698918"/>
                </a:lnTo>
                <a:lnTo>
                  <a:pt x="716096" y="690335"/>
                </a:lnTo>
                <a:lnTo>
                  <a:pt x="662483" y="681332"/>
                </a:lnTo>
                <a:lnTo>
                  <a:pt x="610537" y="671921"/>
                </a:lnTo>
                <a:lnTo>
                  <a:pt x="560312" y="662114"/>
                </a:lnTo>
                <a:lnTo>
                  <a:pt x="511863" y="651921"/>
                </a:lnTo>
                <a:lnTo>
                  <a:pt x="465245" y="641355"/>
                </a:lnTo>
                <a:lnTo>
                  <a:pt x="420512" y="630426"/>
                </a:lnTo>
                <a:lnTo>
                  <a:pt x="377718" y="619147"/>
                </a:lnTo>
                <a:lnTo>
                  <a:pt x="336920" y="607529"/>
                </a:lnTo>
                <a:lnTo>
                  <a:pt x="298170" y="595583"/>
                </a:lnTo>
                <a:lnTo>
                  <a:pt x="261525" y="583321"/>
                </a:lnTo>
                <a:lnTo>
                  <a:pt x="194764" y="557895"/>
                </a:lnTo>
                <a:lnTo>
                  <a:pt x="137074" y="531342"/>
                </a:lnTo>
                <a:lnTo>
                  <a:pt x="88893" y="503755"/>
                </a:lnTo>
                <a:lnTo>
                  <a:pt x="50658" y="475225"/>
                </a:lnTo>
                <a:lnTo>
                  <a:pt x="22806" y="445844"/>
                </a:lnTo>
                <a:lnTo>
                  <a:pt x="1452" y="400380"/>
                </a:lnTo>
                <a:lnTo>
                  <a:pt x="0" y="384899"/>
                </a:lnTo>
                <a:close/>
              </a:path>
            </a:pathLst>
          </a:custGeom>
          <a:ln w="19049">
            <a:solidFill>
              <a:srgbClr val="A13B2A"/>
            </a:solidFill>
          </a:ln>
        </p:spPr>
        <p:txBody>
          <a:bodyPr wrap="square" lIns="0" tIns="0" rIns="0" bIns="0" rtlCol="0"/>
          <a:lstStyle/>
          <a:p>
            <a:endParaRPr/>
          </a:p>
        </p:txBody>
      </p:sp>
      <p:sp>
        <p:nvSpPr>
          <p:cNvPr id="8" name="object 8"/>
          <p:cNvSpPr/>
          <p:nvPr/>
        </p:nvSpPr>
        <p:spPr>
          <a:xfrm>
            <a:off x="1761224" y="5016100"/>
            <a:ext cx="854075" cy="410209"/>
          </a:xfrm>
          <a:custGeom>
            <a:avLst/>
            <a:gdLst/>
            <a:ahLst/>
            <a:cxnLst/>
            <a:rect l="l" t="t" r="r" b="b"/>
            <a:pathLst>
              <a:path w="854075" h="410210">
                <a:moveTo>
                  <a:pt x="0" y="205049"/>
                </a:moveTo>
                <a:lnTo>
                  <a:pt x="18068" y="145828"/>
                </a:lnTo>
                <a:lnTo>
                  <a:pt x="68752" y="93398"/>
                </a:lnTo>
                <a:lnTo>
                  <a:pt x="104674" y="70522"/>
                </a:lnTo>
                <a:lnTo>
                  <a:pt x="146770" y="50295"/>
                </a:lnTo>
                <a:lnTo>
                  <a:pt x="194380" y="33034"/>
                </a:lnTo>
                <a:lnTo>
                  <a:pt x="246842" y="19057"/>
                </a:lnTo>
                <a:lnTo>
                  <a:pt x="303498" y="8681"/>
                </a:lnTo>
                <a:lnTo>
                  <a:pt x="363687" y="2223"/>
                </a:lnTo>
                <a:lnTo>
                  <a:pt x="426749" y="0"/>
                </a:lnTo>
                <a:lnTo>
                  <a:pt x="489811" y="2223"/>
                </a:lnTo>
                <a:lnTo>
                  <a:pt x="550000" y="8681"/>
                </a:lnTo>
                <a:lnTo>
                  <a:pt x="606656" y="19057"/>
                </a:lnTo>
                <a:lnTo>
                  <a:pt x="659119" y="33034"/>
                </a:lnTo>
                <a:lnTo>
                  <a:pt x="706729" y="50295"/>
                </a:lnTo>
                <a:lnTo>
                  <a:pt x="748825" y="70522"/>
                </a:lnTo>
                <a:lnTo>
                  <a:pt x="784747" y="93398"/>
                </a:lnTo>
                <a:lnTo>
                  <a:pt x="813836" y="118606"/>
                </a:lnTo>
                <a:lnTo>
                  <a:pt x="848872" y="174749"/>
                </a:lnTo>
                <a:lnTo>
                  <a:pt x="853499" y="205049"/>
                </a:lnTo>
                <a:lnTo>
                  <a:pt x="848872" y="235350"/>
                </a:lnTo>
                <a:lnTo>
                  <a:pt x="813836" y="291493"/>
                </a:lnTo>
                <a:lnTo>
                  <a:pt x="784747" y="316701"/>
                </a:lnTo>
                <a:lnTo>
                  <a:pt x="748825" y="339577"/>
                </a:lnTo>
                <a:lnTo>
                  <a:pt x="706729" y="359804"/>
                </a:lnTo>
                <a:lnTo>
                  <a:pt x="659119" y="377065"/>
                </a:lnTo>
                <a:lnTo>
                  <a:pt x="606656" y="391042"/>
                </a:lnTo>
                <a:lnTo>
                  <a:pt x="550000" y="401418"/>
                </a:lnTo>
                <a:lnTo>
                  <a:pt x="489811" y="407876"/>
                </a:lnTo>
                <a:lnTo>
                  <a:pt x="426749" y="410099"/>
                </a:lnTo>
                <a:lnTo>
                  <a:pt x="363687" y="407876"/>
                </a:lnTo>
                <a:lnTo>
                  <a:pt x="303498" y="401418"/>
                </a:lnTo>
                <a:lnTo>
                  <a:pt x="246842" y="391042"/>
                </a:lnTo>
                <a:lnTo>
                  <a:pt x="194380" y="377065"/>
                </a:lnTo>
                <a:lnTo>
                  <a:pt x="146770" y="359804"/>
                </a:lnTo>
                <a:lnTo>
                  <a:pt x="104674" y="339577"/>
                </a:lnTo>
                <a:lnTo>
                  <a:pt x="68752" y="316701"/>
                </a:lnTo>
                <a:lnTo>
                  <a:pt x="39663" y="291493"/>
                </a:lnTo>
                <a:lnTo>
                  <a:pt x="4627" y="235350"/>
                </a:lnTo>
                <a:lnTo>
                  <a:pt x="0" y="205049"/>
                </a:lnTo>
                <a:close/>
              </a:path>
            </a:pathLst>
          </a:custGeom>
          <a:ln w="19049">
            <a:solidFill>
              <a:srgbClr val="A13B2A"/>
            </a:solidFill>
          </a:ln>
        </p:spPr>
        <p:txBody>
          <a:bodyPr wrap="square" lIns="0" tIns="0" rIns="0" bIns="0" rtlCol="0"/>
          <a:lstStyle/>
          <a:p>
            <a:endParaRPr/>
          </a:p>
        </p:txBody>
      </p:sp>
      <p:sp>
        <p:nvSpPr>
          <p:cNvPr id="9" name="object 9"/>
          <p:cNvSpPr txBox="1"/>
          <p:nvPr/>
        </p:nvSpPr>
        <p:spPr>
          <a:xfrm>
            <a:off x="133674" y="2974925"/>
            <a:ext cx="1310005" cy="2845435"/>
          </a:xfrm>
          <a:prstGeom prst="rect">
            <a:avLst/>
          </a:prstGeom>
        </p:spPr>
        <p:txBody>
          <a:bodyPr vert="horz" wrap="square" lIns="0" tIns="15875" rIns="0" bIns="0" rtlCol="0">
            <a:spAutoFit/>
          </a:bodyPr>
          <a:lstStyle/>
          <a:p>
            <a:pPr marL="12700" marR="5080">
              <a:lnSpc>
                <a:spcPct val="98800"/>
              </a:lnSpc>
              <a:spcBef>
                <a:spcPts val="125"/>
              </a:spcBef>
            </a:pPr>
            <a:r>
              <a:rPr sz="1800" spc="-5" dirty="0">
                <a:latin typeface="Calibri"/>
                <a:cs typeface="Calibri"/>
              </a:rPr>
              <a:t>Make</a:t>
            </a:r>
            <a:r>
              <a:rPr sz="1800" spc="-65" dirty="0">
                <a:latin typeface="Calibri"/>
                <a:cs typeface="Calibri"/>
              </a:rPr>
              <a:t> </a:t>
            </a:r>
            <a:r>
              <a:rPr sz="1800" spc="-5" dirty="0">
                <a:latin typeface="Calibri"/>
                <a:cs typeface="Calibri"/>
              </a:rPr>
              <a:t>starting  environment  like my login  environment</a:t>
            </a:r>
            <a:endParaRPr sz="1800">
              <a:latin typeface="Calibri"/>
              <a:cs typeface="Calibri"/>
            </a:endParaRPr>
          </a:p>
          <a:p>
            <a:pPr marL="12700">
              <a:lnSpc>
                <a:spcPts val="2130"/>
              </a:lnSpc>
              <a:spcBef>
                <a:spcPts val="1789"/>
              </a:spcBef>
            </a:pPr>
            <a:r>
              <a:rPr sz="1800" dirty="0">
                <a:latin typeface="Calibri"/>
                <a:cs typeface="Calibri"/>
              </a:rPr>
              <a:t>Run</a:t>
            </a:r>
            <a:r>
              <a:rPr sz="1800" spc="-10" dirty="0">
                <a:latin typeface="Calibri"/>
                <a:cs typeface="Calibri"/>
              </a:rPr>
              <a:t> </a:t>
            </a:r>
            <a:r>
              <a:rPr sz="1800" spc="-5" dirty="0">
                <a:latin typeface="Calibri"/>
                <a:cs typeface="Calibri"/>
              </a:rPr>
              <a:t>from</a:t>
            </a:r>
            <a:endParaRPr sz="1800">
              <a:latin typeface="Calibri"/>
              <a:cs typeface="Calibri"/>
            </a:endParaRPr>
          </a:p>
          <a:p>
            <a:pPr marL="12700">
              <a:lnSpc>
                <a:spcPts val="2130"/>
              </a:lnSpc>
            </a:pPr>
            <a:r>
              <a:rPr sz="1800" spc="-5" dirty="0">
                <a:latin typeface="Calibri"/>
                <a:cs typeface="Calibri"/>
              </a:rPr>
              <a:t>$SCRATCH</a:t>
            </a:r>
            <a:endParaRPr sz="1800">
              <a:latin typeface="Calibri"/>
              <a:cs typeface="Calibri"/>
            </a:endParaRPr>
          </a:p>
          <a:p>
            <a:pPr marL="12700" marR="153670">
              <a:lnSpc>
                <a:spcPct val="99500"/>
              </a:lnSpc>
              <a:spcBef>
                <a:spcPts val="1145"/>
              </a:spcBef>
            </a:pPr>
            <a:r>
              <a:rPr sz="1800" spc="-5" dirty="0">
                <a:latin typeface="Calibri"/>
                <a:cs typeface="Calibri"/>
              </a:rPr>
              <a:t>Start </a:t>
            </a:r>
            <a:r>
              <a:rPr sz="1800" dirty="0">
                <a:latin typeface="Calibri"/>
                <a:cs typeface="Calibri"/>
              </a:rPr>
              <a:t>4</a:t>
            </a:r>
            <a:r>
              <a:rPr sz="1800" spc="-75" dirty="0">
                <a:latin typeface="Calibri"/>
                <a:cs typeface="Calibri"/>
              </a:rPr>
              <a:t> </a:t>
            </a:r>
            <a:r>
              <a:rPr sz="1800" dirty="0">
                <a:latin typeface="Calibri"/>
                <a:cs typeface="Calibri"/>
              </a:rPr>
              <a:t>tasks  </a:t>
            </a:r>
            <a:r>
              <a:rPr sz="1800" spc="-5" dirty="0">
                <a:latin typeface="Calibri"/>
                <a:cs typeface="Calibri"/>
              </a:rPr>
              <a:t>across my  nodes</a:t>
            </a:r>
            <a:endParaRPr sz="1800">
              <a:latin typeface="Calibri"/>
              <a:cs typeface="Calibri"/>
            </a:endParaRPr>
          </a:p>
        </p:txBody>
      </p:sp>
      <p:sp>
        <p:nvSpPr>
          <p:cNvPr id="10" name="object 10"/>
          <p:cNvSpPr/>
          <p:nvPr/>
        </p:nvSpPr>
        <p:spPr>
          <a:xfrm>
            <a:off x="2928524" y="5515550"/>
            <a:ext cx="562610" cy="410209"/>
          </a:xfrm>
          <a:custGeom>
            <a:avLst/>
            <a:gdLst/>
            <a:ahLst/>
            <a:cxnLst/>
            <a:rect l="l" t="t" r="r" b="b"/>
            <a:pathLst>
              <a:path w="562610" h="410210">
                <a:moveTo>
                  <a:pt x="0" y="205049"/>
                </a:moveTo>
                <a:lnTo>
                  <a:pt x="5710" y="163725"/>
                </a:lnTo>
                <a:lnTo>
                  <a:pt x="22090" y="125235"/>
                </a:lnTo>
                <a:lnTo>
                  <a:pt x="48007" y="90404"/>
                </a:lnTo>
                <a:lnTo>
                  <a:pt x="82332" y="60057"/>
                </a:lnTo>
                <a:lnTo>
                  <a:pt x="123934" y="35019"/>
                </a:lnTo>
                <a:lnTo>
                  <a:pt x="171683" y="16113"/>
                </a:lnTo>
                <a:lnTo>
                  <a:pt x="224448" y="4165"/>
                </a:lnTo>
                <a:lnTo>
                  <a:pt x="281099" y="0"/>
                </a:lnTo>
                <a:lnTo>
                  <a:pt x="337751" y="4165"/>
                </a:lnTo>
                <a:lnTo>
                  <a:pt x="390516" y="16113"/>
                </a:lnTo>
                <a:lnTo>
                  <a:pt x="438265" y="35019"/>
                </a:lnTo>
                <a:lnTo>
                  <a:pt x="479867" y="60057"/>
                </a:lnTo>
                <a:lnTo>
                  <a:pt x="514192" y="90404"/>
                </a:lnTo>
                <a:lnTo>
                  <a:pt x="540109" y="125235"/>
                </a:lnTo>
                <a:lnTo>
                  <a:pt x="556489" y="163725"/>
                </a:lnTo>
                <a:lnTo>
                  <a:pt x="562199" y="205049"/>
                </a:lnTo>
                <a:lnTo>
                  <a:pt x="556489" y="246374"/>
                </a:lnTo>
                <a:lnTo>
                  <a:pt x="540109" y="284864"/>
                </a:lnTo>
                <a:lnTo>
                  <a:pt x="514192" y="319695"/>
                </a:lnTo>
                <a:lnTo>
                  <a:pt x="479867" y="350042"/>
                </a:lnTo>
                <a:lnTo>
                  <a:pt x="438265" y="375080"/>
                </a:lnTo>
                <a:lnTo>
                  <a:pt x="390516" y="393986"/>
                </a:lnTo>
                <a:lnTo>
                  <a:pt x="337751" y="405934"/>
                </a:lnTo>
                <a:lnTo>
                  <a:pt x="281099" y="410099"/>
                </a:lnTo>
                <a:lnTo>
                  <a:pt x="224448" y="405934"/>
                </a:lnTo>
                <a:lnTo>
                  <a:pt x="171683" y="393986"/>
                </a:lnTo>
                <a:lnTo>
                  <a:pt x="123934" y="375080"/>
                </a:lnTo>
                <a:lnTo>
                  <a:pt x="82332" y="350042"/>
                </a:lnTo>
                <a:lnTo>
                  <a:pt x="48007" y="319695"/>
                </a:lnTo>
                <a:lnTo>
                  <a:pt x="22090" y="284864"/>
                </a:lnTo>
                <a:lnTo>
                  <a:pt x="5710" y="246374"/>
                </a:lnTo>
                <a:lnTo>
                  <a:pt x="0" y="205049"/>
                </a:lnTo>
                <a:close/>
              </a:path>
            </a:pathLst>
          </a:custGeom>
          <a:ln w="19049">
            <a:solidFill>
              <a:srgbClr val="A13B2A"/>
            </a:solidFill>
          </a:ln>
        </p:spPr>
        <p:txBody>
          <a:bodyPr wrap="square" lIns="0" tIns="0" rIns="0" bIns="0" rtlCol="0"/>
          <a:lstStyle/>
          <a:p>
            <a:endParaRPr/>
          </a:p>
        </p:txBody>
      </p:sp>
      <p:sp>
        <p:nvSpPr>
          <p:cNvPr id="11" name="object 11"/>
          <p:cNvSpPr txBox="1"/>
          <p:nvPr/>
        </p:nvSpPr>
        <p:spPr>
          <a:xfrm>
            <a:off x="7132899" y="5552611"/>
            <a:ext cx="1264920" cy="845819"/>
          </a:xfrm>
          <a:prstGeom prst="rect">
            <a:avLst/>
          </a:prstGeom>
        </p:spPr>
        <p:txBody>
          <a:bodyPr vert="horz" wrap="square" lIns="0" tIns="13970" rIns="0" bIns="0" rtlCol="0">
            <a:spAutoFit/>
          </a:bodyPr>
          <a:lstStyle/>
          <a:p>
            <a:pPr marL="12700" marR="5080">
              <a:lnSpc>
                <a:spcPct val="99500"/>
              </a:lnSpc>
              <a:spcBef>
                <a:spcPts val="110"/>
              </a:spcBef>
            </a:pPr>
            <a:r>
              <a:rPr sz="1800" spc="-5" dirty="0">
                <a:latin typeface="Calibri"/>
                <a:cs typeface="Calibri"/>
              </a:rPr>
              <a:t>“sbatch”  submits </a:t>
            </a:r>
            <a:r>
              <a:rPr sz="1800" dirty="0">
                <a:latin typeface="Calibri"/>
                <a:cs typeface="Calibri"/>
              </a:rPr>
              <a:t>a</a:t>
            </a:r>
            <a:r>
              <a:rPr sz="1800" spc="-55" dirty="0">
                <a:latin typeface="Calibri"/>
                <a:cs typeface="Calibri"/>
              </a:rPr>
              <a:t> </a:t>
            </a:r>
            <a:r>
              <a:rPr sz="1800" spc="-5" dirty="0">
                <a:latin typeface="Calibri"/>
                <a:cs typeface="Calibri"/>
              </a:rPr>
              <a:t>job  script</a:t>
            </a:r>
            <a:endParaRPr sz="18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7" y="357383"/>
            <a:ext cx="4206240" cy="513080"/>
          </a:xfrm>
          <a:prstGeom prst="rect">
            <a:avLst/>
          </a:prstGeom>
        </p:spPr>
        <p:txBody>
          <a:bodyPr vert="horz" wrap="square" lIns="0" tIns="12700" rIns="0" bIns="0" rtlCol="0">
            <a:spAutoFit/>
          </a:bodyPr>
          <a:lstStyle/>
          <a:p>
            <a:pPr marL="12700">
              <a:lnSpc>
                <a:spcPct val="100000"/>
              </a:lnSpc>
              <a:spcBef>
                <a:spcPts val="100"/>
              </a:spcBef>
            </a:pPr>
            <a:r>
              <a:rPr spc="-150" dirty="0"/>
              <a:t>Running jobs – key points</a:t>
            </a:r>
          </a:p>
        </p:txBody>
      </p:sp>
      <p:sp>
        <p:nvSpPr>
          <p:cNvPr id="3" name="object 3"/>
          <p:cNvSpPr txBox="1"/>
          <p:nvPr/>
        </p:nvSpPr>
        <p:spPr>
          <a:xfrm>
            <a:off x="535924" y="1221726"/>
            <a:ext cx="8051800" cy="3734356"/>
          </a:xfrm>
          <a:prstGeom prst="rect">
            <a:avLst/>
          </a:prstGeom>
        </p:spPr>
        <p:txBody>
          <a:bodyPr vert="horz" wrap="square" lIns="0" tIns="12700" rIns="0" bIns="0" rtlCol="0">
            <a:spAutoFit/>
          </a:bodyPr>
          <a:lstStyle/>
          <a:p>
            <a:pPr marL="463550" indent="-387350">
              <a:lnSpc>
                <a:spcPct val="100000"/>
              </a:lnSpc>
              <a:spcBef>
                <a:spcPts val="100"/>
              </a:spcBef>
              <a:buClr>
                <a:srgbClr val="A6A6A6"/>
              </a:buClr>
              <a:buFont typeface="Arial"/>
              <a:buChar char="•"/>
              <a:tabLst>
                <a:tab pos="462915" algn="l"/>
                <a:tab pos="463550" algn="l"/>
              </a:tabLst>
            </a:pPr>
            <a:r>
              <a:rPr sz="2500" b="1" spc="-5" dirty="0">
                <a:solidFill>
                  <a:srgbClr val="B5B5B5"/>
                </a:solidFill>
                <a:latin typeface="Calibri"/>
                <a:cs typeface="Calibri"/>
              </a:rPr>
              <a:t>HPC </a:t>
            </a:r>
            <a:r>
              <a:rPr sz="2500" b="1" dirty="0">
                <a:solidFill>
                  <a:srgbClr val="B5B5B5"/>
                </a:solidFill>
                <a:latin typeface="Calibri"/>
                <a:cs typeface="Calibri"/>
              </a:rPr>
              <a:t>work is </a:t>
            </a:r>
            <a:r>
              <a:rPr sz="2500" b="1" spc="-5" dirty="0">
                <a:solidFill>
                  <a:srgbClr val="B5B5B5"/>
                </a:solidFill>
                <a:latin typeface="Calibri"/>
                <a:cs typeface="Calibri"/>
              </a:rPr>
              <a:t>via batch</a:t>
            </a:r>
            <a:r>
              <a:rPr sz="2500" b="1" spc="5" dirty="0">
                <a:solidFill>
                  <a:srgbClr val="B5B5B5"/>
                </a:solidFill>
                <a:latin typeface="Calibri"/>
                <a:cs typeface="Calibri"/>
              </a:rPr>
              <a:t> </a:t>
            </a:r>
            <a:r>
              <a:rPr sz="2500" b="1" spc="-5" dirty="0">
                <a:solidFill>
                  <a:srgbClr val="B5B5B5"/>
                </a:solidFill>
                <a:latin typeface="Calibri"/>
                <a:cs typeface="Calibri"/>
              </a:rPr>
              <a:t>system</a:t>
            </a:r>
            <a:endParaRPr sz="2500" dirty="0">
              <a:latin typeface="Calibri"/>
              <a:cs typeface="Calibri"/>
            </a:endParaRPr>
          </a:p>
          <a:p>
            <a:pPr marL="920750" lvl="1" indent="-362585">
              <a:lnSpc>
                <a:spcPts val="2510"/>
              </a:lnSpc>
              <a:buFont typeface="Arial"/>
              <a:buChar char="–"/>
              <a:tabLst>
                <a:tab pos="920115" algn="l"/>
                <a:tab pos="920750" algn="l"/>
              </a:tabLst>
            </a:pPr>
            <a:r>
              <a:rPr sz="2100" spc="-5" dirty="0">
                <a:solidFill>
                  <a:srgbClr val="A6A6A6"/>
                </a:solidFill>
                <a:latin typeface="Calibri"/>
                <a:cs typeface="Calibri"/>
              </a:rPr>
              <a:t>Dedicated </a:t>
            </a:r>
            <a:r>
              <a:rPr sz="2100" dirty="0">
                <a:solidFill>
                  <a:srgbClr val="A6A6A6"/>
                </a:solidFill>
                <a:latin typeface="Calibri"/>
                <a:cs typeface="Calibri"/>
              </a:rPr>
              <a:t>subset </a:t>
            </a:r>
            <a:r>
              <a:rPr sz="2100" spc="-5" dirty="0">
                <a:solidFill>
                  <a:srgbClr val="A6A6A6"/>
                </a:solidFill>
                <a:latin typeface="Calibri"/>
                <a:cs typeface="Calibri"/>
              </a:rPr>
              <a:t>of compute</a:t>
            </a:r>
            <a:r>
              <a:rPr sz="2100" dirty="0">
                <a:solidFill>
                  <a:srgbClr val="A6A6A6"/>
                </a:solidFill>
                <a:latin typeface="Calibri"/>
                <a:cs typeface="Calibri"/>
              </a:rPr>
              <a:t> </a:t>
            </a:r>
            <a:r>
              <a:rPr sz="2100" spc="-5" dirty="0">
                <a:solidFill>
                  <a:srgbClr val="A6A6A6"/>
                </a:solidFill>
                <a:latin typeface="Calibri"/>
                <a:cs typeface="Calibri"/>
              </a:rPr>
              <a:t>resources</a:t>
            </a:r>
            <a:endParaRPr sz="2100" dirty="0">
              <a:latin typeface="Calibri"/>
              <a:cs typeface="Calibri"/>
            </a:endParaRPr>
          </a:p>
          <a:p>
            <a:pPr marL="926465" marR="5080" lvl="1" indent="-368300">
              <a:lnSpc>
                <a:spcPts val="2500"/>
              </a:lnSpc>
              <a:spcBef>
                <a:spcPts val="90"/>
              </a:spcBef>
              <a:buFont typeface="Arial"/>
              <a:buChar char="–"/>
              <a:tabLst>
                <a:tab pos="920115" algn="l"/>
                <a:tab pos="920750" algn="l"/>
              </a:tabLst>
            </a:pPr>
            <a:r>
              <a:rPr sz="2100" spc="-5" dirty="0">
                <a:solidFill>
                  <a:srgbClr val="A6A6A6"/>
                </a:solidFill>
                <a:latin typeface="Calibri"/>
                <a:cs typeface="Calibri"/>
              </a:rPr>
              <a:t>Login nodes are shared resource for </a:t>
            </a:r>
            <a:r>
              <a:rPr sz="2100" dirty="0">
                <a:solidFill>
                  <a:srgbClr val="A6A6A6"/>
                </a:solidFill>
                <a:latin typeface="Calibri"/>
                <a:cs typeface="Calibri"/>
              </a:rPr>
              <a:t>building </a:t>
            </a:r>
            <a:r>
              <a:rPr sz="2100" spc="-5" dirty="0">
                <a:solidFill>
                  <a:srgbClr val="A6A6A6"/>
                </a:solidFill>
                <a:latin typeface="Calibri"/>
                <a:cs typeface="Calibri"/>
              </a:rPr>
              <a:t>code, editing scripts,  etc. </a:t>
            </a:r>
            <a:r>
              <a:rPr sz="2100" dirty="0">
                <a:solidFill>
                  <a:srgbClr val="A6A6A6"/>
                </a:solidFill>
                <a:latin typeface="Calibri"/>
                <a:cs typeface="Calibri"/>
              </a:rPr>
              <a:t>Use </a:t>
            </a:r>
            <a:r>
              <a:rPr sz="2100" spc="-5" dirty="0">
                <a:solidFill>
                  <a:srgbClr val="A6A6A6"/>
                </a:solidFill>
                <a:latin typeface="Calibri"/>
                <a:cs typeface="Calibri"/>
              </a:rPr>
              <a:t>batch jobs for real</a:t>
            </a:r>
            <a:r>
              <a:rPr sz="2100" spc="15" dirty="0">
                <a:solidFill>
                  <a:srgbClr val="A6A6A6"/>
                </a:solidFill>
                <a:latin typeface="Calibri"/>
                <a:cs typeface="Calibri"/>
              </a:rPr>
              <a:t> </a:t>
            </a:r>
            <a:r>
              <a:rPr sz="2100" spc="-5" dirty="0">
                <a:solidFill>
                  <a:srgbClr val="A6A6A6"/>
                </a:solidFill>
                <a:latin typeface="Calibri"/>
                <a:cs typeface="Calibri"/>
              </a:rPr>
              <a:t>work</a:t>
            </a:r>
            <a:endParaRPr sz="2100" dirty="0">
              <a:latin typeface="Calibri"/>
              <a:cs typeface="Calibri"/>
            </a:endParaRPr>
          </a:p>
          <a:p>
            <a:pPr marL="463550" indent="-387350">
              <a:lnSpc>
                <a:spcPts val="2900"/>
              </a:lnSpc>
              <a:buFont typeface="Arial"/>
              <a:buChar char="•"/>
              <a:tabLst>
                <a:tab pos="462915" algn="l"/>
                <a:tab pos="463550" algn="l"/>
              </a:tabLst>
            </a:pPr>
            <a:r>
              <a:rPr sz="2500" b="1" dirty="0">
                <a:latin typeface="Calibri"/>
                <a:cs typeface="Calibri"/>
              </a:rPr>
              <a:t>Key</a:t>
            </a:r>
            <a:r>
              <a:rPr sz="2500" b="1" spc="-5" dirty="0">
                <a:latin typeface="Calibri"/>
                <a:cs typeface="Calibri"/>
              </a:rPr>
              <a:t> </a:t>
            </a:r>
            <a:r>
              <a:rPr sz="2500" b="1" dirty="0">
                <a:latin typeface="Calibri"/>
                <a:cs typeface="Calibri"/>
              </a:rPr>
              <a:t>commands:</a:t>
            </a:r>
            <a:endParaRPr sz="2500" dirty="0">
              <a:latin typeface="Calibri"/>
              <a:cs typeface="Calibri"/>
            </a:endParaRPr>
          </a:p>
          <a:p>
            <a:pPr marL="920750" lvl="1" indent="-362585">
              <a:lnSpc>
                <a:spcPts val="2510"/>
              </a:lnSpc>
              <a:buFont typeface="Arial"/>
              <a:buChar char="–"/>
              <a:tabLst>
                <a:tab pos="920115" algn="l"/>
                <a:tab pos="920750" algn="l"/>
              </a:tabLst>
            </a:pPr>
            <a:r>
              <a:rPr sz="2100" b="1" spc="-5" dirty="0">
                <a:latin typeface="Calibri"/>
                <a:cs typeface="Calibri"/>
              </a:rPr>
              <a:t>sbatch </a:t>
            </a:r>
            <a:r>
              <a:rPr sz="2100" b="1" dirty="0">
                <a:latin typeface="Calibri"/>
                <a:cs typeface="Calibri"/>
              </a:rPr>
              <a:t>/ </a:t>
            </a:r>
            <a:r>
              <a:rPr sz="2100" b="1" spc="-5" dirty="0">
                <a:latin typeface="Calibri"/>
                <a:cs typeface="Calibri"/>
              </a:rPr>
              <a:t>salloc </a:t>
            </a:r>
            <a:r>
              <a:rPr sz="2100" b="1" dirty="0">
                <a:latin typeface="Calibri"/>
                <a:cs typeface="Calibri"/>
              </a:rPr>
              <a:t>- </a:t>
            </a:r>
            <a:r>
              <a:rPr sz="2100" b="1" spc="-5" dirty="0">
                <a:latin typeface="Calibri"/>
                <a:cs typeface="Calibri"/>
              </a:rPr>
              <a:t>submit </a:t>
            </a:r>
            <a:r>
              <a:rPr sz="2100" b="1" dirty="0">
                <a:latin typeface="Calibri"/>
                <a:cs typeface="Calibri"/>
              </a:rPr>
              <a:t>a job</a:t>
            </a:r>
            <a:endParaRPr sz="2100" dirty="0">
              <a:latin typeface="Calibri"/>
              <a:cs typeface="Calibri"/>
            </a:endParaRPr>
          </a:p>
          <a:p>
            <a:pPr marL="920750" lvl="1" indent="-362585">
              <a:lnSpc>
                <a:spcPts val="2500"/>
              </a:lnSpc>
              <a:buFont typeface="Arial"/>
              <a:buChar char="–"/>
              <a:tabLst>
                <a:tab pos="920115" algn="l"/>
                <a:tab pos="920750" algn="l"/>
              </a:tabLst>
            </a:pPr>
            <a:r>
              <a:rPr sz="2100" spc="-5" dirty="0">
                <a:latin typeface="Calibri"/>
                <a:cs typeface="Calibri"/>
              </a:rPr>
              <a:t>srun </a:t>
            </a:r>
            <a:r>
              <a:rPr sz="2100" dirty="0">
                <a:latin typeface="Calibri"/>
                <a:cs typeface="Calibri"/>
              </a:rPr>
              <a:t>- </a:t>
            </a:r>
            <a:r>
              <a:rPr sz="2100" spc="-5" dirty="0">
                <a:latin typeface="Calibri"/>
                <a:cs typeface="Calibri"/>
              </a:rPr>
              <a:t>start </a:t>
            </a:r>
            <a:r>
              <a:rPr sz="2100" dirty="0">
                <a:latin typeface="Calibri"/>
                <a:cs typeface="Calibri"/>
              </a:rPr>
              <a:t>an </a:t>
            </a:r>
            <a:r>
              <a:rPr sz="2100" spc="-5" dirty="0">
                <a:latin typeface="Calibri"/>
                <a:cs typeface="Calibri"/>
              </a:rPr>
              <a:t>(optionally MPI) application within </a:t>
            </a:r>
            <a:r>
              <a:rPr sz="2100" dirty="0">
                <a:latin typeface="Calibri"/>
                <a:cs typeface="Calibri"/>
              </a:rPr>
              <a:t>a</a:t>
            </a:r>
            <a:r>
              <a:rPr sz="2100" spc="40" dirty="0">
                <a:latin typeface="Calibri"/>
                <a:cs typeface="Calibri"/>
              </a:rPr>
              <a:t> </a:t>
            </a:r>
            <a:r>
              <a:rPr sz="2100" spc="-5" dirty="0">
                <a:latin typeface="Calibri"/>
                <a:cs typeface="Calibri"/>
              </a:rPr>
              <a:t>job</a:t>
            </a:r>
            <a:endParaRPr sz="2100" dirty="0">
              <a:latin typeface="Calibri"/>
              <a:cs typeface="Calibri"/>
            </a:endParaRPr>
          </a:p>
          <a:p>
            <a:pPr marL="920750" lvl="1" indent="-362585">
              <a:lnSpc>
                <a:spcPts val="2510"/>
              </a:lnSpc>
              <a:buFont typeface="Arial"/>
              <a:buChar char="–"/>
              <a:tabLst>
                <a:tab pos="920115" algn="l"/>
                <a:tab pos="920750" algn="l"/>
              </a:tabLst>
            </a:pPr>
            <a:r>
              <a:rPr sz="2100" dirty="0">
                <a:latin typeface="Calibri"/>
                <a:cs typeface="Calibri"/>
              </a:rPr>
              <a:t>sqs - check the queue </a:t>
            </a:r>
            <a:r>
              <a:rPr sz="2100" spc="-5" dirty="0">
                <a:latin typeface="Calibri"/>
                <a:cs typeface="Calibri"/>
              </a:rPr>
              <a:t>for my job </a:t>
            </a:r>
            <a:r>
              <a:rPr sz="2100" dirty="0">
                <a:latin typeface="Calibri"/>
                <a:cs typeface="Calibri"/>
              </a:rPr>
              <a:t>status</a:t>
            </a:r>
          </a:p>
          <a:p>
            <a:pPr marL="463550" indent="-387350">
              <a:lnSpc>
                <a:spcPct val="100000"/>
              </a:lnSpc>
              <a:spcBef>
                <a:spcPts val="80"/>
              </a:spcBef>
              <a:buFont typeface="Arial"/>
              <a:buChar char="•"/>
              <a:tabLst>
                <a:tab pos="462915" algn="l"/>
                <a:tab pos="463550" algn="l"/>
              </a:tabLst>
            </a:pPr>
            <a:endParaRPr lang="en-US" sz="2500" b="1" spc="-5">
              <a:latin typeface="Calibri"/>
              <a:cs typeface="Calibri"/>
            </a:endParaRPr>
          </a:p>
          <a:p>
            <a:pPr>
              <a:lnSpc>
                <a:spcPct val="100000"/>
              </a:lnSpc>
              <a:spcBef>
                <a:spcPts val="35"/>
              </a:spcBef>
            </a:pPr>
            <a:endParaRPr sz="2000" dirty="0">
              <a:latin typeface="Calibri"/>
              <a:cs typeface="Calibri"/>
            </a:endParaRPr>
          </a:p>
          <a:p>
            <a:pPr marL="12700">
              <a:lnSpc>
                <a:spcPct val="100000"/>
              </a:lnSpc>
            </a:pPr>
            <a:r>
              <a:rPr sz="2100" b="1" u="sng" spc="-5" dirty="0">
                <a:solidFill>
                  <a:srgbClr val="0000FF"/>
                </a:solidFill>
                <a:uFill>
                  <a:solidFill>
                    <a:srgbClr val="0433FF"/>
                  </a:solidFill>
                </a:uFill>
                <a:latin typeface="Calibri"/>
                <a:cs typeface="Calibri"/>
                <a:hlinkClick r:id="rId2"/>
              </a:rPr>
              <a:t>www.nersc.gov/users/</a:t>
            </a:r>
            <a:r>
              <a:rPr sz="2100" u="sng" spc="-5" dirty="0">
                <a:solidFill>
                  <a:srgbClr val="0433FF"/>
                </a:solidFill>
                <a:uFill>
                  <a:solidFill>
                    <a:srgbClr val="0433FF"/>
                  </a:solidFill>
                </a:uFill>
                <a:latin typeface="Calibri"/>
                <a:cs typeface="Calibri"/>
                <a:hlinkClick r:id="rId2"/>
              </a:rPr>
              <a:t>computational-systems/cori/</a:t>
            </a:r>
            <a:r>
              <a:rPr sz="2100" b="1" u="sng" spc="-5" dirty="0">
                <a:solidFill>
                  <a:srgbClr val="0000FF"/>
                </a:solidFill>
                <a:uFill>
                  <a:solidFill>
                    <a:srgbClr val="0433FF"/>
                  </a:solidFill>
                </a:uFill>
                <a:latin typeface="Calibri"/>
                <a:cs typeface="Calibri"/>
                <a:hlinkClick r:id="rId2"/>
              </a:rPr>
              <a:t>running-jobs/</a:t>
            </a:r>
            <a:endParaRPr sz="210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0360" y="3522544"/>
            <a:ext cx="8545491" cy="27817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39087" y="357383"/>
            <a:ext cx="2799715" cy="513080"/>
          </a:xfrm>
          <a:prstGeom prst="rect">
            <a:avLst/>
          </a:prstGeom>
        </p:spPr>
        <p:txBody>
          <a:bodyPr vert="horz" wrap="square" lIns="0" tIns="12700" rIns="0" bIns="0" rtlCol="0">
            <a:spAutoFit/>
          </a:bodyPr>
          <a:lstStyle/>
          <a:p>
            <a:pPr marL="12700">
              <a:lnSpc>
                <a:spcPct val="100000"/>
              </a:lnSpc>
              <a:spcBef>
                <a:spcPts val="100"/>
              </a:spcBef>
            </a:pPr>
            <a:r>
              <a:rPr spc="-150" dirty="0"/>
              <a:t>Where is my job?</a:t>
            </a:r>
          </a:p>
        </p:txBody>
      </p:sp>
      <p:sp>
        <p:nvSpPr>
          <p:cNvPr id="4" name="object 4"/>
          <p:cNvSpPr txBox="1"/>
          <p:nvPr/>
        </p:nvSpPr>
        <p:spPr>
          <a:xfrm>
            <a:off x="535924" y="1374126"/>
            <a:ext cx="3013075" cy="441959"/>
          </a:xfrm>
          <a:prstGeom prst="rect">
            <a:avLst/>
          </a:prstGeom>
        </p:spPr>
        <p:txBody>
          <a:bodyPr vert="horz" wrap="square" lIns="0" tIns="12700" rIns="0" bIns="0" rtlCol="0">
            <a:spAutoFit/>
          </a:bodyPr>
          <a:lstStyle/>
          <a:p>
            <a:pPr marL="12700">
              <a:lnSpc>
                <a:spcPts val="1639"/>
              </a:lnSpc>
              <a:spcBef>
                <a:spcPts val="100"/>
              </a:spcBef>
            </a:pPr>
            <a:r>
              <a:rPr sz="1400" b="1" spc="-5" dirty="0">
                <a:latin typeface="Courier New"/>
                <a:cs typeface="Courier New"/>
              </a:rPr>
              <a:t>elvis@nersc:~&gt;</a:t>
            </a:r>
            <a:r>
              <a:rPr sz="1400" b="1" spc="-15" dirty="0">
                <a:latin typeface="Courier New"/>
                <a:cs typeface="Courier New"/>
              </a:rPr>
              <a:t> </a:t>
            </a:r>
            <a:r>
              <a:rPr sz="1400" b="1" spc="-5" dirty="0">
                <a:latin typeface="Courier New"/>
                <a:cs typeface="Courier New"/>
              </a:rPr>
              <a:t>sqs</a:t>
            </a:r>
            <a:endParaRPr sz="1400">
              <a:latin typeface="Courier New"/>
              <a:cs typeface="Courier New"/>
            </a:endParaRPr>
          </a:p>
          <a:p>
            <a:pPr marL="12700">
              <a:lnSpc>
                <a:spcPts val="1639"/>
              </a:lnSpc>
              <a:tabLst>
                <a:tab pos="865505" algn="l"/>
                <a:tab pos="2573020" algn="l"/>
              </a:tabLst>
            </a:pPr>
            <a:r>
              <a:rPr sz="1400" b="1" spc="-5" dirty="0">
                <a:latin typeface="Courier New"/>
                <a:cs typeface="Courier New"/>
              </a:rPr>
              <a:t>JOBI</a:t>
            </a:r>
            <a:r>
              <a:rPr sz="1400" b="1" dirty="0">
                <a:latin typeface="Courier New"/>
                <a:cs typeface="Courier New"/>
              </a:rPr>
              <a:t>D	</a:t>
            </a:r>
            <a:r>
              <a:rPr sz="1400" b="1" spc="-5" dirty="0">
                <a:latin typeface="Courier New"/>
                <a:cs typeface="Courier New"/>
              </a:rPr>
              <a:t>S</a:t>
            </a:r>
            <a:r>
              <a:rPr sz="1400" b="1" dirty="0">
                <a:latin typeface="Courier New"/>
                <a:cs typeface="Courier New"/>
              </a:rPr>
              <a:t>T</a:t>
            </a:r>
            <a:r>
              <a:rPr sz="1400" b="1" spc="-5" dirty="0">
                <a:latin typeface="Courier New"/>
                <a:cs typeface="Courier New"/>
              </a:rPr>
              <a:t> REASO</a:t>
            </a:r>
            <a:r>
              <a:rPr sz="1400" b="1" dirty="0">
                <a:latin typeface="Courier New"/>
                <a:cs typeface="Courier New"/>
              </a:rPr>
              <a:t>N</a:t>
            </a:r>
            <a:r>
              <a:rPr sz="1400" b="1" spc="-5" dirty="0">
                <a:latin typeface="Courier New"/>
                <a:cs typeface="Courier New"/>
              </a:rPr>
              <a:t> USE</a:t>
            </a:r>
            <a:r>
              <a:rPr sz="1400" b="1" dirty="0">
                <a:latin typeface="Courier New"/>
                <a:cs typeface="Courier New"/>
              </a:rPr>
              <a:t>R	</a:t>
            </a:r>
            <a:r>
              <a:rPr sz="1400" b="1" spc="-5" dirty="0">
                <a:latin typeface="Courier New"/>
                <a:cs typeface="Courier New"/>
              </a:rPr>
              <a:t>NAME</a:t>
            </a:r>
            <a:endParaRPr sz="1400">
              <a:latin typeface="Courier New"/>
              <a:cs typeface="Courier New"/>
            </a:endParaRPr>
          </a:p>
        </p:txBody>
      </p:sp>
      <p:sp>
        <p:nvSpPr>
          <p:cNvPr id="5" name="object 5"/>
          <p:cNvSpPr txBox="1"/>
          <p:nvPr/>
        </p:nvSpPr>
        <p:spPr>
          <a:xfrm>
            <a:off x="4269982" y="1577326"/>
            <a:ext cx="258635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Courier New"/>
                <a:cs typeface="Courier New"/>
              </a:rPr>
              <a:t>NODES USED REQUESTED</a:t>
            </a:r>
            <a:r>
              <a:rPr sz="1400" b="1" spc="-85" dirty="0">
                <a:latin typeface="Courier New"/>
                <a:cs typeface="Courier New"/>
              </a:rPr>
              <a:t> </a:t>
            </a:r>
            <a:r>
              <a:rPr sz="1400" b="1" spc="-5" dirty="0">
                <a:latin typeface="Courier New"/>
                <a:cs typeface="Courier New"/>
              </a:rPr>
              <a:t>...</a:t>
            </a:r>
            <a:endParaRPr sz="1400">
              <a:latin typeface="Courier New"/>
              <a:cs typeface="Courier New"/>
            </a:endParaRPr>
          </a:p>
        </p:txBody>
      </p:sp>
      <p:sp>
        <p:nvSpPr>
          <p:cNvPr id="6" name="object 6"/>
          <p:cNvSpPr txBox="1"/>
          <p:nvPr/>
        </p:nvSpPr>
        <p:spPr>
          <a:xfrm>
            <a:off x="535924" y="1793226"/>
            <a:ext cx="7814309" cy="670560"/>
          </a:xfrm>
          <a:prstGeom prst="rect">
            <a:avLst/>
          </a:prstGeom>
        </p:spPr>
        <p:txBody>
          <a:bodyPr vert="horz" wrap="square" lIns="0" tIns="12700" rIns="0" bIns="0" rtlCol="0">
            <a:spAutoFit/>
          </a:bodyPr>
          <a:lstStyle/>
          <a:p>
            <a:pPr marL="12700">
              <a:lnSpc>
                <a:spcPct val="100000"/>
              </a:lnSpc>
              <a:spcBef>
                <a:spcPts val="100"/>
              </a:spcBef>
              <a:tabLst>
                <a:tab pos="1185545" algn="l"/>
                <a:tab pos="4386580" algn="l"/>
              </a:tabLst>
            </a:pPr>
            <a:r>
              <a:rPr sz="1400" b="1" spc="-5" dirty="0">
                <a:latin typeface="Courier New"/>
                <a:cs typeface="Courier New"/>
              </a:rPr>
              <a:t>2774102 </a:t>
            </a:r>
            <a:r>
              <a:rPr sz="1400" b="1" dirty="0">
                <a:latin typeface="Courier New"/>
                <a:cs typeface="Courier New"/>
              </a:rPr>
              <a:t>R	</a:t>
            </a:r>
            <a:r>
              <a:rPr sz="1400" b="1" spc="-5" dirty="0">
                <a:latin typeface="Courier New"/>
                <a:cs typeface="Courier New"/>
              </a:rPr>
              <a:t>Prolog elvis</a:t>
            </a:r>
            <a:r>
              <a:rPr sz="1400" b="1" spc="5" dirty="0">
                <a:latin typeface="Courier New"/>
                <a:cs typeface="Courier New"/>
              </a:rPr>
              <a:t> </a:t>
            </a:r>
            <a:r>
              <a:rPr sz="1400" b="1" spc="-5" dirty="0">
                <a:latin typeface="Courier New"/>
                <a:cs typeface="Courier New"/>
              </a:rPr>
              <a:t>myscript.q </a:t>
            </a:r>
            <a:r>
              <a:rPr sz="1400" b="1" dirty="0">
                <a:latin typeface="Courier New"/>
                <a:cs typeface="Courier New"/>
              </a:rPr>
              <a:t>2	</a:t>
            </a:r>
            <a:r>
              <a:rPr sz="1400" b="1" spc="-5" dirty="0">
                <a:latin typeface="Courier New"/>
                <a:cs typeface="Courier New"/>
              </a:rPr>
              <a:t>0:00</a:t>
            </a:r>
            <a:r>
              <a:rPr sz="1400" b="1" spc="-10" dirty="0">
                <a:latin typeface="Courier New"/>
                <a:cs typeface="Courier New"/>
              </a:rPr>
              <a:t> </a:t>
            </a:r>
            <a:r>
              <a:rPr sz="1400" b="1" spc="-5" dirty="0">
                <a:latin typeface="Courier New"/>
                <a:cs typeface="Courier New"/>
              </a:rPr>
              <a:t>30:00</a:t>
            </a:r>
            <a:endParaRPr sz="1400">
              <a:latin typeface="Courier New"/>
              <a:cs typeface="Courier New"/>
            </a:endParaRPr>
          </a:p>
          <a:p>
            <a:pPr>
              <a:lnSpc>
                <a:spcPct val="100000"/>
              </a:lnSpc>
              <a:spcBef>
                <a:spcPts val="20"/>
              </a:spcBef>
            </a:pPr>
            <a:endParaRPr sz="1500">
              <a:latin typeface="Courier New"/>
              <a:cs typeface="Courier New"/>
            </a:endParaRPr>
          </a:p>
          <a:p>
            <a:pPr marL="1826260">
              <a:lnSpc>
                <a:spcPct val="100000"/>
              </a:lnSpc>
              <a:tabLst>
                <a:tab pos="3106420" algn="l"/>
                <a:tab pos="5240655" algn="l"/>
              </a:tabLst>
            </a:pPr>
            <a:r>
              <a:rPr sz="1400" b="1" spc="-5" dirty="0">
                <a:latin typeface="Courier New"/>
                <a:cs typeface="Courier New"/>
              </a:rPr>
              <a:t>...	SUBMIT	PARTITION RANK_P</a:t>
            </a:r>
            <a:r>
              <a:rPr sz="1400" b="1" spc="-85" dirty="0">
                <a:latin typeface="Courier New"/>
                <a:cs typeface="Courier New"/>
              </a:rPr>
              <a:t> </a:t>
            </a:r>
            <a:r>
              <a:rPr sz="1400" b="1" spc="-5" dirty="0">
                <a:latin typeface="Courier New"/>
                <a:cs typeface="Courier New"/>
              </a:rPr>
              <a:t>RANK_BF</a:t>
            </a:r>
            <a:endParaRPr sz="1400">
              <a:latin typeface="Courier New"/>
              <a:cs typeface="Courier New"/>
            </a:endParaRPr>
          </a:p>
        </p:txBody>
      </p:sp>
      <p:sp>
        <p:nvSpPr>
          <p:cNvPr id="7" name="object 7"/>
          <p:cNvSpPr txBox="1"/>
          <p:nvPr/>
        </p:nvSpPr>
        <p:spPr>
          <a:xfrm>
            <a:off x="7577509" y="2440926"/>
            <a:ext cx="34544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Courier New"/>
                <a:cs typeface="Courier New"/>
              </a:rPr>
              <a:t>N/A</a:t>
            </a:r>
            <a:endParaRPr sz="1400">
              <a:latin typeface="Courier New"/>
              <a:cs typeface="Courier New"/>
            </a:endParaRPr>
          </a:p>
        </p:txBody>
      </p:sp>
      <p:sp>
        <p:nvSpPr>
          <p:cNvPr id="8" name="object 8"/>
          <p:cNvSpPr txBox="1"/>
          <p:nvPr/>
        </p:nvSpPr>
        <p:spPr>
          <a:xfrm>
            <a:off x="535924" y="2440926"/>
            <a:ext cx="6640195" cy="1305560"/>
          </a:xfrm>
          <a:prstGeom prst="rect">
            <a:avLst/>
          </a:prstGeom>
        </p:spPr>
        <p:txBody>
          <a:bodyPr vert="horz" wrap="square" lIns="0" tIns="12700" rIns="0" bIns="0" rtlCol="0">
            <a:spAutoFit/>
          </a:bodyPr>
          <a:lstStyle/>
          <a:p>
            <a:pPr marL="3106420">
              <a:lnSpc>
                <a:spcPct val="100000"/>
              </a:lnSpc>
              <a:spcBef>
                <a:spcPts val="100"/>
              </a:spcBef>
              <a:tabLst>
                <a:tab pos="6306820" algn="l"/>
              </a:tabLst>
            </a:pPr>
            <a:r>
              <a:rPr sz="1400" b="1" spc="-5" dirty="0">
                <a:latin typeface="Courier New"/>
                <a:cs typeface="Courier New"/>
              </a:rPr>
              <a:t>2016-11-18T11:24:2</a:t>
            </a:r>
            <a:r>
              <a:rPr sz="1400" b="1" dirty="0">
                <a:latin typeface="Courier New"/>
                <a:cs typeface="Courier New"/>
              </a:rPr>
              <a:t>0</a:t>
            </a:r>
            <a:r>
              <a:rPr sz="1400" b="1" spc="-5" dirty="0">
                <a:latin typeface="Courier New"/>
                <a:cs typeface="Courier New"/>
              </a:rPr>
              <a:t> debu</a:t>
            </a:r>
            <a:r>
              <a:rPr sz="1400" b="1" dirty="0">
                <a:latin typeface="Courier New"/>
                <a:cs typeface="Courier New"/>
              </a:rPr>
              <a:t>g	</a:t>
            </a:r>
            <a:r>
              <a:rPr sz="1400" b="1" spc="-5" dirty="0">
                <a:latin typeface="Courier New"/>
                <a:cs typeface="Courier New"/>
              </a:rPr>
              <a:t>N/A</a:t>
            </a:r>
            <a:endParaRPr sz="1400">
              <a:latin typeface="Courier New"/>
              <a:cs typeface="Courier New"/>
            </a:endParaRPr>
          </a:p>
          <a:p>
            <a:pPr>
              <a:lnSpc>
                <a:spcPct val="100000"/>
              </a:lnSpc>
              <a:spcBef>
                <a:spcPts val="10"/>
              </a:spcBef>
            </a:pPr>
            <a:endParaRPr sz="1400">
              <a:latin typeface="Courier New"/>
              <a:cs typeface="Courier New"/>
            </a:endParaRPr>
          </a:p>
          <a:p>
            <a:pPr marL="12700" marR="4378960">
              <a:lnSpc>
                <a:spcPct val="101200"/>
              </a:lnSpc>
            </a:pPr>
            <a:r>
              <a:rPr sz="1400" b="1" spc="-5" dirty="0">
                <a:latin typeface="Courier New"/>
                <a:cs typeface="Courier New"/>
              </a:rPr>
              <a:t>elvis@nersc:~&gt; ls -lt  total</a:t>
            </a:r>
            <a:r>
              <a:rPr sz="1400" b="1" spc="-15" dirty="0">
                <a:latin typeface="Courier New"/>
                <a:cs typeface="Courier New"/>
              </a:rPr>
              <a:t> </a:t>
            </a:r>
            <a:r>
              <a:rPr sz="1400" b="1" spc="-5" dirty="0">
                <a:latin typeface="Courier New"/>
                <a:cs typeface="Courier New"/>
              </a:rPr>
              <a:t>11280</a:t>
            </a:r>
            <a:endParaRPr sz="1400">
              <a:latin typeface="Courier New"/>
              <a:cs typeface="Courier New"/>
            </a:endParaRPr>
          </a:p>
          <a:p>
            <a:pPr marL="12700">
              <a:lnSpc>
                <a:spcPct val="100000"/>
              </a:lnSpc>
              <a:spcBef>
                <a:spcPts val="20"/>
              </a:spcBef>
            </a:pPr>
            <a:r>
              <a:rPr sz="1400" b="1" spc="-5" dirty="0">
                <a:latin typeface="Courier New"/>
                <a:cs typeface="Courier New"/>
              </a:rPr>
              <a:t>-rw-r----- </a:t>
            </a:r>
            <a:r>
              <a:rPr sz="1400" b="1" dirty="0">
                <a:latin typeface="Courier New"/>
                <a:cs typeface="Courier New"/>
              </a:rPr>
              <a:t>1 </a:t>
            </a:r>
            <a:r>
              <a:rPr sz="1400" b="1" spc="-5" dirty="0">
                <a:latin typeface="Courier New"/>
                <a:cs typeface="Courier New"/>
              </a:rPr>
              <a:t>elvis elvis 132 Nov 18 11:24</a:t>
            </a:r>
            <a:r>
              <a:rPr sz="1400" b="1" spc="-60" dirty="0">
                <a:latin typeface="Courier New"/>
                <a:cs typeface="Courier New"/>
              </a:rPr>
              <a:t> </a:t>
            </a:r>
            <a:r>
              <a:rPr sz="1400" b="1" spc="-5" dirty="0">
                <a:latin typeface="Courier New"/>
                <a:cs typeface="Courier New"/>
              </a:rPr>
              <a:t>slurm-2774102.out</a:t>
            </a:r>
            <a:endParaRPr sz="1400">
              <a:latin typeface="Courier New"/>
              <a:cs typeface="Courier New"/>
            </a:endParaRPr>
          </a:p>
          <a:p>
            <a:pPr marL="12700">
              <a:lnSpc>
                <a:spcPct val="100000"/>
              </a:lnSpc>
              <a:spcBef>
                <a:spcPts val="20"/>
              </a:spcBef>
            </a:pPr>
            <a:r>
              <a:rPr sz="1400" b="1" spc="-5" dirty="0">
                <a:latin typeface="Courier New"/>
                <a:cs typeface="Courier New"/>
              </a:rPr>
              <a:t>-rw-r----- </a:t>
            </a:r>
            <a:r>
              <a:rPr sz="1400" b="1" dirty="0">
                <a:latin typeface="Courier New"/>
                <a:cs typeface="Courier New"/>
              </a:rPr>
              <a:t>1 </a:t>
            </a:r>
            <a:r>
              <a:rPr sz="1400" b="1" spc="-5" dirty="0">
                <a:latin typeface="Courier New"/>
                <a:cs typeface="Courier New"/>
              </a:rPr>
              <a:t>elvis elvis 208 Nov 18 11:24</a:t>
            </a:r>
            <a:r>
              <a:rPr sz="1400" b="1" spc="-40" dirty="0">
                <a:latin typeface="Courier New"/>
                <a:cs typeface="Courier New"/>
              </a:rPr>
              <a:t> </a:t>
            </a:r>
            <a:r>
              <a:rPr sz="1400" b="1" spc="-5" dirty="0">
                <a:latin typeface="Courier New"/>
                <a:cs typeface="Courier New"/>
              </a:rPr>
              <a:t>myscript.q</a:t>
            </a:r>
            <a:endParaRPr sz="1400">
              <a:latin typeface="Courier New"/>
              <a:cs typeface="Courier New"/>
            </a:endParaRPr>
          </a:p>
        </p:txBody>
      </p:sp>
      <p:sp>
        <p:nvSpPr>
          <p:cNvPr id="9" name="object 9"/>
          <p:cNvSpPr/>
          <p:nvPr/>
        </p:nvSpPr>
        <p:spPr>
          <a:xfrm>
            <a:off x="1887349" y="1311053"/>
            <a:ext cx="708025" cy="401320"/>
          </a:xfrm>
          <a:custGeom>
            <a:avLst/>
            <a:gdLst/>
            <a:ahLst/>
            <a:cxnLst/>
            <a:rect l="l" t="t" r="r" b="b"/>
            <a:pathLst>
              <a:path w="708025" h="401319">
                <a:moveTo>
                  <a:pt x="0" y="200399"/>
                </a:moveTo>
                <a:lnTo>
                  <a:pt x="18047" y="137057"/>
                </a:lnTo>
                <a:lnTo>
                  <a:pt x="68301" y="82046"/>
                </a:lnTo>
                <a:lnTo>
                  <a:pt x="103684" y="58695"/>
                </a:lnTo>
                <a:lnTo>
                  <a:pt x="144932" y="38665"/>
                </a:lnTo>
                <a:lnTo>
                  <a:pt x="191316" y="22368"/>
                </a:lnTo>
                <a:lnTo>
                  <a:pt x="242108" y="10216"/>
                </a:lnTo>
                <a:lnTo>
                  <a:pt x="296579" y="2622"/>
                </a:lnTo>
                <a:lnTo>
                  <a:pt x="353999" y="0"/>
                </a:lnTo>
                <a:lnTo>
                  <a:pt x="411420" y="2622"/>
                </a:lnTo>
                <a:lnTo>
                  <a:pt x="465891" y="10216"/>
                </a:lnTo>
                <a:lnTo>
                  <a:pt x="516683" y="22368"/>
                </a:lnTo>
                <a:lnTo>
                  <a:pt x="563067" y="38665"/>
                </a:lnTo>
                <a:lnTo>
                  <a:pt x="604315" y="58695"/>
                </a:lnTo>
                <a:lnTo>
                  <a:pt x="639698" y="82046"/>
                </a:lnTo>
                <a:lnTo>
                  <a:pt x="668486" y="108304"/>
                </a:lnTo>
                <a:lnTo>
                  <a:pt x="703366" y="167893"/>
                </a:lnTo>
                <a:lnTo>
                  <a:pt x="707999" y="200399"/>
                </a:lnTo>
                <a:lnTo>
                  <a:pt x="703366" y="232905"/>
                </a:lnTo>
                <a:lnTo>
                  <a:pt x="668486" y="292495"/>
                </a:lnTo>
                <a:lnTo>
                  <a:pt x="639698" y="318753"/>
                </a:lnTo>
                <a:lnTo>
                  <a:pt x="604315" y="342104"/>
                </a:lnTo>
                <a:lnTo>
                  <a:pt x="563067" y="362134"/>
                </a:lnTo>
                <a:lnTo>
                  <a:pt x="516683" y="378431"/>
                </a:lnTo>
                <a:lnTo>
                  <a:pt x="465891" y="390583"/>
                </a:lnTo>
                <a:lnTo>
                  <a:pt x="411420" y="398176"/>
                </a:lnTo>
                <a:lnTo>
                  <a:pt x="353999" y="400799"/>
                </a:lnTo>
                <a:lnTo>
                  <a:pt x="296579" y="398176"/>
                </a:lnTo>
                <a:lnTo>
                  <a:pt x="242108" y="390583"/>
                </a:lnTo>
                <a:lnTo>
                  <a:pt x="191316" y="378431"/>
                </a:lnTo>
                <a:lnTo>
                  <a:pt x="144932" y="362134"/>
                </a:lnTo>
                <a:lnTo>
                  <a:pt x="103684" y="342104"/>
                </a:lnTo>
                <a:lnTo>
                  <a:pt x="68301" y="318753"/>
                </a:lnTo>
                <a:lnTo>
                  <a:pt x="39512" y="292495"/>
                </a:lnTo>
                <a:lnTo>
                  <a:pt x="4633" y="232905"/>
                </a:lnTo>
                <a:lnTo>
                  <a:pt x="0" y="200399"/>
                </a:lnTo>
                <a:close/>
              </a:path>
            </a:pathLst>
          </a:custGeom>
          <a:ln w="19049">
            <a:solidFill>
              <a:srgbClr val="FF2600"/>
            </a:solidFill>
          </a:ln>
        </p:spPr>
        <p:txBody>
          <a:bodyPr wrap="square" lIns="0" tIns="0" rIns="0" bIns="0" rtlCol="0"/>
          <a:lstStyle/>
          <a:p>
            <a:endParaRPr/>
          </a:p>
        </p:txBody>
      </p:sp>
      <p:sp>
        <p:nvSpPr>
          <p:cNvPr id="10" name="object 10"/>
          <p:cNvSpPr/>
          <p:nvPr/>
        </p:nvSpPr>
        <p:spPr>
          <a:xfrm>
            <a:off x="4925611" y="3188350"/>
            <a:ext cx="2013585" cy="716280"/>
          </a:xfrm>
          <a:custGeom>
            <a:avLst/>
            <a:gdLst/>
            <a:ahLst/>
            <a:cxnLst/>
            <a:rect l="l" t="t" r="r" b="b"/>
            <a:pathLst>
              <a:path w="2013584" h="716279">
                <a:moveTo>
                  <a:pt x="0" y="358016"/>
                </a:moveTo>
                <a:lnTo>
                  <a:pt x="9189" y="309435"/>
                </a:lnTo>
                <a:lnTo>
                  <a:pt x="35958" y="262841"/>
                </a:lnTo>
                <a:lnTo>
                  <a:pt x="79107" y="218659"/>
                </a:lnTo>
                <a:lnTo>
                  <a:pt x="137437" y="177318"/>
                </a:lnTo>
                <a:lnTo>
                  <a:pt x="171919" y="157845"/>
                </a:lnTo>
                <a:lnTo>
                  <a:pt x="209748" y="139243"/>
                </a:lnTo>
                <a:lnTo>
                  <a:pt x="250771" y="121563"/>
                </a:lnTo>
                <a:lnTo>
                  <a:pt x="294840" y="104860"/>
                </a:lnTo>
                <a:lnTo>
                  <a:pt x="341805" y="89187"/>
                </a:lnTo>
                <a:lnTo>
                  <a:pt x="391516" y="74597"/>
                </a:lnTo>
                <a:lnTo>
                  <a:pt x="443822" y="61143"/>
                </a:lnTo>
                <a:lnTo>
                  <a:pt x="498574" y="48879"/>
                </a:lnTo>
                <a:lnTo>
                  <a:pt x="555622" y="37858"/>
                </a:lnTo>
                <a:lnTo>
                  <a:pt x="614816" y="28134"/>
                </a:lnTo>
                <a:lnTo>
                  <a:pt x="676006" y="19760"/>
                </a:lnTo>
                <a:lnTo>
                  <a:pt x="739042" y="12788"/>
                </a:lnTo>
                <a:lnTo>
                  <a:pt x="803774" y="7273"/>
                </a:lnTo>
                <a:lnTo>
                  <a:pt x="870053" y="3268"/>
                </a:lnTo>
                <a:lnTo>
                  <a:pt x="937728" y="825"/>
                </a:lnTo>
                <a:lnTo>
                  <a:pt x="1006649" y="0"/>
                </a:lnTo>
                <a:lnTo>
                  <a:pt x="1075571" y="825"/>
                </a:lnTo>
                <a:lnTo>
                  <a:pt x="1143246" y="3268"/>
                </a:lnTo>
                <a:lnTo>
                  <a:pt x="1209524" y="7273"/>
                </a:lnTo>
                <a:lnTo>
                  <a:pt x="1274257" y="12788"/>
                </a:lnTo>
                <a:lnTo>
                  <a:pt x="1337293" y="19760"/>
                </a:lnTo>
                <a:lnTo>
                  <a:pt x="1398483" y="28134"/>
                </a:lnTo>
                <a:lnTo>
                  <a:pt x="1457677" y="37858"/>
                </a:lnTo>
                <a:lnTo>
                  <a:pt x="1514725" y="48879"/>
                </a:lnTo>
                <a:lnTo>
                  <a:pt x="1569477" y="61143"/>
                </a:lnTo>
                <a:lnTo>
                  <a:pt x="1621783" y="74597"/>
                </a:lnTo>
                <a:lnTo>
                  <a:pt x="1671493" y="89187"/>
                </a:lnTo>
                <a:lnTo>
                  <a:pt x="1718458" y="104860"/>
                </a:lnTo>
                <a:lnTo>
                  <a:pt x="1762527" y="121563"/>
                </a:lnTo>
                <a:lnTo>
                  <a:pt x="1803551" y="139243"/>
                </a:lnTo>
                <a:lnTo>
                  <a:pt x="1841379" y="157845"/>
                </a:lnTo>
                <a:lnTo>
                  <a:pt x="1875862" y="177318"/>
                </a:lnTo>
                <a:lnTo>
                  <a:pt x="1934191" y="218659"/>
                </a:lnTo>
                <a:lnTo>
                  <a:pt x="1977340" y="262841"/>
                </a:lnTo>
                <a:lnTo>
                  <a:pt x="2004109" y="309435"/>
                </a:lnTo>
                <a:lnTo>
                  <a:pt x="2013299" y="358016"/>
                </a:lnTo>
                <a:lnTo>
                  <a:pt x="2010976" y="382528"/>
                </a:lnTo>
                <a:lnTo>
                  <a:pt x="1992847" y="430168"/>
                </a:lnTo>
                <a:lnTo>
                  <a:pt x="1957738" y="475609"/>
                </a:lnTo>
                <a:lnTo>
                  <a:pt x="1906849" y="518424"/>
                </a:lnTo>
                <a:lnTo>
                  <a:pt x="1841379" y="558186"/>
                </a:lnTo>
                <a:lnTo>
                  <a:pt x="1803551" y="576788"/>
                </a:lnTo>
                <a:lnTo>
                  <a:pt x="1762527" y="594468"/>
                </a:lnTo>
                <a:lnTo>
                  <a:pt x="1718458" y="611171"/>
                </a:lnTo>
                <a:lnTo>
                  <a:pt x="1671493" y="626844"/>
                </a:lnTo>
                <a:lnTo>
                  <a:pt x="1621783" y="641434"/>
                </a:lnTo>
                <a:lnTo>
                  <a:pt x="1569477" y="654888"/>
                </a:lnTo>
                <a:lnTo>
                  <a:pt x="1514725" y="667152"/>
                </a:lnTo>
                <a:lnTo>
                  <a:pt x="1457677" y="678172"/>
                </a:lnTo>
                <a:lnTo>
                  <a:pt x="1398483" y="687897"/>
                </a:lnTo>
                <a:lnTo>
                  <a:pt x="1337293" y="696271"/>
                </a:lnTo>
                <a:lnTo>
                  <a:pt x="1274257" y="703243"/>
                </a:lnTo>
                <a:lnTo>
                  <a:pt x="1209524" y="708758"/>
                </a:lnTo>
                <a:lnTo>
                  <a:pt x="1143246" y="712763"/>
                </a:lnTo>
                <a:lnTo>
                  <a:pt x="1075571" y="715205"/>
                </a:lnTo>
                <a:lnTo>
                  <a:pt x="1006649" y="716031"/>
                </a:lnTo>
                <a:lnTo>
                  <a:pt x="937728" y="715205"/>
                </a:lnTo>
                <a:lnTo>
                  <a:pt x="870053" y="712763"/>
                </a:lnTo>
                <a:lnTo>
                  <a:pt x="803774" y="708758"/>
                </a:lnTo>
                <a:lnTo>
                  <a:pt x="739042" y="703243"/>
                </a:lnTo>
                <a:lnTo>
                  <a:pt x="676006" y="696271"/>
                </a:lnTo>
                <a:lnTo>
                  <a:pt x="614816" y="687897"/>
                </a:lnTo>
                <a:lnTo>
                  <a:pt x="555622" y="678172"/>
                </a:lnTo>
                <a:lnTo>
                  <a:pt x="498574" y="667152"/>
                </a:lnTo>
                <a:lnTo>
                  <a:pt x="443822" y="654888"/>
                </a:lnTo>
                <a:lnTo>
                  <a:pt x="391516" y="641434"/>
                </a:lnTo>
                <a:lnTo>
                  <a:pt x="341805" y="626844"/>
                </a:lnTo>
                <a:lnTo>
                  <a:pt x="294840" y="611171"/>
                </a:lnTo>
                <a:lnTo>
                  <a:pt x="250771" y="594468"/>
                </a:lnTo>
                <a:lnTo>
                  <a:pt x="209748" y="576788"/>
                </a:lnTo>
                <a:lnTo>
                  <a:pt x="171919" y="558186"/>
                </a:lnTo>
                <a:lnTo>
                  <a:pt x="137437" y="538713"/>
                </a:lnTo>
                <a:lnTo>
                  <a:pt x="79107" y="497371"/>
                </a:lnTo>
                <a:lnTo>
                  <a:pt x="35958" y="453190"/>
                </a:lnTo>
                <a:lnTo>
                  <a:pt x="9189" y="406596"/>
                </a:lnTo>
                <a:lnTo>
                  <a:pt x="0" y="358016"/>
                </a:lnTo>
                <a:close/>
              </a:path>
            </a:pathLst>
          </a:custGeom>
          <a:ln w="19049">
            <a:solidFill>
              <a:srgbClr val="FF2600"/>
            </a:solidFill>
          </a:ln>
        </p:spPr>
        <p:txBody>
          <a:bodyPr wrap="square" lIns="0" tIns="0" rIns="0" bIns="0" rtlCol="0"/>
          <a:lstStyle/>
          <a:p>
            <a:endParaRPr/>
          </a:p>
        </p:txBody>
      </p:sp>
      <p:sp>
        <p:nvSpPr>
          <p:cNvPr id="11" name="object 11"/>
          <p:cNvSpPr/>
          <p:nvPr/>
        </p:nvSpPr>
        <p:spPr>
          <a:xfrm>
            <a:off x="1283449" y="1522021"/>
            <a:ext cx="403225" cy="685800"/>
          </a:xfrm>
          <a:custGeom>
            <a:avLst/>
            <a:gdLst/>
            <a:ahLst/>
            <a:cxnLst/>
            <a:rect l="l" t="t" r="r" b="b"/>
            <a:pathLst>
              <a:path w="403225" h="685800">
                <a:moveTo>
                  <a:pt x="0" y="342749"/>
                </a:moveTo>
                <a:lnTo>
                  <a:pt x="3243" y="281140"/>
                </a:lnTo>
                <a:lnTo>
                  <a:pt x="12593" y="223153"/>
                </a:lnTo>
                <a:lnTo>
                  <a:pt x="27483" y="169757"/>
                </a:lnTo>
                <a:lnTo>
                  <a:pt x="47343" y="121920"/>
                </a:lnTo>
                <a:lnTo>
                  <a:pt x="71604" y="80610"/>
                </a:lnTo>
                <a:lnTo>
                  <a:pt x="99699" y="46795"/>
                </a:lnTo>
                <a:lnTo>
                  <a:pt x="131059" y="21443"/>
                </a:lnTo>
                <a:lnTo>
                  <a:pt x="201299" y="0"/>
                </a:lnTo>
                <a:lnTo>
                  <a:pt x="237483" y="5522"/>
                </a:lnTo>
                <a:lnTo>
                  <a:pt x="302899" y="46795"/>
                </a:lnTo>
                <a:lnTo>
                  <a:pt x="330994" y="80610"/>
                </a:lnTo>
                <a:lnTo>
                  <a:pt x="355256" y="121920"/>
                </a:lnTo>
                <a:lnTo>
                  <a:pt x="375116" y="169757"/>
                </a:lnTo>
                <a:lnTo>
                  <a:pt x="390006" y="223153"/>
                </a:lnTo>
                <a:lnTo>
                  <a:pt x="399356" y="281140"/>
                </a:lnTo>
                <a:lnTo>
                  <a:pt x="402599" y="342749"/>
                </a:lnTo>
                <a:lnTo>
                  <a:pt x="399356" y="404359"/>
                </a:lnTo>
                <a:lnTo>
                  <a:pt x="390006" y="462346"/>
                </a:lnTo>
                <a:lnTo>
                  <a:pt x="375116" y="515742"/>
                </a:lnTo>
                <a:lnTo>
                  <a:pt x="355256" y="563579"/>
                </a:lnTo>
                <a:lnTo>
                  <a:pt x="330994" y="604889"/>
                </a:lnTo>
                <a:lnTo>
                  <a:pt x="302899" y="638704"/>
                </a:lnTo>
                <a:lnTo>
                  <a:pt x="271539" y="664056"/>
                </a:lnTo>
                <a:lnTo>
                  <a:pt x="201299" y="685499"/>
                </a:lnTo>
                <a:lnTo>
                  <a:pt x="165115" y="679977"/>
                </a:lnTo>
                <a:lnTo>
                  <a:pt x="99699" y="638704"/>
                </a:lnTo>
                <a:lnTo>
                  <a:pt x="71604" y="604889"/>
                </a:lnTo>
                <a:lnTo>
                  <a:pt x="47343" y="563579"/>
                </a:lnTo>
                <a:lnTo>
                  <a:pt x="27483" y="515742"/>
                </a:lnTo>
                <a:lnTo>
                  <a:pt x="12593" y="462346"/>
                </a:lnTo>
                <a:lnTo>
                  <a:pt x="3243" y="404359"/>
                </a:lnTo>
                <a:lnTo>
                  <a:pt x="0" y="342749"/>
                </a:lnTo>
                <a:close/>
              </a:path>
            </a:pathLst>
          </a:custGeom>
          <a:ln w="19049">
            <a:solidFill>
              <a:srgbClr val="5EB169"/>
            </a:solidFill>
          </a:ln>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1244600" cy="513080"/>
          </a:xfrm>
          <a:prstGeom prst="rect">
            <a:avLst/>
          </a:prstGeom>
        </p:spPr>
        <p:txBody>
          <a:bodyPr vert="horz" wrap="square" lIns="0" tIns="12700" rIns="0" bIns="0" rtlCol="0">
            <a:spAutoFit/>
          </a:bodyPr>
          <a:lstStyle/>
          <a:p>
            <a:pPr marL="12700">
              <a:lnSpc>
                <a:spcPct val="100000"/>
              </a:lnSpc>
              <a:spcBef>
                <a:spcPts val="100"/>
              </a:spcBef>
            </a:pPr>
            <a:r>
              <a:rPr spc="-150" dirty="0"/>
              <a:t>Agenda</a:t>
            </a:r>
          </a:p>
        </p:txBody>
      </p:sp>
      <p:sp>
        <p:nvSpPr>
          <p:cNvPr id="3" name="object 3"/>
          <p:cNvSpPr txBox="1"/>
          <p:nvPr/>
        </p:nvSpPr>
        <p:spPr>
          <a:xfrm>
            <a:off x="535939" y="1250696"/>
            <a:ext cx="6441440" cy="4768215"/>
          </a:xfrm>
          <a:prstGeom prst="rect">
            <a:avLst/>
          </a:prstGeom>
        </p:spPr>
        <p:txBody>
          <a:bodyPr vert="horz" wrap="square" lIns="0" tIns="90170" rIns="0" bIns="0" rtlCol="0">
            <a:spAutoFit/>
          </a:bodyPr>
          <a:lstStyle/>
          <a:p>
            <a:pPr marL="355600" indent="-342900">
              <a:lnSpc>
                <a:spcPct val="100000"/>
              </a:lnSpc>
              <a:spcBef>
                <a:spcPts val="710"/>
              </a:spcBef>
              <a:buClr>
                <a:srgbClr val="A6A6A6"/>
              </a:buClr>
              <a:buFont typeface="Arial"/>
              <a:buChar char="•"/>
              <a:tabLst>
                <a:tab pos="354965" algn="l"/>
                <a:tab pos="355600" algn="l"/>
              </a:tabLst>
            </a:pPr>
            <a:r>
              <a:rPr sz="2800" b="1" spc="-5" dirty="0">
                <a:solidFill>
                  <a:srgbClr val="B5B5B5"/>
                </a:solidFill>
                <a:latin typeface="Calibri"/>
                <a:cs typeface="Calibri"/>
              </a:rPr>
              <a:t>Cori overview, logging in</a:t>
            </a:r>
            <a:endParaRPr sz="2800">
              <a:latin typeface="Calibri"/>
              <a:cs typeface="Calibri"/>
            </a:endParaRPr>
          </a:p>
          <a:p>
            <a:pPr marL="355600" indent="-342900">
              <a:lnSpc>
                <a:spcPct val="100000"/>
              </a:lnSpc>
              <a:spcBef>
                <a:spcPts val="615"/>
              </a:spcBef>
              <a:buClr>
                <a:srgbClr val="A6A6A6"/>
              </a:buClr>
              <a:buFont typeface="Arial"/>
              <a:buChar char="•"/>
              <a:tabLst>
                <a:tab pos="354965" algn="l"/>
                <a:tab pos="355600" algn="l"/>
              </a:tabLst>
            </a:pPr>
            <a:r>
              <a:rPr sz="2800" b="1" spc="-5" dirty="0">
                <a:solidFill>
                  <a:srgbClr val="B5B5B5"/>
                </a:solidFill>
                <a:latin typeface="Calibri"/>
                <a:cs typeface="Calibri"/>
              </a:rPr>
              <a:t>Run </a:t>
            </a:r>
            <a:r>
              <a:rPr sz="2800" b="1" dirty="0">
                <a:solidFill>
                  <a:srgbClr val="B5B5B5"/>
                </a:solidFill>
                <a:latin typeface="Calibri"/>
                <a:cs typeface="Calibri"/>
              </a:rPr>
              <a:t>a </a:t>
            </a:r>
            <a:r>
              <a:rPr sz="2800" b="1" spc="-5" dirty="0">
                <a:solidFill>
                  <a:srgbClr val="B5B5B5"/>
                </a:solidFill>
                <a:latin typeface="Calibri"/>
                <a:cs typeface="Calibri"/>
              </a:rPr>
              <a:t>simple</a:t>
            </a:r>
            <a:r>
              <a:rPr sz="2800" b="1" dirty="0">
                <a:solidFill>
                  <a:srgbClr val="B5B5B5"/>
                </a:solidFill>
                <a:latin typeface="Calibri"/>
                <a:cs typeface="Calibri"/>
              </a:rPr>
              <a:t> job</a:t>
            </a:r>
            <a:endParaRPr sz="2800">
              <a:latin typeface="Calibri"/>
              <a:cs typeface="Calibri"/>
            </a:endParaRPr>
          </a:p>
          <a:p>
            <a:pPr marL="355600" indent="-342900">
              <a:lnSpc>
                <a:spcPct val="100000"/>
              </a:lnSpc>
              <a:spcBef>
                <a:spcPts val="640"/>
              </a:spcBef>
              <a:buFont typeface="Arial"/>
              <a:buChar char="•"/>
              <a:tabLst>
                <a:tab pos="354965" algn="l"/>
                <a:tab pos="355600" algn="l"/>
              </a:tabLst>
            </a:pPr>
            <a:r>
              <a:rPr sz="2800" b="1" spc="-5" dirty="0">
                <a:latin typeface="Calibri"/>
                <a:cs typeface="Calibri"/>
              </a:rPr>
              <a:t>Building </a:t>
            </a:r>
            <a:r>
              <a:rPr sz="2800" b="1" dirty="0">
                <a:latin typeface="Calibri"/>
                <a:cs typeface="Calibri"/>
              </a:rPr>
              <a:t>and </a:t>
            </a:r>
            <a:r>
              <a:rPr sz="2800" b="1" spc="-5" dirty="0">
                <a:latin typeface="Calibri"/>
                <a:cs typeface="Calibri"/>
              </a:rPr>
              <a:t>running applications </a:t>
            </a:r>
            <a:r>
              <a:rPr sz="2800" b="1" dirty="0">
                <a:latin typeface="Calibri"/>
                <a:cs typeface="Calibri"/>
              </a:rPr>
              <a:t>on</a:t>
            </a:r>
            <a:r>
              <a:rPr sz="2800" b="1" spc="-45" dirty="0">
                <a:latin typeface="Calibri"/>
                <a:cs typeface="Calibri"/>
              </a:rPr>
              <a:t> </a:t>
            </a:r>
            <a:r>
              <a:rPr sz="2800" b="1" spc="-5" dirty="0">
                <a:latin typeface="Calibri"/>
                <a:cs typeface="Calibri"/>
              </a:rPr>
              <a:t>Cori</a:t>
            </a:r>
            <a:endParaRPr sz="2800">
              <a:latin typeface="Calibri"/>
              <a:cs typeface="Calibri"/>
            </a:endParaRPr>
          </a:p>
          <a:p>
            <a:pPr marL="755650" lvl="1" indent="-285750">
              <a:lnSpc>
                <a:spcPct val="100000"/>
              </a:lnSpc>
              <a:spcBef>
                <a:spcPts val="640"/>
              </a:spcBef>
              <a:buFont typeface="Arial"/>
              <a:buChar char="–"/>
              <a:tabLst>
                <a:tab pos="755650" algn="l"/>
              </a:tabLst>
            </a:pPr>
            <a:r>
              <a:rPr sz="2400" spc="-5" dirty="0">
                <a:latin typeface="Calibri"/>
                <a:cs typeface="Calibri"/>
              </a:rPr>
              <a:t>Serial</a:t>
            </a:r>
            <a:endParaRPr sz="2400">
              <a:latin typeface="Calibri"/>
              <a:cs typeface="Calibri"/>
            </a:endParaRPr>
          </a:p>
          <a:p>
            <a:pPr marL="755650" lvl="1" indent="-285750">
              <a:lnSpc>
                <a:spcPct val="100000"/>
              </a:lnSpc>
              <a:spcBef>
                <a:spcPts val="520"/>
              </a:spcBef>
              <a:buFont typeface="Arial"/>
              <a:buChar char="–"/>
              <a:tabLst>
                <a:tab pos="755650" algn="l"/>
              </a:tabLst>
            </a:pPr>
            <a:r>
              <a:rPr sz="2400" spc="-5" dirty="0">
                <a:latin typeface="Calibri"/>
                <a:cs typeface="Calibri"/>
              </a:rPr>
              <a:t>Parallel (MPI)</a:t>
            </a:r>
            <a:endParaRPr sz="2400">
              <a:latin typeface="Calibri"/>
              <a:cs typeface="Calibri"/>
            </a:endParaRPr>
          </a:p>
          <a:p>
            <a:pPr marL="755650" lvl="1" indent="-285750">
              <a:lnSpc>
                <a:spcPct val="100000"/>
              </a:lnSpc>
              <a:spcBef>
                <a:spcPts val="620"/>
              </a:spcBef>
              <a:buFont typeface="Arial"/>
              <a:buChar char="–"/>
              <a:tabLst>
                <a:tab pos="755650" algn="l"/>
              </a:tabLst>
            </a:pPr>
            <a:r>
              <a:rPr sz="2400" spc="-5" dirty="0">
                <a:latin typeface="Calibri"/>
                <a:cs typeface="Calibri"/>
              </a:rPr>
              <a:t>Multithreaded (OpenMP)</a:t>
            </a:r>
            <a:endParaRPr sz="2400">
              <a:latin typeface="Calibri"/>
              <a:cs typeface="Calibri"/>
            </a:endParaRPr>
          </a:p>
          <a:p>
            <a:pPr marL="355600" indent="-342900">
              <a:lnSpc>
                <a:spcPct val="100000"/>
              </a:lnSpc>
              <a:spcBef>
                <a:spcPts val="620"/>
              </a:spcBef>
              <a:buClr>
                <a:srgbClr val="A6A6A6"/>
              </a:buClr>
              <a:buFont typeface="Arial"/>
              <a:buChar char="•"/>
              <a:tabLst>
                <a:tab pos="354965" algn="l"/>
                <a:tab pos="355600" algn="l"/>
              </a:tabLst>
            </a:pPr>
            <a:r>
              <a:rPr sz="2800" b="1" spc="-5" dirty="0">
                <a:solidFill>
                  <a:srgbClr val="B5B5B5"/>
                </a:solidFill>
                <a:latin typeface="Calibri"/>
                <a:cs typeface="Calibri"/>
              </a:rPr>
              <a:t>What aﬀects</a:t>
            </a:r>
            <a:r>
              <a:rPr sz="2800" b="1" spc="-10" dirty="0">
                <a:solidFill>
                  <a:srgbClr val="B5B5B5"/>
                </a:solidFill>
                <a:latin typeface="Calibri"/>
                <a:cs typeface="Calibri"/>
              </a:rPr>
              <a:t> </a:t>
            </a:r>
            <a:r>
              <a:rPr sz="2800" b="1" spc="-5" dirty="0">
                <a:solidFill>
                  <a:srgbClr val="B5B5B5"/>
                </a:solidFill>
                <a:latin typeface="Calibri"/>
                <a:cs typeface="Calibri"/>
              </a:rPr>
              <a:t>performance?</a:t>
            </a:r>
            <a:endParaRPr sz="2800">
              <a:latin typeface="Calibri"/>
              <a:cs typeface="Calibri"/>
            </a:endParaRPr>
          </a:p>
          <a:p>
            <a:pPr marL="755650" lvl="1" indent="-285750">
              <a:lnSpc>
                <a:spcPct val="100000"/>
              </a:lnSpc>
              <a:spcBef>
                <a:spcPts val="640"/>
              </a:spcBef>
              <a:buFont typeface="Arial"/>
              <a:buChar char="–"/>
              <a:tabLst>
                <a:tab pos="755650" algn="l"/>
              </a:tabLst>
            </a:pPr>
            <a:r>
              <a:rPr sz="2400" spc="-10" dirty="0">
                <a:solidFill>
                  <a:srgbClr val="A6A6A6"/>
                </a:solidFill>
                <a:latin typeface="Calibri"/>
                <a:cs typeface="Calibri"/>
              </a:rPr>
              <a:t>Bottlenecks</a:t>
            </a:r>
            <a:endParaRPr sz="2400">
              <a:latin typeface="Calibri"/>
              <a:cs typeface="Calibri"/>
            </a:endParaRPr>
          </a:p>
          <a:p>
            <a:pPr marL="755650" lvl="1" indent="-285750">
              <a:lnSpc>
                <a:spcPct val="100000"/>
              </a:lnSpc>
              <a:spcBef>
                <a:spcPts val="520"/>
              </a:spcBef>
              <a:buFont typeface="Arial"/>
              <a:buChar char="–"/>
              <a:tabLst>
                <a:tab pos="755650" algn="l"/>
              </a:tabLst>
            </a:pPr>
            <a:r>
              <a:rPr sz="2400" dirty="0">
                <a:solidFill>
                  <a:srgbClr val="A6A6A6"/>
                </a:solidFill>
                <a:latin typeface="Calibri"/>
                <a:cs typeface="Calibri"/>
              </a:rPr>
              <a:t>Task </a:t>
            </a:r>
            <a:r>
              <a:rPr sz="2400" spc="-5" dirty="0">
                <a:solidFill>
                  <a:srgbClr val="A6A6A6"/>
                </a:solidFill>
                <a:latin typeface="Calibri"/>
                <a:cs typeface="Calibri"/>
              </a:rPr>
              <a:t>placement </a:t>
            </a:r>
            <a:r>
              <a:rPr sz="2400" dirty="0">
                <a:solidFill>
                  <a:srgbClr val="A6A6A6"/>
                </a:solidFill>
                <a:latin typeface="Calibri"/>
                <a:cs typeface="Calibri"/>
              </a:rPr>
              <a:t>and </a:t>
            </a:r>
            <a:r>
              <a:rPr sz="2400" spc="-5" dirty="0">
                <a:solidFill>
                  <a:srgbClr val="A6A6A6"/>
                </a:solidFill>
                <a:latin typeface="Calibri"/>
                <a:cs typeface="Calibri"/>
              </a:rPr>
              <a:t>aﬃnity</a:t>
            </a:r>
            <a:endParaRPr sz="2400">
              <a:latin typeface="Calibri"/>
              <a:cs typeface="Calibri"/>
            </a:endParaRPr>
          </a:p>
          <a:p>
            <a:pPr marL="355600" indent="-342900">
              <a:lnSpc>
                <a:spcPct val="100000"/>
              </a:lnSpc>
              <a:spcBef>
                <a:spcPts val="715"/>
              </a:spcBef>
              <a:buClr>
                <a:srgbClr val="A6A6A6"/>
              </a:buClr>
              <a:buFont typeface="Arial"/>
              <a:buChar char="•"/>
              <a:tabLst>
                <a:tab pos="354965" algn="l"/>
                <a:tab pos="355600" algn="l"/>
              </a:tabLst>
            </a:pPr>
            <a:r>
              <a:rPr sz="2800" b="1" spc="-5" dirty="0">
                <a:solidFill>
                  <a:srgbClr val="B5B5B5"/>
                </a:solidFill>
                <a:latin typeface="Calibri"/>
                <a:cs typeface="Calibri"/>
              </a:rPr>
              <a:t>Preparing for performance</a:t>
            </a:r>
            <a:r>
              <a:rPr sz="2800" b="1" spc="-20" dirty="0">
                <a:solidFill>
                  <a:srgbClr val="B5B5B5"/>
                </a:solidFill>
                <a:latin typeface="Calibri"/>
                <a:cs typeface="Calibri"/>
              </a:rPr>
              <a:t> </a:t>
            </a:r>
            <a:r>
              <a:rPr sz="2800" b="1" spc="-5" dirty="0">
                <a:solidFill>
                  <a:srgbClr val="B5B5B5"/>
                </a:solidFill>
                <a:latin typeface="Calibri"/>
                <a:cs typeface="Calibri"/>
              </a:rPr>
              <a:t>analysis</a:t>
            </a:r>
            <a:endParaRPr sz="28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5636" y="1868208"/>
            <a:ext cx="3872865" cy="1136208"/>
          </a:xfrm>
          <a:prstGeom prst="rect">
            <a:avLst/>
          </a:prstGeom>
        </p:spPr>
        <p:txBody>
          <a:bodyPr vert="horz" wrap="square" lIns="0" tIns="33020" rIns="0" bIns="0" rtlCol="0">
            <a:spAutoFit/>
          </a:bodyPr>
          <a:lstStyle/>
          <a:p>
            <a:pPr marL="241300" marR="5080" indent="-228600">
              <a:lnSpc>
                <a:spcPts val="4300"/>
              </a:lnSpc>
              <a:spcBef>
                <a:spcPts val="260"/>
              </a:spcBef>
            </a:pPr>
            <a:r>
              <a:rPr sz="3600" spc="-150" dirty="0">
                <a:solidFill>
                  <a:srgbClr val="FFFFFF"/>
                </a:solidFill>
              </a:rPr>
              <a:t>Building and running  applications on Cori</a:t>
            </a:r>
            <a:endParaRPr sz="3600" spc="-1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6304280" cy="513080"/>
          </a:xfrm>
          <a:prstGeom prst="rect">
            <a:avLst/>
          </a:prstGeom>
        </p:spPr>
        <p:txBody>
          <a:bodyPr vert="horz" wrap="square" lIns="0" tIns="12700" rIns="0" bIns="0" rtlCol="0">
            <a:spAutoFit/>
          </a:bodyPr>
          <a:lstStyle/>
          <a:p>
            <a:pPr marL="12700">
              <a:lnSpc>
                <a:spcPct val="100000"/>
              </a:lnSpc>
              <a:spcBef>
                <a:spcPts val="100"/>
              </a:spcBef>
            </a:pPr>
            <a:r>
              <a:rPr spc="-150" dirty="0"/>
              <a:t>Cray compiler wrappers, ftn, cc and CC</a:t>
            </a:r>
          </a:p>
        </p:txBody>
      </p:sp>
      <p:sp>
        <p:nvSpPr>
          <p:cNvPr id="3" name="object 3"/>
          <p:cNvSpPr txBox="1"/>
          <p:nvPr/>
        </p:nvSpPr>
        <p:spPr>
          <a:xfrm>
            <a:off x="535939" y="1328420"/>
            <a:ext cx="8114665" cy="4535170"/>
          </a:xfrm>
          <a:prstGeom prst="rect">
            <a:avLst/>
          </a:prstGeom>
        </p:spPr>
        <p:txBody>
          <a:bodyPr vert="horz" wrap="square" lIns="0" tIns="33020" rIns="0" bIns="0" rtlCol="0">
            <a:spAutoFit/>
          </a:bodyPr>
          <a:lstStyle/>
          <a:p>
            <a:pPr marL="355600" marR="312420" indent="-342900">
              <a:lnSpc>
                <a:spcPts val="3800"/>
              </a:lnSpc>
              <a:spcBef>
                <a:spcPts val="260"/>
              </a:spcBef>
              <a:buFont typeface="Arial"/>
              <a:buChar char="•"/>
              <a:tabLst>
                <a:tab pos="354965" algn="l"/>
                <a:tab pos="355600" algn="l"/>
              </a:tabLst>
            </a:pPr>
            <a:r>
              <a:rPr sz="3200" b="1" spc="-5" dirty="0">
                <a:latin typeface="Calibri"/>
                <a:cs typeface="Calibri"/>
              </a:rPr>
              <a:t>Building code optimally for Cori requires </a:t>
            </a:r>
            <a:r>
              <a:rPr sz="3200" b="1" dirty="0">
                <a:latin typeface="Calibri"/>
                <a:cs typeface="Calibri"/>
              </a:rPr>
              <a:t>a  </a:t>
            </a:r>
            <a:r>
              <a:rPr sz="3200" b="1" spc="-5" dirty="0">
                <a:latin typeface="Calibri"/>
                <a:cs typeface="Calibri"/>
              </a:rPr>
              <a:t>complex set of compiler </a:t>
            </a:r>
            <a:r>
              <a:rPr sz="3200" b="1" spc="-10" dirty="0">
                <a:latin typeface="Calibri"/>
                <a:cs typeface="Calibri"/>
              </a:rPr>
              <a:t>option </a:t>
            </a:r>
            <a:r>
              <a:rPr sz="3200" b="1" spc="-5" dirty="0">
                <a:latin typeface="Calibri"/>
                <a:cs typeface="Calibri"/>
              </a:rPr>
              <a:t>and</a:t>
            </a:r>
            <a:r>
              <a:rPr sz="3200" b="1" spc="15" dirty="0">
                <a:latin typeface="Calibri"/>
                <a:cs typeface="Calibri"/>
              </a:rPr>
              <a:t> </a:t>
            </a:r>
            <a:r>
              <a:rPr sz="3200" b="1" spc="-5" dirty="0">
                <a:latin typeface="Calibri"/>
                <a:cs typeface="Calibri"/>
              </a:rPr>
              <a:t>libraries</a:t>
            </a:r>
            <a:endParaRPr sz="3200" dirty="0">
              <a:latin typeface="Calibri"/>
              <a:cs typeface="Calibri"/>
            </a:endParaRPr>
          </a:p>
          <a:p>
            <a:pPr marL="749300" marR="1345565" lvl="1" indent="-279400">
              <a:lnSpc>
                <a:spcPct val="102000"/>
              </a:lnSpc>
              <a:spcBef>
                <a:spcPts val="445"/>
              </a:spcBef>
              <a:buFont typeface="Arial"/>
              <a:buChar char="–"/>
              <a:tabLst>
                <a:tab pos="755650" algn="l"/>
              </a:tabLst>
            </a:pPr>
            <a:r>
              <a:rPr sz="2800" spc="-5" dirty="0">
                <a:latin typeface="Calibri"/>
                <a:cs typeface="Calibri"/>
              </a:rPr>
              <a:t>eg, static </a:t>
            </a:r>
            <a:r>
              <a:rPr sz="2800" dirty="0">
                <a:latin typeface="Calibri"/>
                <a:cs typeface="Calibri"/>
              </a:rPr>
              <a:t>linking by default </a:t>
            </a:r>
            <a:r>
              <a:rPr sz="2800" spc="-5" dirty="0">
                <a:latin typeface="Calibri"/>
                <a:cs typeface="Calibri"/>
              </a:rPr>
              <a:t>(important for  performance </a:t>
            </a:r>
            <a:r>
              <a:rPr sz="2800" dirty="0">
                <a:latin typeface="Calibri"/>
                <a:cs typeface="Calibri"/>
              </a:rPr>
              <a:t>at scale)</a:t>
            </a:r>
          </a:p>
          <a:p>
            <a:pPr marL="355600" marR="22860" indent="-342900">
              <a:lnSpc>
                <a:spcPct val="100000"/>
              </a:lnSpc>
              <a:spcBef>
                <a:spcPts val="705"/>
              </a:spcBef>
              <a:buFont typeface="Arial"/>
              <a:buChar char="•"/>
              <a:tabLst>
                <a:tab pos="354965" algn="l"/>
                <a:tab pos="355600" algn="l"/>
              </a:tabLst>
            </a:pPr>
            <a:r>
              <a:rPr sz="3200" b="1" spc="-5" dirty="0">
                <a:latin typeface="Calibri"/>
                <a:cs typeface="Calibri"/>
              </a:rPr>
              <a:t>Compiler wrappers</a:t>
            </a:r>
            <a:r>
              <a:rPr sz="3200" b="1" spc="100" dirty="0">
                <a:latin typeface="Calibri"/>
                <a:cs typeface="Calibri"/>
              </a:rPr>
              <a:t> </a:t>
            </a:r>
            <a:r>
              <a:rPr lang="en-US" sz="3200" b="1" spc="100" dirty="0" err="1">
                <a:latin typeface="Calibri"/>
                <a:cs typeface="Calibri"/>
              </a:rPr>
              <a:t>ftn</a:t>
            </a:r>
            <a:r>
              <a:rPr lang="en-US" sz="3200" b="1" spc="100" dirty="0">
                <a:latin typeface="Calibri"/>
                <a:cs typeface="Calibri"/>
              </a:rPr>
              <a:t>, </a:t>
            </a:r>
            <a:r>
              <a:rPr sz="3200" b="1" dirty="0">
                <a:latin typeface="Calibri"/>
                <a:cs typeface="Calibri"/>
              </a:rPr>
              <a:t>cc and CC manage</a:t>
            </a:r>
            <a:r>
              <a:rPr sz="3200" b="1" spc="-150" dirty="0">
                <a:latin typeface="Calibri"/>
                <a:cs typeface="Calibri"/>
              </a:rPr>
              <a:t> </a:t>
            </a:r>
            <a:r>
              <a:rPr sz="3200" b="1" dirty="0">
                <a:latin typeface="Calibri"/>
                <a:cs typeface="Calibri"/>
              </a:rPr>
              <a:t>this  </a:t>
            </a:r>
            <a:r>
              <a:rPr sz="3200" b="1" spc="-5" dirty="0">
                <a:latin typeface="Calibri"/>
                <a:cs typeface="Calibri"/>
              </a:rPr>
              <a:t>complexity for</a:t>
            </a:r>
            <a:r>
              <a:rPr sz="3200" b="1" dirty="0">
                <a:latin typeface="Calibri"/>
                <a:cs typeface="Calibri"/>
              </a:rPr>
              <a:t> </a:t>
            </a:r>
            <a:r>
              <a:rPr sz="3200" b="1" spc="-5" dirty="0">
                <a:latin typeface="Calibri"/>
                <a:cs typeface="Calibri"/>
              </a:rPr>
              <a:t>you</a:t>
            </a:r>
            <a:endParaRPr sz="3200" dirty="0">
              <a:latin typeface="Calibri"/>
              <a:cs typeface="Calibri"/>
            </a:endParaRPr>
          </a:p>
          <a:p>
            <a:pPr marL="749300" marR="394335" lvl="1" indent="-279400">
              <a:lnSpc>
                <a:spcPts val="3329"/>
              </a:lnSpc>
              <a:spcBef>
                <a:spcPts val="860"/>
              </a:spcBef>
              <a:buFont typeface="Arial"/>
              <a:buChar char="–"/>
              <a:tabLst>
                <a:tab pos="755650" algn="l"/>
              </a:tabLst>
            </a:pPr>
            <a:r>
              <a:rPr sz="2800" dirty="0">
                <a:latin typeface="Calibri"/>
                <a:cs typeface="Calibri"/>
              </a:rPr>
              <a:t>Using </a:t>
            </a:r>
            <a:r>
              <a:rPr sz="2800" spc="-5" dirty="0">
                <a:latin typeface="Calibri"/>
                <a:cs typeface="Calibri"/>
              </a:rPr>
              <a:t>environment variables </a:t>
            </a:r>
            <a:r>
              <a:rPr sz="2800" dirty="0">
                <a:latin typeface="Calibri"/>
                <a:cs typeface="Calibri"/>
              </a:rPr>
              <a:t>set by the </a:t>
            </a:r>
            <a:r>
              <a:rPr sz="2800" spc="-5" dirty="0">
                <a:latin typeface="Calibri"/>
                <a:cs typeface="Calibri"/>
              </a:rPr>
              <a:t>modules  you have</a:t>
            </a:r>
            <a:r>
              <a:rPr sz="2800" dirty="0">
                <a:latin typeface="Calibri"/>
                <a:cs typeface="Calibri"/>
              </a:rPr>
              <a:t> </a:t>
            </a:r>
            <a:r>
              <a:rPr sz="2800" spc="-5" dirty="0">
                <a:latin typeface="Calibri"/>
                <a:cs typeface="Calibri"/>
              </a:rPr>
              <a:t>loaded</a:t>
            </a:r>
            <a:endParaRPr sz="2800" dirty="0">
              <a:latin typeface="Calibri"/>
              <a:cs typeface="Calibri"/>
            </a:endParaRPr>
          </a:p>
          <a:p>
            <a:pPr marL="355600" indent="-342900">
              <a:lnSpc>
                <a:spcPct val="100000"/>
              </a:lnSpc>
              <a:spcBef>
                <a:spcPts val="700"/>
              </a:spcBef>
              <a:buFont typeface="Arial"/>
              <a:buChar char="•"/>
              <a:tabLst>
                <a:tab pos="354965" algn="l"/>
                <a:tab pos="355600" algn="l"/>
              </a:tabLst>
            </a:pPr>
            <a:r>
              <a:rPr sz="3200" b="1" spc="-5" dirty="0">
                <a:latin typeface="Calibri"/>
                <a:cs typeface="Calibri"/>
              </a:rPr>
              <a:t>Also provide MPI (so eg mpicc is not</a:t>
            </a:r>
            <a:r>
              <a:rPr sz="3200" b="1" spc="15" dirty="0">
                <a:latin typeface="Calibri"/>
                <a:cs typeface="Calibri"/>
              </a:rPr>
              <a:t> </a:t>
            </a:r>
            <a:r>
              <a:rPr sz="3200" b="1" spc="-5" dirty="0">
                <a:latin typeface="Calibri"/>
                <a:cs typeface="Calibri"/>
              </a:rPr>
              <a:t>required)</a:t>
            </a:r>
            <a:endParaRPr sz="3200" dirty="0">
              <a:latin typeface="Calibri"/>
              <a:cs typeface="Calibri"/>
            </a:endParaRPr>
          </a:p>
        </p:txBody>
      </p:sp>
      <p:sp>
        <p:nvSpPr>
          <p:cNvPr id="4" name="object 4"/>
          <p:cNvSpPr txBox="1"/>
          <p:nvPr/>
        </p:nvSpPr>
        <p:spPr>
          <a:xfrm>
            <a:off x="4424094" y="6454847"/>
            <a:ext cx="31623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114766"/>
                </a:solidFill>
                <a:latin typeface="Calibri"/>
                <a:cs typeface="Calibri"/>
              </a:rPr>
              <a:t>- 39</a:t>
            </a:r>
            <a:r>
              <a:rPr sz="1100" spc="-85" dirty="0">
                <a:solidFill>
                  <a:srgbClr val="114766"/>
                </a:solidFill>
                <a:latin typeface="Calibri"/>
                <a:cs typeface="Calibri"/>
              </a:rPr>
              <a:t> </a:t>
            </a:r>
            <a:r>
              <a:rPr sz="1100" dirty="0">
                <a:solidFill>
                  <a:srgbClr val="114766"/>
                </a:solidFill>
                <a:latin typeface="Calibri"/>
                <a:cs typeface="Calibri"/>
              </a:rPr>
              <a:t>-</a:t>
            </a:r>
            <a:endParaRPr sz="11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5250815" cy="513080"/>
          </a:xfrm>
          <a:prstGeom prst="rect">
            <a:avLst/>
          </a:prstGeom>
        </p:spPr>
        <p:txBody>
          <a:bodyPr vert="horz" wrap="square" lIns="0" tIns="12700" rIns="0" bIns="0" rtlCol="0">
            <a:spAutoFit/>
          </a:bodyPr>
          <a:lstStyle/>
          <a:p>
            <a:pPr marL="12700">
              <a:lnSpc>
                <a:spcPct val="100000"/>
              </a:lnSpc>
              <a:spcBef>
                <a:spcPts val="100"/>
              </a:spcBef>
            </a:pPr>
            <a:r>
              <a:rPr spc="-150" dirty="0"/>
              <a:t>Wait .. “environment modules” ?</a:t>
            </a:r>
          </a:p>
        </p:txBody>
      </p:sp>
      <p:sp>
        <p:nvSpPr>
          <p:cNvPr id="3" name="object 3"/>
          <p:cNvSpPr txBox="1"/>
          <p:nvPr/>
        </p:nvSpPr>
        <p:spPr>
          <a:xfrm>
            <a:off x="535939" y="1328420"/>
            <a:ext cx="7947659" cy="4363720"/>
          </a:xfrm>
          <a:prstGeom prst="rect">
            <a:avLst/>
          </a:prstGeom>
        </p:spPr>
        <p:txBody>
          <a:bodyPr vert="horz" wrap="square" lIns="0" tIns="33020" rIns="0" bIns="0" rtlCol="0">
            <a:spAutoFit/>
          </a:bodyPr>
          <a:lstStyle/>
          <a:p>
            <a:pPr marL="355600" marR="1170940" indent="-342900" algn="just">
              <a:lnSpc>
                <a:spcPts val="3300"/>
              </a:lnSpc>
              <a:spcBef>
                <a:spcPts val="260"/>
              </a:spcBef>
              <a:buFont typeface="Arial"/>
              <a:buChar char="•"/>
              <a:tabLst>
                <a:tab pos="355600" algn="l"/>
              </a:tabLst>
            </a:pPr>
            <a:r>
              <a:rPr sz="2800" b="1" spc="35" dirty="0">
                <a:latin typeface="Calibri"/>
                <a:cs typeface="Calibri"/>
              </a:rPr>
              <a:t>So</a:t>
            </a:r>
            <a:r>
              <a:rPr lang="en-US" sz="2800" b="1" spc="35" dirty="0">
                <a:latin typeface="Calibri"/>
                <a:cs typeface="Calibri"/>
              </a:rPr>
              <a:t>ft</a:t>
            </a:r>
            <a:r>
              <a:rPr sz="2800" b="1" spc="35" dirty="0">
                <a:latin typeface="Calibri"/>
                <a:cs typeface="Calibri"/>
              </a:rPr>
              <a:t>ware </a:t>
            </a:r>
            <a:r>
              <a:rPr sz="2800" b="1" dirty="0">
                <a:latin typeface="Calibri"/>
                <a:cs typeface="Calibri"/>
              </a:rPr>
              <a:t>on Cori (and most </a:t>
            </a:r>
            <a:r>
              <a:rPr sz="2800" b="1" spc="-5" dirty="0">
                <a:latin typeface="Calibri"/>
                <a:cs typeface="Calibri"/>
              </a:rPr>
              <a:t>HPC systems)</a:t>
            </a:r>
            <a:r>
              <a:rPr sz="2800" b="1" spc="-85" dirty="0">
                <a:latin typeface="Calibri"/>
                <a:cs typeface="Calibri"/>
              </a:rPr>
              <a:t> </a:t>
            </a:r>
            <a:r>
              <a:rPr sz="2800" b="1" dirty="0">
                <a:latin typeface="Calibri"/>
                <a:cs typeface="Calibri"/>
              </a:rPr>
              <a:t>is  </a:t>
            </a:r>
            <a:r>
              <a:rPr sz="2800" b="1" spc="-5" dirty="0">
                <a:latin typeface="Calibri"/>
                <a:cs typeface="Calibri"/>
              </a:rPr>
              <a:t>managed with “environment modules”</a:t>
            </a:r>
            <a:endParaRPr sz="2800" dirty="0">
              <a:latin typeface="Calibri"/>
              <a:cs typeface="Calibri"/>
            </a:endParaRPr>
          </a:p>
          <a:p>
            <a:pPr marL="355600" indent="-342900" algn="just">
              <a:lnSpc>
                <a:spcPct val="100000"/>
              </a:lnSpc>
              <a:spcBef>
                <a:spcPts val="610"/>
              </a:spcBef>
              <a:buFont typeface="Arial"/>
              <a:buChar char="•"/>
              <a:tabLst>
                <a:tab pos="355600" algn="l"/>
              </a:tabLst>
            </a:pPr>
            <a:r>
              <a:rPr sz="2800" b="1" spc="-5" dirty="0">
                <a:latin typeface="Calibri"/>
                <a:cs typeface="Calibri"/>
              </a:rPr>
              <a:t>Why?</a:t>
            </a:r>
            <a:endParaRPr sz="2800" dirty="0">
              <a:latin typeface="Calibri"/>
              <a:cs typeface="Calibri"/>
            </a:endParaRPr>
          </a:p>
          <a:p>
            <a:pPr marL="755650" lvl="1" indent="-285750" algn="just">
              <a:lnSpc>
                <a:spcPct val="100000"/>
              </a:lnSpc>
              <a:spcBef>
                <a:spcPts val="545"/>
              </a:spcBef>
              <a:buFont typeface="Arial"/>
              <a:buChar char="–"/>
              <a:tabLst>
                <a:tab pos="755650" algn="l"/>
              </a:tabLst>
            </a:pPr>
            <a:r>
              <a:rPr sz="2400" spc="-5" dirty="0">
                <a:latin typeface="Calibri"/>
                <a:cs typeface="Calibri"/>
              </a:rPr>
              <a:t>Cori </a:t>
            </a:r>
            <a:r>
              <a:rPr sz="2400" dirty="0">
                <a:latin typeface="Calibri"/>
                <a:cs typeface="Calibri"/>
              </a:rPr>
              <a:t>is a </a:t>
            </a:r>
            <a:r>
              <a:rPr sz="2400" spc="-5" dirty="0">
                <a:latin typeface="Calibri"/>
                <a:cs typeface="Calibri"/>
              </a:rPr>
              <a:t>shared</a:t>
            </a:r>
            <a:r>
              <a:rPr sz="2400" dirty="0">
                <a:latin typeface="Calibri"/>
                <a:cs typeface="Calibri"/>
              </a:rPr>
              <a:t> </a:t>
            </a:r>
            <a:r>
              <a:rPr sz="2400" spc="-5" dirty="0">
                <a:latin typeface="Calibri"/>
                <a:cs typeface="Calibri"/>
              </a:rPr>
              <a:t>resource</a:t>
            </a:r>
            <a:endParaRPr sz="2400" dirty="0">
              <a:latin typeface="Calibri"/>
              <a:cs typeface="Calibri"/>
            </a:endParaRPr>
          </a:p>
          <a:p>
            <a:pPr marL="749300" marR="5080" lvl="1" indent="-279400" algn="just">
              <a:lnSpc>
                <a:spcPct val="99400"/>
              </a:lnSpc>
              <a:spcBef>
                <a:spcPts val="635"/>
              </a:spcBef>
              <a:buFont typeface="Arial"/>
              <a:buChar char="–"/>
              <a:tabLst>
                <a:tab pos="755650" algn="l"/>
              </a:tabLst>
            </a:pPr>
            <a:r>
              <a:rPr sz="2400" spc="-5" dirty="0">
                <a:latin typeface="Calibri"/>
                <a:cs typeface="Calibri"/>
              </a:rPr>
              <a:t>Diﬀerent people </a:t>
            </a:r>
            <a:r>
              <a:rPr sz="2400" dirty="0">
                <a:latin typeface="Calibri"/>
                <a:cs typeface="Calibri"/>
              </a:rPr>
              <a:t>need </a:t>
            </a:r>
            <a:r>
              <a:rPr sz="2400" spc="-5" dirty="0">
                <a:latin typeface="Calibri"/>
                <a:cs typeface="Calibri"/>
              </a:rPr>
              <a:t>diﬀerent combinations of </a:t>
            </a:r>
            <a:r>
              <a:rPr sz="2400" spc="75" dirty="0">
                <a:latin typeface="Calibri"/>
                <a:cs typeface="Calibri"/>
              </a:rPr>
              <a:t>sorware,  </a:t>
            </a:r>
            <a:r>
              <a:rPr sz="2400" dirty="0">
                <a:latin typeface="Calibri"/>
                <a:cs typeface="Calibri"/>
              </a:rPr>
              <a:t>at </a:t>
            </a:r>
            <a:r>
              <a:rPr sz="2400" spc="-5" dirty="0">
                <a:latin typeface="Calibri"/>
                <a:cs typeface="Calibri"/>
              </a:rPr>
              <a:t>diﬀerent versions, with diﬀerent </a:t>
            </a:r>
            <a:r>
              <a:rPr sz="2400" dirty="0">
                <a:latin typeface="Calibri"/>
                <a:cs typeface="Calibri"/>
              </a:rPr>
              <a:t>dependencies </a:t>
            </a:r>
            <a:r>
              <a:rPr sz="2400" spc="-5" dirty="0">
                <a:latin typeface="Calibri"/>
                <a:cs typeface="Calibri"/>
              </a:rPr>
              <a:t>(and for  diﬀerent jobs)</a:t>
            </a:r>
            <a:endParaRPr sz="2400" dirty="0">
              <a:latin typeface="Calibri"/>
              <a:cs typeface="Calibri"/>
            </a:endParaRPr>
          </a:p>
          <a:p>
            <a:pPr marL="355600" marR="1495425" indent="-342900" algn="just">
              <a:lnSpc>
                <a:spcPts val="3329"/>
              </a:lnSpc>
              <a:spcBef>
                <a:spcPts val="830"/>
              </a:spcBef>
              <a:buFont typeface="Arial"/>
              <a:buChar char="•"/>
              <a:tabLst>
                <a:tab pos="355600" algn="l"/>
              </a:tabLst>
            </a:pPr>
            <a:r>
              <a:rPr sz="2800" b="1" dirty="0">
                <a:latin typeface="Calibri"/>
                <a:cs typeface="Calibri"/>
              </a:rPr>
              <a:t>Loading and unloading a module</a:t>
            </a:r>
            <a:r>
              <a:rPr sz="2800" b="1" spc="-100" dirty="0">
                <a:latin typeface="Calibri"/>
                <a:cs typeface="Calibri"/>
              </a:rPr>
              <a:t> </a:t>
            </a:r>
            <a:r>
              <a:rPr sz="2800" b="1" dirty="0">
                <a:latin typeface="Calibri"/>
                <a:cs typeface="Calibri"/>
              </a:rPr>
              <a:t>updates  </a:t>
            </a:r>
            <a:r>
              <a:rPr sz="2800" b="1" spc="-5" dirty="0">
                <a:latin typeface="Calibri"/>
                <a:cs typeface="Calibri"/>
              </a:rPr>
              <a:t>environment variables </a:t>
            </a:r>
            <a:r>
              <a:rPr sz="2800" b="1" dirty="0">
                <a:latin typeface="Calibri"/>
                <a:cs typeface="Calibri"/>
              </a:rPr>
              <a:t>(eg</a:t>
            </a:r>
            <a:r>
              <a:rPr sz="2800" b="1" spc="-5" dirty="0">
                <a:latin typeface="Calibri"/>
                <a:cs typeface="Calibri"/>
              </a:rPr>
              <a:t> $PATH,</a:t>
            </a:r>
            <a:endParaRPr sz="2800" dirty="0">
              <a:latin typeface="Calibri"/>
              <a:cs typeface="Calibri"/>
            </a:endParaRPr>
          </a:p>
          <a:p>
            <a:pPr marL="355600">
              <a:lnSpc>
                <a:spcPts val="3290"/>
              </a:lnSpc>
            </a:pPr>
            <a:r>
              <a:rPr sz="2800" b="1" spc="-5" dirty="0">
                <a:latin typeface="Calibri"/>
                <a:cs typeface="Calibri"/>
              </a:rPr>
              <a:t>$LD_LIBRARY_PATH) </a:t>
            </a:r>
            <a:r>
              <a:rPr sz="2800" b="1" dirty="0">
                <a:latin typeface="Calibri"/>
                <a:cs typeface="Calibri"/>
              </a:rPr>
              <a:t>to make a </a:t>
            </a:r>
            <a:r>
              <a:rPr sz="2800" b="1" spc="-5" dirty="0">
                <a:latin typeface="Calibri"/>
                <a:cs typeface="Calibri"/>
              </a:rPr>
              <a:t>package</a:t>
            </a:r>
            <a:r>
              <a:rPr sz="2800" b="1" spc="10" dirty="0">
                <a:latin typeface="Calibri"/>
                <a:cs typeface="Calibri"/>
              </a:rPr>
              <a:t> </a:t>
            </a:r>
            <a:r>
              <a:rPr sz="2800" b="1" spc="-5" dirty="0">
                <a:latin typeface="Calibri"/>
                <a:cs typeface="Calibri"/>
              </a:rPr>
              <a:t>available</a:t>
            </a:r>
            <a:endParaRPr sz="280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5636" y="2142526"/>
            <a:ext cx="4490085" cy="574040"/>
          </a:xfrm>
          <a:prstGeom prst="rect">
            <a:avLst/>
          </a:prstGeom>
        </p:spPr>
        <p:txBody>
          <a:bodyPr vert="horz" wrap="square" lIns="0" tIns="12700" rIns="0" bIns="0" rtlCol="0">
            <a:spAutoFit/>
          </a:bodyPr>
          <a:lstStyle/>
          <a:p>
            <a:pPr marL="12700">
              <a:lnSpc>
                <a:spcPct val="100000"/>
              </a:lnSpc>
              <a:spcBef>
                <a:spcPts val="100"/>
              </a:spcBef>
            </a:pPr>
            <a:r>
              <a:rPr sz="3600" spc="-150" dirty="0">
                <a:solidFill>
                  <a:srgbClr val="FFFFFF"/>
                </a:solidFill>
              </a:rPr>
              <a:t>Cori overview, logging in</a:t>
            </a:r>
            <a:endParaRPr sz="3600" spc="-1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3122930" cy="513080"/>
          </a:xfrm>
          <a:prstGeom prst="rect">
            <a:avLst/>
          </a:prstGeom>
        </p:spPr>
        <p:txBody>
          <a:bodyPr vert="horz" wrap="square" lIns="0" tIns="12700" rIns="0" bIns="0" rtlCol="0">
            <a:spAutoFit/>
          </a:bodyPr>
          <a:lstStyle/>
          <a:p>
            <a:pPr marL="12700">
              <a:lnSpc>
                <a:spcPct val="100000"/>
              </a:lnSpc>
              <a:spcBef>
                <a:spcPts val="100"/>
              </a:spcBef>
            </a:pPr>
            <a:r>
              <a:rPr spc="-150" dirty="0"/>
              <a:t>Module Commands</a:t>
            </a:r>
          </a:p>
        </p:txBody>
      </p:sp>
      <p:sp>
        <p:nvSpPr>
          <p:cNvPr id="3" name="object 3"/>
          <p:cNvSpPr txBox="1"/>
          <p:nvPr/>
        </p:nvSpPr>
        <p:spPr>
          <a:xfrm>
            <a:off x="554988" y="1120562"/>
            <a:ext cx="6686550" cy="5527675"/>
          </a:xfrm>
          <a:prstGeom prst="rect">
            <a:avLst/>
          </a:prstGeom>
        </p:spPr>
        <p:txBody>
          <a:bodyPr vert="horz" wrap="square" lIns="0" tIns="12700" rIns="0" bIns="0" rtlCol="0">
            <a:spAutoFit/>
          </a:bodyPr>
          <a:lstStyle/>
          <a:p>
            <a:pPr marL="12700">
              <a:lnSpc>
                <a:spcPts val="3065"/>
              </a:lnSpc>
              <a:spcBef>
                <a:spcPts val="100"/>
              </a:spcBef>
            </a:pPr>
            <a:r>
              <a:rPr sz="2600" b="1" spc="-5" dirty="0">
                <a:latin typeface="Courier New"/>
                <a:cs typeface="Courier New"/>
              </a:rPr>
              <a:t>module load</a:t>
            </a:r>
            <a:r>
              <a:rPr sz="2600" b="1" spc="-15" dirty="0">
                <a:latin typeface="Courier New"/>
                <a:cs typeface="Courier New"/>
              </a:rPr>
              <a:t> </a:t>
            </a:r>
            <a:r>
              <a:rPr sz="2600" b="1" spc="-5" dirty="0">
                <a:latin typeface="Courier New"/>
                <a:cs typeface="Courier New"/>
              </a:rPr>
              <a:t>&lt;modulename&gt;</a:t>
            </a:r>
            <a:endParaRPr sz="2600">
              <a:latin typeface="Courier New"/>
              <a:cs typeface="Courier New"/>
            </a:endParaRPr>
          </a:p>
          <a:p>
            <a:pPr marL="755650" indent="-286385">
              <a:lnSpc>
                <a:spcPts val="2585"/>
              </a:lnSpc>
              <a:buFont typeface="Arial"/>
              <a:buChar char="–"/>
              <a:tabLst>
                <a:tab pos="755015" algn="l"/>
                <a:tab pos="755650" algn="l"/>
              </a:tabLst>
            </a:pPr>
            <a:r>
              <a:rPr sz="2200" dirty="0">
                <a:latin typeface="Calibri"/>
                <a:cs typeface="Calibri"/>
              </a:rPr>
              <a:t>Add the </a:t>
            </a:r>
            <a:r>
              <a:rPr sz="2200" spc="-5" dirty="0">
                <a:latin typeface="Calibri"/>
                <a:cs typeface="Calibri"/>
              </a:rPr>
              <a:t>module from your</a:t>
            </a:r>
            <a:r>
              <a:rPr sz="2200" spc="5" dirty="0">
                <a:latin typeface="Calibri"/>
                <a:cs typeface="Calibri"/>
              </a:rPr>
              <a:t> </a:t>
            </a:r>
            <a:r>
              <a:rPr sz="2200" spc="-5" dirty="0">
                <a:latin typeface="Calibri"/>
                <a:cs typeface="Calibri"/>
              </a:rPr>
              <a:t>environment</a:t>
            </a:r>
            <a:endParaRPr sz="2200">
              <a:latin typeface="Calibri"/>
              <a:cs typeface="Calibri"/>
            </a:endParaRPr>
          </a:p>
          <a:p>
            <a:pPr marL="12700">
              <a:lnSpc>
                <a:spcPts val="3100"/>
              </a:lnSpc>
              <a:spcBef>
                <a:spcPts val="75"/>
              </a:spcBef>
            </a:pPr>
            <a:r>
              <a:rPr sz="2600" b="1" spc="-5" dirty="0">
                <a:latin typeface="Courier New"/>
                <a:cs typeface="Courier New"/>
              </a:rPr>
              <a:t>module unload</a:t>
            </a:r>
            <a:r>
              <a:rPr sz="2600" b="1" spc="-15" dirty="0">
                <a:latin typeface="Courier New"/>
                <a:cs typeface="Courier New"/>
              </a:rPr>
              <a:t> </a:t>
            </a:r>
            <a:r>
              <a:rPr sz="2600" b="1" spc="-5" dirty="0">
                <a:latin typeface="Courier New"/>
                <a:cs typeface="Courier New"/>
              </a:rPr>
              <a:t>&lt;modulename&gt;</a:t>
            </a:r>
            <a:endParaRPr sz="2600">
              <a:latin typeface="Courier New"/>
              <a:cs typeface="Courier New"/>
            </a:endParaRPr>
          </a:p>
          <a:p>
            <a:pPr marL="755650" indent="-286385">
              <a:lnSpc>
                <a:spcPts val="2610"/>
              </a:lnSpc>
              <a:buFont typeface="Arial"/>
              <a:buChar char="–"/>
              <a:tabLst>
                <a:tab pos="755015" algn="l"/>
                <a:tab pos="755650" algn="l"/>
              </a:tabLst>
            </a:pPr>
            <a:r>
              <a:rPr sz="2200" spc="-5" dirty="0">
                <a:latin typeface="Calibri"/>
                <a:cs typeface="Calibri"/>
              </a:rPr>
              <a:t>Remove </a:t>
            </a:r>
            <a:r>
              <a:rPr sz="2200" dirty="0">
                <a:latin typeface="Calibri"/>
                <a:cs typeface="Calibri"/>
              </a:rPr>
              <a:t>the </a:t>
            </a:r>
            <a:r>
              <a:rPr sz="2200" spc="-5" dirty="0">
                <a:latin typeface="Calibri"/>
                <a:cs typeface="Calibri"/>
              </a:rPr>
              <a:t>module from your</a:t>
            </a:r>
            <a:r>
              <a:rPr sz="2200" spc="10" dirty="0">
                <a:latin typeface="Calibri"/>
                <a:cs typeface="Calibri"/>
              </a:rPr>
              <a:t> </a:t>
            </a:r>
            <a:r>
              <a:rPr sz="2200" spc="-5" dirty="0">
                <a:latin typeface="Calibri"/>
                <a:cs typeface="Calibri"/>
              </a:rPr>
              <a:t>environment</a:t>
            </a:r>
            <a:endParaRPr sz="2200">
              <a:latin typeface="Calibri"/>
              <a:cs typeface="Calibri"/>
            </a:endParaRPr>
          </a:p>
          <a:p>
            <a:pPr marL="12700">
              <a:lnSpc>
                <a:spcPts val="3110"/>
              </a:lnSpc>
            </a:pPr>
            <a:r>
              <a:rPr sz="2600" b="1" spc="-5" dirty="0">
                <a:latin typeface="Courier New"/>
                <a:cs typeface="Courier New"/>
              </a:rPr>
              <a:t>module swap &lt;module1&gt;</a:t>
            </a:r>
            <a:r>
              <a:rPr sz="2600" b="1" spc="-50" dirty="0">
                <a:latin typeface="Courier New"/>
                <a:cs typeface="Courier New"/>
              </a:rPr>
              <a:t> </a:t>
            </a:r>
            <a:r>
              <a:rPr sz="2600" b="1" spc="-5" dirty="0">
                <a:latin typeface="Courier New"/>
                <a:cs typeface="Courier New"/>
              </a:rPr>
              <a:t>&lt;module2&gt;</a:t>
            </a:r>
            <a:endParaRPr sz="2600">
              <a:latin typeface="Courier New"/>
              <a:cs typeface="Courier New"/>
            </a:endParaRPr>
          </a:p>
          <a:p>
            <a:pPr marL="755650" indent="-286385">
              <a:lnSpc>
                <a:spcPts val="2620"/>
              </a:lnSpc>
              <a:spcBef>
                <a:spcPts val="65"/>
              </a:spcBef>
              <a:buFont typeface="Arial"/>
              <a:buChar char="–"/>
              <a:tabLst>
                <a:tab pos="755015" algn="l"/>
                <a:tab pos="755650" algn="l"/>
              </a:tabLst>
            </a:pPr>
            <a:r>
              <a:rPr sz="2200" spc="-5" dirty="0">
                <a:latin typeface="Calibri"/>
                <a:cs typeface="Calibri"/>
              </a:rPr>
              <a:t>Unload one module </a:t>
            </a:r>
            <a:r>
              <a:rPr sz="2200" dirty="0">
                <a:latin typeface="Calibri"/>
                <a:cs typeface="Calibri"/>
              </a:rPr>
              <a:t>and </a:t>
            </a:r>
            <a:r>
              <a:rPr sz="2200" spc="-5" dirty="0">
                <a:latin typeface="Calibri"/>
                <a:cs typeface="Calibri"/>
              </a:rPr>
              <a:t>replace </a:t>
            </a:r>
            <a:r>
              <a:rPr sz="2200" dirty="0">
                <a:latin typeface="Calibri"/>
                <a:cs typeface="Calibri"/>
              </a:rPr>
              <a:t>it </a:t>
            </a:r>
            <a:r>
              <a:rPr sz="2200" spc="-5" dirty="0">
                <a:latin typeface="Calibri"/>
                <a:cs typeface="Calibri"/>
              </a:rPr>
              <a:t>with</a:t>
            </a:r>
            <a:r>
              <a:rPr sz="2200" spc="30" dirty="0">
                <a:latin typeface="Calibri"/>
                <a:cs typeface="Calibri"/>
              </a:rPr>
              <a:t> </a:t>
            </a:r>
            <a:r>
              <a:rPr sz="2200" spc="-5" dirty="0">
                <a:latin typeface="Calibri"/>
                <a:cs typeface="Calibri"/>
              </a:rPr>
              <a:t>another</a:t>
            </a:r>
            <a:endParaRPr sz="2200">
              <a:latin typeface="Calibri"/>
              <a:cs typeface="Calibri"/>
            </a:endParaRPr>
          </a:p>
          <a:p>
            <a:pPr marL="637540">
              <a:lnSpc>
                <a:spcPts val="2600"/>
              </a:lnSpc>
              <a:tabLst>
                <a:tab pos="3990340" algn="l"/>
              </a:tabLst>
            </a:pPr>
            <a:r>
              <a:rPr sz="2200" b="1" dirty="0">
                <a:solidFill>
                  <a:srgbClr val="0000FF"/>
                </a:solidFill>
                <a:latin typeface="Courier New"/>
                <a:cs typeface="Courier New"/>
              </a:rPr>
              <a:t>% </a:t>
            </a:r>
            <a:r>
              <a:rPr sz="2200" b="1" spc="-5" dirty="0">
                <a:solidFill>
                  <a:srgbClr val="0000FF"/>
                </a:solidFill>
                <a:latin typeface="Courier New"/>
                <a:cs typeface="Courier New"/>
              </a:rPr>
              <a:t>module swap</a:t>
            </a:r>
            <a:r>
              <a:rPr sz="2200" b="1" dirty="0">
                <a:solidFill>
                  <a:srgbClr val="0000FF"/>
                </a:solidFill>
                <a:latin typeface="Courier New"/>
                <a:cs typeface="Courier New"/>
              </a:rPr>
              <a:t> intel	</a:t>
            </a:r>
            <a:r>
              <a:rPr sz="2200" b="1" spc="-5" dirty="0">
                <a:solidFill>
                  <a:srgbClr val="0000FF"/>
                </a:solidFill>
                <a:latin typeface="Courier New"/>
                <a:cs typeface="Courier New"/>
              </a:rPr>
              <a:t>intel/16.0.3.210</a:t>
            </a:r>
            <a:endParaRPr sz="2200">
              <a:latin typeface="Courier New"/>
              <a:cs typeface="Courier New"/>
            </a:endParaRPr>
          </a:p>
          <a:p>
            <a:pPr marL="221615" algn="ctr">
              <a:lnSpc>
                <a:spcPts val="2620"/>
              </a:lnSpc>
            </a:pPr>
            <a:r>
              <a:rPr sz="2200" spc="-5" dirty="0">
                <a:latin typeface="Calibri"/>
                <a:cs typeface="Calibri"/>
              </a:rPr>
              <a:t>(replace current </a:t>
            </a:r>
            <a:r>
              <a:rPr sz="2200" dirty="0">
                <a:latin typeface="Calibri"/>
                <a:cs typeface="Calibri"/>
              </a:rPr>
              <a:t>default to a speciﬁc </a:t>
            </a:r>
            <a:r>
              <a:rPr sz="2200" spc="-5" dirty="0">
                <a:latin typeface="Calibri"/>
                <a:cs typeface="Calibri"/>
              </a:rPr>
              <a:t>version)</a:t>
            </a:r>
            <a:endParaRPr sz="2200">
              <a:latin typeface="Calibri"/>
              <a:cs typeface="Calibri"/>
            </a:endParaRPr>
          </a:p>
          <a:p>
            <a:pPr marL="12700">
              <a:lnSpc>
                <a:spcPts val="3100"/>
              </a:lnSpc>
              <a:spcBef>
                <a:spcPts val="75"/>
              </a:spcBef>
            </a:pPr>
            <a:r>
              <a:rPr sz="2600" b="1" spc="-5" dirty="0">
                <a:latin typeface="Courier New"/>
                <a:cs typeface="Courier New"/>
              </a:rPr>
              <a:t>module</a:t>
            </a:r>
            <a:r>
              <a:rPr sz="2600" b="1" spc="-10" dirty="0">
                <a:latin typeface="Courier New"/>
                <a:cs typeface="Courier New"/>
              </a:rPr>
              <a:t> </a:t>
            </a:r>
            <a:r>
              <a:rPr sz="2600" b="1" spc="-5" dirty="0">
                <a:latin typeface="Courier New"/>
                <a:cs typeface="Courier New"/>
              </a:rPr>
              <a:t>list</a:t>
            </a:r>
            <a:endParaRPr sz="2600">
              <a:latin typeface="Courier New"/>
              <a:cs typeface="Courier New"/>
            </a:endParaRPr>
          </a:p>
          <a:p>
            <a:pPr marL="755650" indent="-286385">
              <a:lnSpc>
                <a:spcPts val="2610"/>
              </a:lnSpc>
              <a:buFont typeface="Arial"/>
              <a:buChar char="–"/>
              <a:tabLst>
                <a:tab pos="755015" algn="l"/>
                <a:tab pos="755650" algn="l"/>
              </a:tabLst>
            </a:pPr>
            <a:r>
              <a:rPr sz="2200" dirty="0">
                <a:latin typeface="Calibri"/>
                <a:cs typeface="Calibri"/>
              </a:rPr>
              <a:t>See </a:t>
            </a:r>
            <a:r>
              <a:rPr sz="2200" spc="-5" dirty="0">
                <a:latin typeface="Calibri"/>
                <a:cs typeface="Calibri"/>
              </a:rPr>
              <a:t>what modules you have loaded right</a:t>
            </a:r>
            <a:r>
              <a:rPr sz="2200" spc="30" dirty="0">
                <a:latin typeface="Calibri"/>
                <a:cs typeface="Calibri"/>
              </a:rPr>
              <a:t> </a:t>
            </a:r>
            <a:r>
              <a:rPr sz="2200" spc="-5" dirty="0">
                <a:latin typeface="Calibri"/>
                <a:cs typeface="Calibri"/>
              </a:rPr>
              <a:t>now</a:t>
            </a:r>
            <a:endParaRPr sz="2200">
              <a:latin typeface="Calibri"/>
              <a:cs typeface="Calibri"/>
            </a:endParaRPr>
          </a:p>
          <a:p>
            <a:pPr marL="12700">
              <a:lnSpc>
                <a:spcPts val="3110"/>
              </a:lnSpc>
            </a:pPr>
            <a:r>
              <a:rPr sz="2600" b="1" spc="-5" dirty="0">
                <a:latin typeface="Courier New"/>
                <a:cs typeface="Courier New"/>
              </a:rPr>
              <a:t>module show</a:t>
            </a:r>
            <a:r>
              <a:rPr sz="2600" b="1" spc="-15" dirty="0">
                <a:latin typeface="Courier New"/>
                <a:cs typeface="Courier New"/>
              </a:rPr>
              <a:t> </a:t>
            </a:r>
            <a:r>
              <a:rPr sz="2600" b="1" spc="-5" dirty="0">
                <a:latin typeface="Courier New"/>
                <a:cs typeface="Courier New"/>
              </a:rPr>
              <a:t>&lt;modulename&gt;</a:t>
            </a:r>
            <a:endParaRPr sz="2600">
              <a:latin typeface="Courier New"/>
              <a:cs typeface="Courier New"/>
            </a:endParaRPr>
          </a:p>
          <a:p>
            <a:pPr marL="755650" indent="-286385">
              <a:lnSpc>
                <a:spcPts val="2630"/>
              </a:lnSpc>
              <a:spcBef>
                <a:spcPts val="65"/>
              </a:spcBef>
              <a:buFont typeface="Arial"/>
              <a:buChar char="–"/>
              <a:tabLst>
                <a:tab pos="755015" algn="l"/>
                <a:tab pos="755650" algn="l"/>
              </a:tabLst>
            </a:pPr>
            <a:r>
              <a:rPr sz="2200" dirty="0">
                <a:latin typeface="Calibri"/>
                <a:cs typeface="Calibri"/>
              </a:rPr>
              <a:t>See </a:t>
            </a:r>
            <a:r>
              <a:rPr sz="2200" spc="-5" dirty="0">
                <a:latin typeface="Calibri"/>
                <a:cs typeface="Calibri"/>
              </a:rPr>
              <a:t>what </a:t>
            </a:r>
            <a:r>
              <a:rPr sz="2200" dirty="0">
                <a:latin typeface="Calibri"/>
                <a:cs typeface="Calibri"/>
              </a:rPr>
              <a:t>the </a:t>
            </a:r>
            <a:r>
              <a:rPr sz="2200" spc="-5" dirty="0">
                <a:latin typeface="Calibri"/>
                <a:cs typeface="Calibri"/>
              </a:rPr>
              <a:t>module actually</a:t>
            </a:r>
            <a:r>
              <a:rPr sz="2200" spc="5" dirty="0">
                <a:latin typeface="Calibri"/>
                <a:cs typeface="Calibri"/>
              </a:rPr>
              <a:t> </a:t>
            </a:r>
            <a:r>
              <a:rPr sz="2200" spc="-5" dirty="0">
                <a:latin typeface="Calibri"/>
                <a:cs typeface="Calibri"/>
              </a:rPr>
              <a:t>does</a:t>
            </a:r>
            <a:endParaRPr sz="2200">
              <a:latin typeface="Calibri"/>
              <a:cs typeface="Calibri"/>
            </a:endParaRPr>
          </a:p>
          <a:p>
            <a:pPr marL="12700">
              <a:lnSpc>
                <a:spcPts val="3090"/>
              </a:lnSpc>
            </a:pPr>
            <a:r>
              <a:rPr sz="2600" b="1" spc="-5" dirty="0">
                <a:latin typeface="Courier New"/>
                <a:cs typeface="Courier New"/>
              </a:rPr>
              <a:t>module help</a:t>
            </a:r>
            <a:r>
              <a:rPr sz="2600" b="1" spc="-15" dirty="0">
                <a:latin typeface="Courier New"/>
                <a:cs typeface="Courier New"/>
              </a:rPr>
              <a:t> </a:t>
            </a:r>
            <a:r>
              <a:rPr sz="2600" b="1" spc="-5" dirty="0">
                <a:latin typeface="Courier New"/>
                <a:cs typeface="Courier New"/>
              </a:rPr>
              <a:t>&lt;modulename&gt;</a:t>
            </a:r>
            <a:endParaRPr sz="2600">
              <a:latin typeface="Courier New"/>
              <a:cs typeface="Courier New"/>
            </a:endParaRPr>
          </a:p>
          <a:p>
            <a:pPr marL="755650" indent="-286385">
              <a:lnSpc>
                <a:spcPts val="2620"/>
              </a:lnSpc>
              <a:buFont typeface="Arial"/>
              <a:buChar char="–"/>
              <a:tabLst>
                <a:tab pos="755015" algn="l"/>
                <a:tab pos="755650" algn="l"/>
              </a:tabLst>
            </a:pPr>
            <a:r>
              <a:rPr sz="2200" dirty="0">
                <a:latin typeface="Calibri"/>
                <a:cs typeface="Calibri"/>
              </a:rPr>
              <a:t>Get </a:t>
            </a:r>
            <a:r>
              <a:rPr sz="2200" spc="-5" dirty="0">
                <a:latin typeface="Calibri"/>
                <a:cs typeface="Calibri"/>
              </a:rPr>
              <a:t>more information about </a:t>
            </a:r>
            <a:r>
              <a:rPr sz="2200" dirty="0">
                <a:latin typeface="Calibri"/>
                <a:cs typeface="Calibri"/>
              </a:rPr>
              <a:t>the</a:t>
            </a:r>
            <a:r>
              <a:rPr sz="2200" spc="5" dirty="0">
                <a:latin typeface="Calibri"/>
                <a:cs typeface="Calibri"/>
              </a:rPr>
              <a:t> </a:t>
            </a:r>
            <a:r>
              <a:rPr sz="2200" spc="80" dirty="0">
                <a:latin typeface="Calibri"/>
                <a:cs typeface="Calibri"/>
              </a:rPr>
              <a:t>sorware</a:t>
            </a:r>
            <a:endParaRPr sz="2200">
              <a:latin typeface="Calibri"/>
              <a:cs typeface="Calibri"/>
            </a:endParaRPr>
          </a:p>
          <a:p>
            <a:pPr marL="1367790" algn="ctr">
              <a:lnSpc>
                <a:spcPct val="100000"/>
              </a:lnSpc>
              <a:spcBef>
                <a:spcPts val="2255"/>
              </a:spcBef>
            </a:pPr>
            <a:r>
              <a:rPr sz="1100" dirty="0">
                <a:solidFill>
                  <a:srgbClr val="114766"/>
                </a:solidFill>
                <a:latin typeface="Calibri"/>
                <a:cs typeface="Calibri"/>
              </a:rPr>
              <a:t>- 41</a:t>
            </a:r>
            <a:r>
              <a:rPr sz="1100" spc="-5" dirty="0">
                <a:solidFill>
                  <a:srgbClr val="114766"/>
                </a:solidFill>
                <a:latin typeface="Calibri"/>
                <a:cs typeface="Calibri"/>
              </a:rPr>
              <a:t> </a:t>
            </a:r>
            <a:r>
              <a:rPr sz="1100" dirty="0">
                <a:solidFill>
                  <a:srgbClr val="114766"/>
                </a:solidFill>
                <a:latin typeface="Calibri"/>
                <a:cs typeface="Calibri"/>
              </a:rPr>
              <a:t>-</a:t>
            </a:r>
            <a:endParaRPr sz="11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07AEF-6D48-477D-A8C1-C7470E4BF10F}"/>
              </a:ext>
            </a:extLst>
          </p:cNvPr>
          <p:cNvSpPr>
            <a:spLocks noGrp="1"/>
          </p:cNvSpPr>
          <p:nvPr>
            <p:ph type="title"/>
          </p:nvPr>
        </p:nvSpPr>
        <p:spPr/>
        <p:txBody>
          <a:bodyPr/>
          <a:lstStyle/>
          <a:p>
            <a:r>
              <a:rPr lang="en-US" dirty="0"/>
              <a:t>module avail</a:t>
            </a:r>
          </a:p>
        </p:txBody>
      </p:sp>
      <p:sp>
        <p:nvSpPr>
          <p:cNvPr id="3" name="文本占位符 2">
            <a:extLst>
              <a:ext uri="{FF2B5EF4-FFF2-40B4-BE49-F238E27FC236}">
                <a16:creationId xmlns:a16="http://schemas.microsoft.com/office/drawing/2014/main" id="{4C90634F-F1ED-4370-BF50-15BF27024B9F}"/>
              </a:ext>
            </a:extLst>
          </p:cNvPr>
          <p:cNvSpPr>
            <a:spLocks noGrp="1"/>
          </p:cNvSpPr>
          <p:nvPr>
            <p:ph type="body" idx="1"/>
          </p:nvPr>
        </p:nvSpPr>
        <p:spPr/>
        <p:txBody>
          <a:bodyPr/>
          <a:lstStyle/>
          <a:p>
            <a:endParaRPr lang="en-US" dirty="0"/>
          </a:p>
        </p:txBody>
      </p:sp>
      <p:pic>
        <p:nvPicPr>
          <p:cNvPr id="5" name="图片 4">
            <a:extLst>
              <a:ext uri="{FF2B5EF4-FFF2-40B4-BE49-F238E27FC236}">
                <a16:creationId xmlns:a16="http://schemas.microsoft.com/office/drawing/2014/main" id="{10D6DB85-27B6-4821-8EA2-5FB41706BAA3}"/>
              </a:ext>
            </a:extLst>
          </p:cNvPr>
          <p:cNvPicPr>
            <a:picLocks noChangeAspect="1"/>
          </p:cNvPicPr>
          <p:nvPr/>
        </p:nvPicPr>
        <p:blipFill rotWithShape="1">
          <a:blip r:embed="rId2">
            <a:extLst>
              <a:ext uri="{28A0092B-C50C-407E-A947-70E740481C1C}">
                <a14:useLocalDpi xmlns:a14="http://schemas.microsoft.com/office/drawing/2010/main" val="0"/>
              </a:ext>
            </a:extLst>
          </a:blip>
          <a:srcRect r="2500" b="347"/>
          <a:stretch/>
        </p:blipFill>
        <p:spPr>
          <a:xfrm>
            <a:off x="114299" y="1066800"/>
            <a:ext cx="8915400" cy="5658499"/>
          </a:xfrm>
          <a:prstGeom prst="rect">
            <a:avLst/>
          </a:prstGeom>
        </p:spPr>
      </p:pic>
    </p:spTree>
    <p:extLst>
      <p:ext uri="{BB962C8B-B14F-4D97-AF65-F5344CB8AC3E}">
        <p14:creationId xmlns:p14="http://schemas.microsoft.com/office/powerpoint/2010/main" val="2115900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5C6C7-D170-42B2-BB96-5C8105205420}"/>
              </a:ext>
            </a:extLst>
          </p:cNvPr>
          <p:cNvSpPr>
            <a:spLocks noGrp="1"/>
          </p:cNvSpPr>
          <p:nvPr>
            <p:ph type="title"/>
          </p:nvPr>
        </p:nvSpPr>
        <p:spPr/>
        <p:txBody>
          <a:bodyPr/>
          <a:lstStyle/>
          <a:p>
            <a:r>
              <a:rPr lang="en-US" dirty="0"/>
              <a:t>module display</a:t>
            </a:r>
          </a:p>
        </p:txBody>
      </p:sp>
      <p:sp>
        <p:nvSpPr>
          <p:cNvPr id="3" name="文本占位符 2">
            <a:extLst>
              <a:ext uri="{FF2B5EF4-FFF2-40B4-BE49-F238E27FC236}">
                <a16:creationId xmlns:a16="http://schemas.microsoft.com/office/drawing/2014/main" id="{47F51410-1DBF-4952-809E-5ABCB20BCFF2}"/>
              </a:ext>
            </a:extLst>
          </p:cNvPr>
          <p:cNvSpPr>
            <a:spLocks noGrp="1"/>
          </p:cNvSpPr>
          <p:nvPr>
            <p:ph type="body" idx="1"/>
          </p:nvPr>
        </p:nvSpPr>
        <p:spPr/>
        <p:txBody>
          <a:bodyPr/>
          <a:lstStyle/>
          <a:p>
            <a:endParaRPr lang="en-US"/>
          </a:p>
        </p:txBody>
      </p:sp>
      <p:pic>
        <p:nvPicPr>
          <p:cNvPr id="4" name="图片 3">
            <a:extLst>
              <a:ext uri="{FF2B5EF4-FFF2-40B4-BE49-F238E27FC236}">
                <a16:creationId xmlns:a16="http://schemas.microsoft.com/office/drawing/2014/main" id="{CA1C9CD8-E945-4C79-8176-7EF389FA7C0E}"/>
              </a:ext>
            </a:extLst>
          </p:cNvPr>
          <p:cNvPicPr>
            <a:picLocks noChangeAspect="1"/>
          </p:cNvPicPr>
          <p:nvPr/>
        </p:nvPicPr>
        <p:blipFill>
          <a:blip r:embed="rId2"/>
          <a:stretch>
            <a:fillRect/>
          </a:stretch>
        </p:blipFill>
        <p:spPr>
          <a:xfrm>
            <a:off x="96722" y="2362200"/>
            <a:ext cx="8950553" cy="3081338"/>
          </a:xfrm>
          <a:prstGeom prst="rect">
            <a:avLst/>
          </a:prstGeom>
        </p:spPr>
      </p:pic>
    </p:spTree>
    <p:extLst>
      <p:ext uri="{BB962C8B-B14F-4D97-AF65-F5344CB8AC3E}">
        <p14:creationId xmlns:p14="http://schemas.microsoft.com/office/powerpoint/2010/main" val="3422782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7323" y="3607723"/>
            <a:ext cx="8329350" cy="43226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39081" y="448967"/>
            <a:ext cx="4324985" cy="513080"/>
          </a:xfrm>
          <a:prstGeom prst="rect">
            <a:avLst/>
          </a:prstGeom>
        </p:spPr>
        <p:txBody>
          <a:bodyPr vert="horz" wrap="square" lIns="0" tIns="12700" rIns="0" bIns="0" rtlCol="0">
            <a:spAutoFit/>
          </a:bodyPr>
          <a:lstStyle/>
          <a:p>
            <a:pPr marL="12700">
              <a:lnSpc>
                <a:spcPct val="100000"/>
              </a:lnSpc>
              <a:spcBef>
                <a:spcPts val="100"/>
              </a:spcBef>
            </a:pPr>
            <a:r>
              <a:rPr spc="-150" dirty="0"/>
              <a:t>Key modules for compiling</a:t>
            </a:r>
          </a:p>
        </p:txBody>
      </p:sp>
      <p:sp>
        <p:nvSpPr>
          <p:cNvPr id="4" name="object 4"/>
          <p:cNvSpPr/>
          <p:nvPr/>
        </p:nvSpPr>
        <p:spPr>
          <a:xfrm>
            <a:off x="6149323" y="4856479"/>
            <a:ext cx="2060575" cy="958215"/>
          </a:xfrm>
          <a:custGeom>
            <a:avLst/>
            <a:gdLst/>
            <a:ahLst/>
            <a:cxnLst/>
            <a:rect l="l" t="t" r="r" b="b"/>
            <a:pathLst>
              <a:path w="2060575" h="958214">
                <a:moveTo>
                  <a:pt x="1900445" y="0"/>
                </a:moveTo>
                <a:lnTo>
                  <a:pt x="159652" y="0"/>
                </a:lnTo>
                <a:lnTo>
                  <a:pt x="109189" y="8139"/>
                </a:lnTo>
                <a:lnTo>
                  <a:pt x="65363" y="30803"/>
                </a:lnTo>
                <a:lnTo>
                  <a:pt x="30803" y="65364"/>
                </a:lnTo>
                <a:lnTo>
                  <a:pt x="8139" y="109190"/>
                </a:lnTo>
                <a:lnTo>
                  <a:pt x="0" y="159652"/>
                </a:lnTo>
                <a:lnTo>
                  <a:pt x="0" y="798246"/>
                </a:lnTo>
                <a:lnTo>
                  <a:pt x="8139" y="848709"/>
                </a:lnTo>
                <a:lnTo>
                  <a:pt x="30803" y="892535"/>
                </a:lnTo>
                <a:lnTo>
                  <a:pt x="65363" y="927096"/>
                </a:lnTo>
                <a:lnTo>
                  <a:pt x="109189" y="949760"/>
                </a:lnTo>
                <a:lnTo>
                  <a:pt x="159652" y="957900"/>
                </a:lnTo>
                <a:lnTo>
                  <a:pt x="1900445" y="957900"/>
                </a:lnTo>
                <a:lnTo>
                  <a:pt x="1950908" y="949760"/>
                </a:lnTo>
                <a:lnTo>
                  <a:pt x="1994735" y="927096"/>
                </a:lnTo>
                <a:lnTo>
                  <a:pt x="2029296" y="892535"/>
                </a:lnTo>
                <a:lnTo>
                  <a:pt x="2051960" y="848709"/>
                </a:lnTo>
                <a:lnTo>
                  <a:pt x="2060100" y="798246"/>
                </a:lnTo>
                <a:lnTo>
                  <a:pt x="2060100" y="159652"/>
                </a:lnTo>
                <a:lnTo>
                  <a:pt x="2051960" y="109190"/>
                </a:lnTo>
                <a:lnTo>
                  <a:pt x="2029296" y="65364"/>
                </a:lnTo>
                <a:lnTo>
                  <a:pt x="1994735" y="30803"/>
                </a:lnTo>
                <a:lnTo>
                  <a:pt x="1950908" y="8139"/>
                </a:lnTo>
                <a:lnTo>
                  <a:pt x="1900445" y="0"/>
                </a:lnTo>
                <a:close/>
              </a:path>
            </a:pathLst>
          </a:custGeom>
          <a:solidFill>
            <a:srgbClr val="FFECC1"/>
          </a:solidFill>
        </p:spPr>
        <p:txBody>
          <a:bodyPr wrap="square" lIns="0" tIns="0" rIns="0" bIns="0" rtlCol="0"/>
          <a:lstStyle/>
          <a:p>
            <a:endParaRPr/>
          </a:p>
        </p:txBody>
      </p:sp>
      <p:sp>
        <p:nvSpPr>
          <p:cNvPr id="5" name="object 5"/>
          <p:cNvSpPr/>
          <p:nvPr/>
        </p:nvSpPr>
        <p:spPr>
          <a:xfrm>
            <a:off x="6149323" y="4856479"/>
            <a:ext cx="2060575" cy="958215"/>
          </a:xfrm>
          <a:custGeom>
            <a:avLst/>
            <a:gdLst/>
            <a:ahLst/>
            <a:cxnLst/>
            <a:rect l="l" t="t" r="r" b="b"/>
            <a:pathLst>
              <a:path w="2060575" h="958214">
                <a:moveTo>
                  <a:pt x="0" y="159652"/>
                </a:moveTo>
                <a:lnTo>
                  <a:pt x="8139" y="109190"/>
                </a:lnTo>
                <a:lnTo>
                  <a:pt x="30803" y="65364"/>
                </a:lnTo>
                <a:lnTo>
                  <a:pt x="65363" y="30803"/>
                </a:lnTo>
                <a:lnTo>
                  <a:pt x="109190" y="8139"/>
                </a:lnTo>
                <a:lnTo>
                  <a:pt x="159653" y="0"/>
                </a:lnTo>
                <a:lnTo>
                  <a:pt x="1900446" y="0"/>
                </a:lnTo>
                <a:lnTo>
                  <a:pt x="1950909" y="8139"/>
                </a:lnTo>
                <a:lnTo>
                  <a:pt x="1994735" y="30803"/>
                </a:lnTo>
                <a:lnTo>
                  <a:pt x="2029295" y="65364"/>
                </a:lnTo>
                <a:lnTo>
                  <a:pt x="2051960" y="109190"/>
                </a:lnTo>
                <a:lnTo>
                  <a:pt x="2060099" y="159652"/>
                </a:lnTo>
                <a:lnTo>
                  <a:pt x="2060099" y="798246"/>
                </a:lnTo>
                <a:lnTo>
                  <a:pt x="2051960" y="848709"/>
                </a:lnTo>
                <a:lnTo>
                  <a:pt x="2029295" y="892535"/>
                </a:lnTo>
                <a:lnTo>
                  <a:pt x="1994735" y="927096"/>
                </a:lnTo>
                <a:lnTo>
                  <a:pt x="1950909" y="949760"/>
                </a:lnTo>
                <a:lnTo>
                  <a:pt x="1900446" y="957899"/>
                </a:lnTo>
                <a:lnTo>
                  <a:pt x="159653" y="957899"/>
                </a:lnTo>
                <a:lnTo>
                  <a:pt x="109190" y="949760"/>
                </a:lnTo>
                <a:lnTo>
                  <a:pt x="65363" y="927096"/>
                </a:lnTo>
                <a:lnTo>
                  <a:pt x="30803" y="892535"/>
                </a:lnTo>
                <a:lnTo>
                  <a:pt x="8139" y="848709"/>
                </a:lnTo>
                <a:lnTo>
                  <a:pt x="0" y="798246"/>
                </a:lnTo>
                <a:lnTo>
                  <a:pt x="0" y="159652"/>
                </a:lnTo>
                <a:close/>
              </a:path>
            </a:pathLst>
          </a:custGeom>
          <a:ln w="9524">
            <a:solidFill>
              <a:srgbClr val="1E5C76"/>
            </a:solidFill>
          </a:ln>
        </p:spPr>
        <p:txBody>
          <a:bodyPr wrap="square" lIns="0" tIns="0" rIns="0" bIns="0" rtlCol="0"/>
          <a:lstStyle/>
          <a:p>
            <a:endParaRPr/>
          </a:p>
        </p:txBody>
      </p:sp>
      <p:sp>
        <p:nvSpPr>
          <p:cNvPr id="6" name="object 6"/>
          <p:cNvSpPr txBox="1"/>
          <p:nvPr/>
        </p:nvSpPr>
        <p:spPr>
          <a:xfrm>
            <a:off x="535939" y="1251966"/>
            <a:ext cx="7981950" cy="445198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800" b="1" spc="-5" dirty="0">
                <a:latin typeface="Calibri"/>
                <a:cs typeface="Calibri"/>
              </a:rPr>
              <a:t>PrgEnv-intel </a:t>
            </a:r>
            <a:r>
              <a:rPr sz="2800" b="1" dirty="0">
                <a:latin typeface="Calibri"/>
                <a:cs typeface="Calibri"/>
              </a:rPr>
              <a:t>/ </a:t>
            </a:r>
            <a:r>
              <a:rPr sz="2800" b="1" spc="-5" dirty="0">
                <a:latin typeface="Calibri"/>
                <a:cs typeface="Calibri"/>
              </a:rPr>
              <a:t>PrgEnv-cray </a:t>
            </a:r>
            <a:r>
              <a:rPr sz="2800" b="1" dirty="0">
                <a:latin typeface="Calibri"/>
                <a:cs typeface="Calibri"/>
              </a:rPr>
              <a:t>/ </a:t>
            </a:r>
            <a:r>
              <a:rPr sz="2800" b="1" spc="-5" dirty="0">
                <a:latin typeface="Calibri"/>
                <a:cs typeface="Calibri"/>
              </a:rPr>
              <a:t>PrgEnv-gnu</a:t>
            </a:r>
            <a:endParaRPr sz="2800">
              <a:latin typeface="Calibri"/>
              <a:cs typeface="Calibri"/>
            </a:endParaRPr>
          </a:p>
          <a:p>
            <a:pPr marL="755650" lvl="1" indent="-285750">
              <a:lnSpc>
                <a:spcPct val="100000"/>
              </a:lnSpc>
              <a:spcBef>
                <a:spcPts val="515"/>
              </a:spcBef>
              <a:buFont typeface="Arial"/>
              <a:buChar char="–"/>
              <a:tabLst>
                <a:tab pos="755650" algn="l"/>
              </a:tabLst>
            </a:pPr>
            <a:r>
              <a:rPr sz="2400" spc="-5" dirty="0">
                <a:latin typeface="Calibri"/>
                <a:cs typeface="Calibri"/>
              </a:rPr>
              <a:t>Which underlying compiler </a:t>
            </a:r>
            <a:r>
              <a:rPr sz="2400" dirty="0">
                <a:latin typeface="Calibri"/>
                <a:cs typeface="Calibri"/>
              </a:rPr>
              <a:t>the </a:t>
            </a:r>
            <a:r>
              <a:rPr sz="2400" spc="-5" dirty="0">
                <a:latin typeface="Calibri"/>
                <a:cs typeface="Calibri"/>
              </a:rPr>
              <a:t>wrappers should</a:t>
            </a:r>
            <a:r>
              <a:rPr sz="2400" spc="50" dirty="0">
                <a:latin typeface="Calibri"/>
                <a:cs typeface="Calibri"/>
              </a:rPr>
              <a:t> </a:t>
            </a:r>
            <a:r>
              <a:rPr sz="2400" spc="-5" dirty="0">
                <a:latin typeface="Calibri"/>
                <a:cs typeface="Calibri"/>
              </a:rPr>
              <a:t>invoke</a:t>
            </a:r>
            <a:endParaRPr sz="2400">
              <a:latin typeface="Calibri"/>
              <a:cs typeface="Calibri"/>
            </a:endParaRPr>
          </a:p>
          <a:p>
            <a:pPr marL="355600" indent="-342900">
              <a:lnSpc>
                <a:spcPct val="100000"/>
              </a:lnSpc>
              <a:spcBef>
                <a:spcPts val="715"/>
              </a:spcBef>
              <a:buFont typeface="Arial"/>
              <a:buChar char="•"/>
              <a:tabLst>
                <a:tab pos="354965" algn="l"/>
                <a:tab pos="355600" algn="l"/>
              </a:tabLst>
            </a:pPr>
            <a:r>
              <a:rPr sz="2800" b="1" spc="-5" dirty="0">
                <a:latin typeface="Calibri"/>
                <a:cs typeface="Calibri"/>
              </a:rPr>
              <a:t>craype-haswell </a:t>
            </a:r>
            <a:r>
              <a:rPr sz="2800" b="1" dirty="0">
                <a:latin typeface="Calibri"/>
                <a:cs typeface="Calibri"/>
              </a:rPr>
              <a:t>/</a:t>
            </a:r>
            <a:r>
              <a:rPr sz="2800" b="1" spc="5" dirty="0">
                <a:latin typeface="Calibri"/>
                <a:cs typeface="Calibri"/>
              </a:rPr>
              <a:t> </a:t>
            </a:r>
            <a:r>
              <a:rPr sz="2800" b="1" spc="-5" dirty="0">
                <a:latin typeface="Calibri"/>
                <a:cs typeface="Calibri"/>
              </a:rPr>
              <a:t>craype-mic-knl</a:t>
            </a:r>
            <a:endParaRPr sz="2800">
              <a:latin typeface="Calibri"/>
              <a:cs typeface="Calibri"/>
            </a:endParaRPr>
          </a:p>
          <a:p>
            <a:pPr marL="749300" marR="256540" lvl="1" indent="-279400">
              <a:lnSpc>
                <a:spcPct val="101499"/>
              </a:lnSpc>
              <a:spcBef>
                <a:spcPts val="505"/>
              </a:spcBef>
              <a:buFont typeface="Arial"/>
              <a:buChar char="–"/>
              <a:tabLst>
                <a:tab pos="755650" algn="l"/>
              </a:tabLst>
            </a:pPr>
            <a:r>
              <a:rPr sz="2400" spc="-5" dirty="0">
                <a:latin typeface="Calibri"/>
                <a:cs typeface="Calibri"/>
              </a:rPr>
              <a:t>Remember, login nodes are haswell, </a:t>
            </a:r>
            <a:r>
              <a:rPr sz="2400" dirty="0">
                <a:latin typeface="Calibri"/>
                <a:cs typeface="Calibri"/>
              </a:rPr>
              <a:t>but </a:t>
            </a:r>
            <a:r>
              <a:rPr sz="2400" spc="-5" dirty="0">
                <a:latin typeface="Calibri"/>
                <a:cs typeface="Calibri"/>
              </a:rPr>
              <a:t>we are </a:t>
            </a:r>
            <a:r>
              <a:rPr sz="2400" dirty="0">
                <a:latin typeface="Calibri"/>
                <a:cs typeface="Calibri"/>
              </a:rPr>
              <a:t>building  for</a:t>
            </a:r>
            <a:r>
              <a:rPr sz="2400" spc="-10" dirty="0">
                <a:latin typeface="Calibri"/>
                <a:cs typeface="Calibri"/>
              </a:rPr>
              <a:t> </a:t>
            </a:r>
            <a:r>
              <a:rPr sz="2400" spc="-5" dirty="0">
                <a:latin typeface="Calibri"/>
                <a:cs typeface="Calibri"/>
              </a:rPr>
              <a:t>KNL!</a:t>
            </a:r>
            <a:endParaRPr sz="2400">
              <a:latin typeface="Calibri"/>
              <a:cs typeface="Calibri"/>
            </a:endParaRPr>
          </a:p>
          <a:p>
            <a:pPr marL="469900">
              <a:lnSpc>
                <a:spcPct val="100000"/>
              </a:lnSpc>
              <a:spcBef>
                <a:spcPts val="495"/>
              </a:spcBef>
              <a:tabLst>
                <a:tab pos="5408295" algn="l"/>
              </a:tabLst>
            </a:pPr>
            <a:r>
              <a:rPr sz="2400" b="1" spc="-5" dirty="0">
                <a:latin typeface="Courier New"/>
                <a:cs typeface="Courier New"/>
              </a:rPr>
              <a:t>modul</a:t>
            </a:r>
            <a:r>
              <a:rPr sz="2400" b="1" dirty="0">
                <a:latin typeface="Courier New"/>
                <a:cs typeface="Courier New"/>
              </a:rPr>
              <a:t>e</a:t>
            </a:r>
            <a:r>
              <a:rPr sz="2400" b="1" spc="-5" dirty="0">
                <a:latin typeface="Courier New"/>
                <a:cs typeface="Courier New"/>
              </a:rPr>
              <a:t> swa</a:t>
            </a:r>
            <a:r>
              <a:rPr sz="2400" b="1" dirty="0">
                <a:latin typeface="Courier New"/>
                <a:cs typeface="Courier New"/>
              </a:rPr>
              <a:t>p craype-haswell	craype-mic-knl</a:t>
            </a:r>
            <a:endParaRPr sz="2400">
              <a:latin typeface="Courier New"/>
              <a:cs typeface="Courier New"/>
            </a:endParaRPr>
          </a:p>
          <a:p>
            <a:pPr marL="755650" lvl="1" indent="-285750">
              <a:lnSpc>
                <a:spcPct val="100000"/>
              </a:lnSpc>
              <a:spcBef>
                <a:spcPts val="620"/>
              </a:spcBef>
              <a:buFont typeface="Arial"/>
              <a:buChar char="–"/>
              <a:tabLst>
                <a:tab pos="755650" algn="l"/>
              </a:tabLst>
            </a:pPr>
            <a:r>
              <a:rPr sz="2400" spc="-5" dirty="0">
                <a:latin typeface="Calibri"/>
                <a:cs typeface="Calibri"/>
              </a:rPr>
              <a:t>Wrappers manage</a:t>
            </a:r>
            <a:r>
              <a:rPr sz="2400" spc="5" dirty="0">
                <a:latin typeface="Calibri"/>
                <a:cs typeface="Calibri"/>
              </a:rPr>
              <a:t> </a:t>
            </a:r>
            <a:r>
              <a:rPr sz="2400" spc="-5" dirty="0">
                <a:latin typeface="Calibri"/>
                <a:cs typeface="Calibri"/>
              </a:rPr>
              <a:t>cross-compiling</a:t>
            </a:r>
            <a:endParaRPr sz="2400">
              <a:latin typeface="Calibri"/>
              <a:cs typeface="Calibri"/>
            </a:endParaRPr>
          </a:p>
          <a:p>
            <a:pPr>
              <a:lnSpc>
                <a:spcPct val="100000"/>
              </a:lnSpc>
              <a:spcBef>
                <a:spcPts val="35"/>
              </a:spcBef>
            </a:pPr>
            <a:endParaRPr sz="3800">
              <a:latin typeface="Calibri"/>
              <a:cs typeface="Calibri"/>
            </a:endParaRPr>
          </a:p>
          <a:p>
            <a:pPr marL="5751195" marR="493395">
              <a:lnSpc>
                <a:spcPts val="2800"/>
              </a:lnSpc>
            </a:pPr>
            <a:r>
              <a:rPr sz="2400" b="1" spc="-5" dirty="0">
                <a:latin typeface="Calibri"/>
                <a:cs typeface="Calibri"/>
              </a:rPr>
              <a:t>Important</a:t>
            </a:r>
            <a:r>
              <a:rPr sz="2400" b="1" spc="-65" dirty="0">
                <a:latin typeface="Calibri"/>
                <a:cs typeface="Calibri"/>
              </a:rPr>
              <a:t> </a:t>
            </a:r>
            <a:r>
              <a:rPr sz="2400" b="1" dirty="0">
                <a:latin typeface="Calibri"/>
                <a:cs typeface="Calibri"/>
              </a:rPr>
              <a:t>for  today!</a:t>
            </a:r>
            <a:endParaRPr sz="2400">
              <a:latin typeface="Calibri"/>
              <a:cs typeface="Calibri"/>
            </a:endParaRPr>
          </a:p>
        </p:txBody>
      </p:sp>
      <p:sp>
        <p:nvSpPr>
          <p:cNvPr id="7" name="object 7"/>
          <p:cNvSpPr/>
          <p:nvPr/>
        </p:nvSpPr>
        <p:spPr>
          <a:xfrm>
            <a:off x="5765890" y="3979697"/>
            <a:ext cx="1413510" cy="876935"/>
          </a:xfrm>
          <a:custGeom>
            <a:avLst/>
            <a:gdLst/>
            <a:ahLst/>
            <a:cxnLst/>
            <a:rect l="l" t="t" r="r" b="b"/>
            <a:pathLst>
              <a:path w="1413509" h="876935">
                <a:moveTo>
                  <a:pt x="1413481" y="876782"/>
                </a:moveTo>
                <a:lnTo>
                  <a:pt x="0" y="0"/>
                </a:lnTo>
              </a:path>
            </a:pathLst>
          </a:custGeom>
          <a:ln w="19049">
            <a:solidFill>
              <a:srgbClr val="1E5C76"/>
            </a:solidFill>
          </a:ln>
        </p:spPr>
        <p:txBody>
          <a:bodyPr wrap="square" lIns="0" tIns="0" rIns="0" bIns="0" rtlCol="0"/>
          <a:lstStyle/>
          <a:p>
            <a:endParaRPr/>
          </a:p>
        </p:txBody>
      </p:sp>
      <p:sp>
        <p:nvSpPr>
          <p:cNvPr id="8" name="object 8"/>
          <p:cNvSpPr/>
          <p:nvPr/>
        </p:nvSpPr>
        <p:spPr>
          <a:xfrm>
            <a:off x="5744306" y="3966307"/>
            <a:ext cx="141605" cy="121285"/>
          </a:xfrm>
          <a:custGeom>
            <a:avLst/>
            <a:gdLst/>
            <a:ahLst/>
            <a:cxnLst/>
            <a:rect l="l" t="t" r="r" b="b"/>
            <a:pathLst>
              <a:path w="141604" h="121285">
                <a:moveTo>
                  <a:pt x="0" y="0"/>
                </a:moveTo>
                <a:lnTo>
                  <a:pt x="74451" y="120906"/>
                </a:lnTo>
                <a:lnTo>
                  <a:pt x="141395" y="12983"/>
                </a:lnTo>
                <a:lnTo>
                  <a:pt x="0" y="0"/>
                </a:lnTo>
                <a:close/>
              </a:path>
            </a:pathLst>
          </a:custGeom>
          <a:solidFill>
            <a:srgbClr val="1E5C76"/>
          </a:solid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04800"/>
            <a:ext cx="7409519" cy="505267"/>
          </a:xfrm>
          <a:prstGeom prst="rect">
            <a:avLst/>
          </a:prstGeom>
        </p:spPr>
        <p:txBody>
          <a:bodyPr vert="horz" wrap="square" lIns="0" tIns="12700" rIns="0" bIns="0" rtlCol="0">
            <a:spAutoFit/>
          </a:bodyPr>
          <a:lstStyle/>
          <a:p>
            <a:pPr marL="12700">
              <a:lnSpc>
                <a:spcPct val="100000"/>
              </a:lnSpc>
              <a:spcBef>
                <a:spcPts val="100"/>
              </a:spcBef>
            </a:pPr>
            <a:r>
              <a:rPr spc="-150" dirty="0"/>
              <a:t>What do compiler wrappers link by default?</a:t>
            </a:r>
          </a:p>
        </p:txBody>
      </p:sp>
      <p:sp>
        <p:nvSpPr>
          <p:cNvPr id="3" name="object 3"/>
          <p:cNvSpPr txBox="1"/>
          <p:nvPr/>
        </p:nvSpPr>
        <p:spPr>
          <a:xfrm>
            <a:off x="535939" y="1297328"/>
            <a:ext cx="7996555" cy="726440"/>
          </a:xfrm>
          <a:prstGeom prst="rect">
            <a:avLst/>
          </a:prstGeom>
        </p:spPr>
        <p:txBody>
          <a:bodyPr vert="horz" wrap="square" lIns="0" tIns="104139" rIns="0" bIns="0" rtlCol="0">
            <a:spAutoFit/>
          </a:bodyPr>
          <a:lstStyle/>
          <a:p>
            <a:pPr marL="355600" marR="5080" indent="-342900">
              <a:lnSpc>
                <a:spcPct val="76900"/>
              </a:lnSpc>
              <a:spcBef>
                <a:spcPts val="819"/>
              </a:spcBef>
              <a:buFont typeface="Arial"/>
              <a:buChar char="•"/>
              <a:tabLst>
                <a:tab pos="354965" algn="l"/>
                <a:tab pos="355600" algn="l"/>
              </a:tabLst>
            </a:pPr>
            <a:r>
              <a:rPr sz="2600" b="1" spc="-5" dirty="0">
                <a:latin typeface="Calibri"/>
                <a:cs typeface="Calibri"/>
              </a:rPr>
              <a:t>Depending </a:t>
            </a:r>
            <a:r>
              <a:rPr sz="2600" b="1" dirty="0">
                <a:latin typeface="Calibri"/>
                <a:cs typeface="Calibri"/>
              </a:rPr>
              <a:t>on </a:t>
            </a:r>
            <a:r>
              <a:rPr sz="2600" b="1" spc="-5" dirty="0">
                <a:latin typeface="Calibri"/>
                <a:cs typeface="Calibri"/>
              </a:rPr>
              <a:t>the modules loaded, MPI, LAPACK/BLAS/  </a:t>
            </a:r>
            <a:r>
              <a:rPr sz="2600" b="1" dirty="0">
                <a:latin typeface="Calibri"/>
                <a:cs typeface="Calibri"/>
              </a:rPr>
              <a:t>ScaLAPACK </a:t>
            </a:r>
            <a:r>
              <a:rPr sz="2600" b="1" spc="-5" dirty="0">
                <a:latin typeface="Calibri"/>
                <a:cs typeface="Calibri"/>
              </a:rPr>
              <a:t>libraries, and</a:t>
            </a:r>
            <a:r>
              <a:rPr sz="2600" b="1" spc="-20" dirty="0">
                <a:latin typeface="Calibri"/>
                <a:cs typeface="Calibri"/>
              </a:rPr>
              <a:t> </a:t>
            </a:r>
            <a:r>
              <a:rPr sz="2600" b="1" spc="-5" dirty="0">
                <a:latin typeface="Calibri"/>
                <a:cs typeface="Calibri"/>
              </a:rPr>
              <a:t>more</a:t>
            </a:r>
            <a:endParaRPr sz="2600">
              <a:latin typeface="Calibri"/>
              <a:cs typeface="Calibri"/>
            </a:endParaRPr>
          </a:p>
        </p:txBody>
      </p:sp>
      <p:sp>
        <p:nvSpPr>
          <p:cNvPr id="4" name="object 4"/>
          <p:cNvSpPr txBox="1"/>
          <p:nvPr/>
        </p:nvSpPr>
        <p:spPr>
          <a:xfrm>
            <a:off x="4424094" y="6454847"/>
            <a:ext cx="31623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114766"/>
                </a:solidFill>
                <a:latin typeface="Calibri"/>
                <a:cs typeface="Calibri"/>
              </a:rPr>
              <a:t>- 43</a:t>
            </a:r>
            <a:r>
              <a:rPr sz="1100" spc="-85" dirty="0">
                <a:solidFill>
                  <a:srgbClr val="114766"/>
                </a:solidFill>
                <a:latin typeface="Calibri"/>
                <a:cs typeface="Calibri"/>
              </a:rPr>
              <a:t> </a:t>
            </a:r>
            <a:r>
              <a:rPr sz="1100" dirty="0">
                <a:solidFill>
                  <a:srgbClr val="114766"/>
                </a:solidFill>
                <a:latin typeface="Calibri"/>
                <a:cs typeface="Calibri"/>
              </a:rPr>
              <a:t>-</a:t>
            </a:r>
            <a:endParaRPr sz="1100">
              <a:latin typeface="Calibri"/>
              <a:cs typeface="Calibri"/>
            </a:endParaRPr>
          </a:p>
        </p:txBody>
      </p:sp>
      <p:sp>
        <p:nvSpPr>
          <p:cNvPr id="5" name="object 5"/>
          <p:cNvSpPr/>
          <p:nvPr/>
        </p:nvSpPr>
        <p:spPr>
          <a:xfrm>
            <a:off x="0" y="2165461"/>
            <a:ext cx="9143998" cy="40385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2521585" cy="513080"/>
          </a:xfrm>
          <a:prstGeom prst="rect">
            <a:avLst/>
          </a:prstGeom>
        </p:spPr>
        <p:txBody>
          <a:bodyPr vert="horz" wrap="square" lIns="0" tIns="12700" rIns="0" bIns="0" rtlCol="0">
            <a:spAutoFit/>
          </a:bodyPr>
          <a:lstStyle/>
          <a:p>
            <a:pPr marL="12700">
              <a:lnSpc>
                <a:spcPct val="100000"/>
              </a:lnSpc>
              <a:spcBef>
                <a:spcPts val="100"/>
              </a:spcBef>
            </a:pPr>
            <a:r>
              <a:rPr spc="-150" dirty="0"/>
              <a:t>Compiling code</a:t>
            </a:r>
          </a:p>
        </p:txBody>
      </p:sp>
      <p:sp>
        <p:nvSpPr>
          <p:cNvPr id="3" name="object 3"/>
          <p:cNvSpPr txBox="1"/>
          <p:nvPr/>
        </p:nvSpPr>
        <p:spPr>
          <a:xfrm>
            <a:off x="535939" y="1250696"/>
            <a:ext cx="7981950" cy="3371215"/>
          </a:xfrm>
          <a:prstGeom prst="rect">
            <a:avLst/>
          </a:prstGeom>
        </p:spPr>
        <p:txBody>
          <a:bodyPr vert="horz" wrap="square" lIns="0" tIns="90170" rIns="0" bIns="0" rtlCol="0">
            <a:spAutoFit/>
          </a:bodyPr>
          <a:lstStyle/>
          <a:p>
            <a:pPr marL="355600" indent="-342900">
              <a:lnSpc>
                <a:spcPct val="100000"/>
              </a:lnSpc>
              <a:spcBef>
                <a:spcPts val="710"/>
              </a:spcBef>
              <a:buFont typeface="Arial"/>
              <a:buChar char="•"/>
              <a:tabLst>
                <a:tab pos="354965" algn="l"/>
                <a:tab pos="355600" algn="l"/>
              </a:tabLst>
            </a:pPr>
            <a:r>
              <a:rPr sz="2800" b="1" dirty="0">
                <a:latin typeface="Calibri"/>
                <a:cs typeface="Calibri"/>
              </a:rPr>
              <a:t>Very </a:t>
            </a:r>
            <a:r>
              <a:rPr sz="2800" b="1" spc="-5" dirty="0">
                <a:latin typeface="Calibri"/>
                <a:cs typeface="Calibri"/>
              </a:rPr>
              <a:t>similar to regular Linux, but using CC </a:t>
            </a:r>
            <a:r>
              <a:rPr sz="2800" b="1" dirty="0">
                <a:latin typeface="Calibri"/>
                <a:cs typeface="Calibri"/>
              </a:rPr>
              <a:t>/ </a:t>
            </a:r>
            <a:r>
              <a:rPr sz="2800" b="1" spc="-5" dirty="0">
                <a:latin typeface="Calibri"/>
                <a:cs typeface="Calibri"/>
              </a:rPr>
              <a:t>cc </a:t>
            </a:r>
            <a:r>
              <a:rPr sz="2800" b="1" dirty="0">
                <a:latin typeface="Calibri"/>
                <a:cs typeface="Calibri"/>
              </a:rPr>
              <a:t>/</a:t>
            </a:r>
            <a:r>
              <a:rPr sz="2800" b="1" spc="-10" dirty="0">
                <a:latin typeface="Calibri"/>
                <a:cs typeface="Calibri"/>
              </a:rPr>
              <a:t> </a:t>
            </a:r>
            <a:r>
              <a:rPr sz="2800" b="1" spc="130" dirty="0">
                <a:latin typeface="Calibri"/>
                <a:cs typeface="Calibri"/>
              </a:rPr>
              <a:t>pn</a:t>
            </a:r>
            <a:endParaRPr sz="2800">
              <a:latin typeface="Calibri"/>
              <a:cs typeface="Calibri"/>
            </a:endParaRPr>
          </a:p>
          <a:p>
            <a:pPr marL="355600" indent="-342900">
              <a:lnSpc>
                <a:spcPct val="100000"/>
              </a:lnSpc>
              <a:spcBef>
                <a:spcPts val="615"/>
              </a:spcBef>
              <a:buFont typeface="Arial"/>
              <a:buChar char="•"/>
              <a:tabLst>
                <a:tab pos="354965" algn="l"/>
                <a:tab pos="355600" algn="l"/>
              </a:tabLst>
            </a:pPr>
            <a:r>
              <a:rPr sz="2800" b="1" dirty="0">
                <a:latin typeface="Calibri"/>
                <a:cs typeface="Calibri"/>
              </a:rPr>
              <a:t>Do </a:t>
            </a:r>
            <a:r>
              <a:rPr sz="2800" b="1" spc="-5" dirty="0">
                <a:latin typeface="Calibri"/>
                <a:cs typeface="Calibri"/>
              </a:rPr>
              <a:t>this bit</a:t>
            </a:r>
            <a:r>
              <a:rPr sz="2800" b="1" spc="-10" dirty="0">
                <a:latin typeface="Calibri"/>
                <a:cs typeface="Calibri"/>
              </a:rPr>
              <a:t> </a:t>
            </a:r>
            <a:r>
              <a:rPr sz="2800" b="1" spc="-5" dirty="0">
                <a:latin typeface="Calibri"/>
                <a:cs typeface="Calibri"/>
              </a:rPr>
              <a:t>once:</a:t>
            </a:r>
            <a:endParaRPr sz="2800">
              <a:latin typeface="Calibri"/>
              <a:cs typeface="Calibri"/>
            </a:endParaRPr>
          </a:p>
          <a:p>
            <a:pPr marL="469900">
              <a:lnSpc>
                <a:spcPct val="100000"/>
              </a:lnSpc>
              <a:spcBef>
                <a:spcPts val="540"/>
              </a:spcBef>
              <a:tabLst>
                <a:tab pos="5408295" algn="l"/>
              </a:tabLst>
            </a:pPr>
            <a:r>
              <a:rPr sz="2400" b="1" spc="-5" dirty="0">
                <a:latin typeface="Courier New"/>
                <a:cs typeface="Courier New"/>
              </a:rPr>
              <a:t>modul</a:t>
            </a:r>
            <a:r>
              <a:rPr sz="2400" b="1" dirty="0">
                <a:latin typeface="Courier New"/>
                <a:cs typeface="Courier New"/>
              </a:rPr>
              <a:t>e</a:t>
            </a:r>
            <a:r>
              <a:rPr sz="2400" b="1" spc="-5" dirty="0">
                <a:latin typeface="Courier New"/>
                <a:cs typeface="Courier New"/>
              </a:rPr>
              <a:t> swa</a:t>
            </a:r>
            <a:r>
              <a:rPr sz="2400" b="1" dirty="0">
                <a:latin typeface="Courier New"/>
                <a:cs typeface="Courier New"/>
              </a:rPr>
              <a:t>p craype-haswell	craype-mic-knl</a:t>
            </a:r>
            <a:endParaRPr sz="2400">
              <a:latin typeface="Courier New"/>
              <a:cs typeface="Courier New"/>
            </a:endParaRPr>
          </a:p>
          <a:p>
            <a:pPr marL="355600" indent="-342900">
              <a:lnSpc>
                <a:spcPct val="100000"/>
              </a:lnSpc>
              <a:spcBef>
                <a:spcPts val="720"/>
              </a:spcBef>
              <a:buFont typeface="Arial"/>
              <a:buChar char="•"/>
              <a:tabLst>
                <a:tab pos="354965" algn="l"/>
                <a:tab pos="355600" algn="l"/>
              </a:tabLst>
            </a:pPr>
            <a:r>
              <a:rPr sz="2800" b="1" spc="-5" dirty="0">
                <a:latin typeface="Calibri"/>
                <a:cs typeface="Calibri"/>
              </a:rPr>
              <a:t>Then:</a:t>
            </a:r>
            <a:endParaRPr sz="2800">
              <a:latin typeface="Calibri"/>
              <a:cs typeface="Calibri"/>
            </a:endParaRPr>
          </a:p>
          <a:p>
            <a:pPr marL="469900">
              <a:lnSpc>
                <a:spcPct val="100000"/>
              </a:lnSpc>
              <a:spcBef>
                <a:spcPts val="540"/>
              </a:spcBef>
              <a:tabLst>
                <a:tab pos="1201420" algn="l"/>
              </a:tabLst>
            </a:pPr>
            <a:r>
              <a:rPr sz="2400" b="1" dirty="0">
                <a:latin typeface="Courier New"/>
                <a:cs typeface="Courier New"/>
              </a:rPr>
              <a:t>ftn	</a:t>
            </a:r>
            <a:r>
              <a:rPr sz="2400" b="1" spc="-5" dirty="0">
                <a:latin typeface="Courier New"/>
                <a:cs typeface="Courier New"/>
              </a:rPr>
              <a:t>–c</a:t>
            </a:r>
            <a:r>
              <a:rPr sz="2400" b="1" spc="-15" dirty="0">
                <a:latin typeface="Courier New"/>
                <a:cs typeface="Courier New"/>
              </a:rPr>
              <a:t> </a:t>
            </a:r>
            <a:r>
              <a:rPr sz="2400" b="1" spc="-5" dirty="0">
                <a:latin typeface="Courier New"/>
                <a:cs typeface="Courier New"/>
              </a:rPr>
              <a:t>hack-a-kernel.f90</a:t>
            </a:r>
            <a:endParaRPr sz="2400">
              <a:latin typeface="Courier New"/>
              <a:cs typeface="Courier New"/>
            </a:endParaRPr>
          </a:p>
          <a:p>
            <a:pPr marL="469900">
              <a:lnSpc>
                <a:spcPct val="100000"/>
              </a:lnSpc>
              <a:spcBef>
                <a:spcPts val="620"/>
              </a:spcBef>
              <a:tabLst>
                <a:tab pos="1201420" algn="l"/>
                <a:tab pos="4859655" algn="l"/>
              </a:tabLst>
            </a:pPr>
            <a:r>
              <a:rPr sz="2400" b="1" dirty="0">
                <a:latin typeface="Courier New"/>
                <a:cs typeface="Courier New"/>
              </a:rPr>
              <a:t>ftn	</a:t>
            </a:r>
            <a:r>
              <a:rPr sz="2400" b="1" spc="-5" dirty="0">
                <a:latin typeface="Courier New"/>
                <a:cs typeface="Courier New"/>
              </a:rPr>
              <a:t>–o </a:t>
            </a:r>
            <a:r>
              <a:rPr sz="2400" b="1" dirty="0">
                <a:latin typeface="Courier New"/>
                <a:cs typeface="Courier New"/>
              </a:rPr>
              <a:t>hack-a-kernel.ex	hack-a-kernel.o</a:t>
            </a:r>
            <a:endParaRPr sz="2400">
              <a:latin typeface="Courier New"/>
              <a:cs typeface="Courier New"/>
            </a:endParaRPr>
          </a:p>
          <a:p>
            <a:pPr marL="355600" indent="-342900">
              <a:lnSpc>
                <a:spcPct val="100000"/>
              </a:lnSpc>
              <a:spcBef>
                <a:spcPts val="620"/>
              </a:spcBef>
              <a:buFont typeface="Arial"/>
              <a:buChar char="•"/>
              <a:tabLst>
                <a:tab pos="354965" algn="l"/>
                <a:tab pos="355600" algn="l"/>
              </a:tabLst>
            </a:pPr>
            <a:r>
              <a:rPr sz="2800" b="1" dirty="0">
                <a:latin typeface="Calibri"/>
                <a:cs typeface="Calibri"/>
              </a:rPr>
              <a:t>Note </a:t>
            </a:r>
            <a:r>
              <a:rPr sz="2800" b="1" spc="-5" dirty="0">
                <a:latin typeface="Calibri"/>
                <a:cs typeface="Calibri"/>
              </a:rPr>
              <a:t>that the module </a:t>
            </a:r>
            <a:r>
              <a:rPr sz="2800" b="1" dirty="0">
                <a:latin typeface="Calibri"/>
                <a:cs typeface="Calibri"/>
              </a:rPr>
              <a:t>looks </a:t>
            </a:r>
            <a:r>
              <a:rPr sz="2800" b="1" spc="65" dirty="0">
                <a:latin typeface="Calibri"/>
                <a:cs typeface="Calibri"/>
              </a:rPr>
              <a:t>aper </a:t>
            </a:r>
            <a:r>
              <a:rPr sz="2800" b="1" spc="-5" dirty="0">
                <a:latin typeface="Calibri"/>
                <a:cs typeface="Calibri"/>
              </a:rPr>
              <a:t>CPU</a:t>
            </a:r>
            <a:r>
              <a:rPr sz="2800" b="1" spc="-60" dirty="0">
                <a:latin typeface="Calibri"/>
                <a:cs typeface="Calibri"/>
              </a:rPr>
              <a:t> </a:t>
            </a:r>
            <a:r>
              <a:rPr sz="2800" b="1" spc="-5" dirty="0">
                <a:latin typeface="Calibri"/>
                <a:cs typeface="Calibri"/>
              </a:rPr>
              <a:t>target!</a:t>
            </a:r>
            <a:endParaRPr sz="280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3829050" cy="513080"/>
          </a:xfrm>
          <a:prstGeom prst="rect">
            <a:avLst/>
          </a:prstGeom>
        </p:spPr>
        <p:txBody>
          <a:bodyPr vert="horz" wrap="square" lIns="0" tIns="12700" rIns="0" bIns="0" rtlCol="0">
            <a:spAutoFit/>
          </a:bodyPr>
          <a:lstStyle/>
          <a:p>
            <a:pPr marL="12700">
              <a:lnSpc>
                <a:spcPct val="100000"/>
              </a:lnSpc>
              <a:spcBef>
                <a:spcPts val="100"/>
              </a:spcBef>
            </a:pPr>
            <a:r>
              <a:rPr spc="-150" dirty="0"/>
              <a:t>Compiling parallel code</a:t>
            </a:r>
          </a:p>
        </p:txBody>
      </p:sp>
      <p:sp>
        <p:nvSpPr>
          <p:cNvPr id="3" name="object 3"/>
          <p:cNvSpPr txBox="1"/>
          <p:nvPr/>
        </p:nvSpPr>
        <p:spPr>
          <a:xfrm>
            <a:off x="535939" y="1251966"/>
            <a:ext cx="6892290" cy="293814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800" b="1" spc="-5" dirty="0">
                <a:latin typeface="Calibri"/>
                <a:cs typeface="Calibri"/>
              </a:rPr>
              <a:t>Compiler wrappers give you MPI </a:t>
            </a:r>
            <a:r>
              <a:rPr sz="2800" b="1" dirty="0">
                <a:latin typeface="Calibri"/>
                <a:cs typeface="Calibri"/>
              </a:rPr>
              <a:t>“for</a:t>
            </a:r>
            <a:r>
              <a:rPr sz="2800" b="1" spc="25" dirty="0">
                <a:latin typeface="Calibri"/>
                <a:cs typeface="Calibri"/>
              </a:rPr>
              <a:t> </a:t>
            </a:r>
            <a:r>
              <a:rPr sz="2800" b="1" spc="-5" dirty="0">
                <a:latin typeface="Calibri"/>
                <a:cs typeface="Calibri"/>
              </a:rPr>
              <a:t>free”</a:t>
            </a:r>
            <a:endParaRPr sz="2800">
              <a:latin typeface="Calibri"/>
              <a:cs typeface="Calibri"/>
            </a:endParaRPr>
          </a:p>
          <a:p>
            <a:pPr marL="469900">
              <a:lnSpc>
                <a:spcPct val="100000"/>
              </a:lnSpc>
              <a:spcBef>
                <a:spcPts val="515"/>
              </a:spcBef>
            </a:pPr>
            <a:r>
              <a:rPr sz="2400" spc="-5" dirty="0">
                <a:latin typeface="Courier New"/>
                <a:cs typeface="Courier New"/>
              </a:rPr>
              <a:t>CC –c</a:t>
            </a:r>
            <a:r>
              <a:rPr sz="2400" spc="-10" dirty="0">
                <a:latin typeface="Courier New"/>
                <a:cs typeface="Courier New"/>
              </a:rPr>
              <a:t> </a:t>
            </a:r>
            <a:r>
              <a:rPr sz="2400" spc="-5" dirty="0">
                <a:latin typeface="Courier New"/>
                <a:cs typeface="Courier New"/>
              </a:rPr>
              <a:t>hello-mpi.c++</a:t>
            </a:r>
            <a:endParaRPr sz="2400">
              <a:latin typeface="Courier New"/>
              <a:cs typeface="Courier New"/>
            </a:endParaRPr>
          </a:p>
          <a:p>
            <a:pPr marL="469900">
              <a:lnSpc>
                <a:spcPct val="100000"/>
              </a:lnSpc>
              <a:spcBef>
                <a:spcPts val="620"/>
              </a:spcBef>
              <a:tabLst>
                <a:tab pos="3944620" algn="l"/>
              </a:tabLst>
            </a:pPr>
            <a:r>
              <a:rPr sz="2400" spc="-5" dirty="0">
                <a:latin typeface="Courier New"/>
                <a:cs typeface="Courier New"/>
              </a:rPr>
              <a:t>CC –o</a:t>
            </a:r>
            <a:r>
              <a:rPr sz="2400" dirty="0">
                <a:latin typeface="Courier New"/>
                <a:cs typeface="Courier New"/>
              </a:rPr>
              <a:t> hello-mpi.ex	hello-mpi.o</a:t>
            </a:r>
            <a:endParaRPr sz="2400">
              <a:latin typeface="Courier New"/>
              <a:cs typeface="Courier New"/>
            </a:endParaRPr>
          </a:p>
          <a:p>
            <a:pPr marL="355600" indent="-342900">
              <a:lnSpc>
                <a:spcPct val="100000"/>
              </a:lnSpc>
              <a:spcBef>
                <a:spcPts val="615"/>
              </a:spcBef>
              <a:buFont typeface="Arial"/>
              <a:buChar char="•"/>
              <a:tabLst>
                <a:tab pos="354965" algn="l"/>
                <a:tab pos="355600" algn="l"/>
              </a:tabLst>
            </a:pPr>
            <a:r>
              <a:rPr sz="2800" b="1" spc="-5" dirty="0">
                <a:latin typeface="Calibri"/>
                <a:cs typeface="Calibri"/>
              </a:rPr>
              <a:t>(Cray MPICH </a:t>
            </a:r>
            <a:r>
              <a:rPr sz="2800" b="1" dirty="0">
                <a:latin typeface="Calibri"/>
                <a:cs typeface="Calibri"/>
              </a:rPr>
              <a:t>– </a:t>
            </a:r>
            <a:r>
              <a:rPr sz="2800" b="1" spc="-5" dirty="0">
                <a:latin typeface="Calibri"/>
                <a:cs typeface="Calibri"/>
              </a:rPr>
              <a:t>optimized </a:t>
            </a:r>
            <a:r>
              <a:rPr sz="2800" b="1" dirty="0">
                <a:latin typeface="Calibri"/>
                <a:cs typeface="Calibri"/>
              </a:rPr>
              <a:t>for </a:t>
            </a:r>
            <a:r>
              <a:rPr sz="2800" b="1" spc="-5" dirty="0">
                <a:latin typeface="Calibri"/>
                <a:cs typeface="Calibri"/>
              </a:rPr>
              <a:t>Aries </a:t>
            </a:r>
            <a:r>
              <a:rPr sz="2800" b="1" dirty="0">
                <a:latin typeface="Calibri"/>
                <a:cs typeface="Calibri"/>
              </a:rPr>
              <a:t>HSN)</a:t>
            </a:r>
            <a:endParaRPr sz="2800">
              <a:latin typeface="Calibri"/>
              <a:cs typeface="Calibri"/>
            </a:endParaRPr>
          </a:p>
          <a:p>
            <a:pPr>
              <a:lnSpc>
                <a:spcPct val="100000"/>
              </a:lnSpc>
              <a:spcBef>
                <a:spcPts val="40"/>
              </a:spcBef>
              <a:buFont typeface="Arial"/>
              <a:buChar char="•"/>
            </a:pPr>
            <a:endParaRPr sz="3850">
              <a:latin typeface="Calibri"/>
              <a:cs typeface="Calibri"/>
            </a:endParaRPr>
          </a:p>
          <a:p>
            <a:pPr marL="355600" indent="-342900">
              <a:lnSpc>
                <a:spcPct val="100000"/>
              </a:lnSpc>
              <a:spcBef>
                <a:spcPts val="5"/>
              </a:spcBef>
              <a:buFont typeface="Arial"/>
              <a:buChar char="•"/>
              <a:tabLst>
                <a:tab pos="354965" algn="l"/>
                <a:tab pos="355600" algn="l"/>
              </a:tabLst>
            </a:pPr>
            <a:r>
              <a:rPr sz="2800" b="1" spc="-5" dirty="0">
                <a:latin typeface="Calibri"/>
                <a:cs typeface="Calibri"/>
              </a:rPr>
              <a:t>OpenMP: with PrgEnv-intel (NERSC default):</a:t>
            </a:r>
            <a:endParaRPr sz="2800">
              <a:latin typeface="Calibri"/>
              <a:cs typeface="Calibri"/>
            </a:endParaRPr>
          </a:p>
        </p:txBody>
      </p:sp>
      <p:graphicFrame>
        <p:nvGraphicFramePr>
          <p:cNvPr id="4" name="object 4"/>
          <p:cNvGraphicFramePr>
            <a:graphicFrameLocks noGrp="1"/>
          </p:cNvGraphicFramePr>
          <p:nvPr/>
        </p:nvGraphicFramePr>
        <p:xfrm>
          <a:off x="974089" y="4274649"/>
          <a:ext cx="7197090" cy="787400"/>
        </p:xfrm>
        <a:graphic>
          <a:graphicData uri="http://schemas.openxmlformats.org/drawingml/2006/table">
            <a:tbl>
              <a:tblPr firstRow="1" bandRow="1">
                <a:tableStyleId>{2D5ABB26-0587-4C30-8999-92F81FD0307C}</a:tableStyleId>
              </a:tblPr>
              <a:tblGrid>
                <a:gridCol w="48895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548640">
                  <a:extLst>
                    <a:ext uri="{9D8B030D-6E8A-4147-A177-3AD203B41FA5}">
                      <a16:colId xmlns:a16="http://schemas.microsoft.com/office/drawing/2014/main" val="20002"/>
                    </a:ext>
                  </a:extLst>
                </a:gridCol>
                <a:gridCol w="2378075">
                  <a:extLst>
                    <a:ext uri="{9D8B030D-6E8A-4147-A177-3AD203B41FA5}">
                      <a16:colId xmlns:a16="http://schemas.microsoft.com/office/drawing/2014/main" val="20003"/>
                    </a:ext>
                  </a:extLst>
                </a:gridCol>
                <a:gridCol w="2135505">
                  <a:extLst>
                    <a:ext uri="{9D8B030D-6E8A-4147-A177-3AD203B41FA5}">
                      <a16:colId xmlns:a16="http://schemas.microsoft.com/office/drawing/2014/main" val="20004"/>
                    </a:ext>
                  </a:extLst>
                </a:gridCol>
              </a:tblGrid>
              <a:tr h="393700">
                <a:tc>
                  <a:txBody>
                    <a:bodyPr/>
                    <a:lstStyle/>
                    <a:p>
                      <a:pPr marL="31750">
                        <a:lnSpc>
                          <a:spcPts val="2655"/>
                        </a:lnSpc>
                      </a:pPr>
                      <a:r>
                        <a:rPr sz="2400" spc="-5" dirty="0">
                          <a:latin typeface="Courier New"/>
                          <a:cs typeface="Courier New"/>
                        </a:rPr>
                        <a:t>cc</a:t>
                      </a:r>
                      <a:endParaRPr sz="2400">
                        <a:latin typeface="Courier New"/>
                        <a:cs typeface="Courier New"/>
                      </a:endParaRPr>
                    </a:p>
                  </a:txBody>
                  <a:tcPr marL="0" marR="0" marT="0" marB="0"/>
                </a:tc>
                <a:tc>
                  <a:txBody>
                    <a:bodyPr/>
                    <a:lstStyle/>
                    <a:p>
                      <a:pPr algn="ctr">
                        <a:lnSpc>
                          <a:spcPts val="2655"/>
                        </a:lnSpc>
                      </a:pPr>
                      <a:r>
                        <a:rPr sz="2400" dirty="0">
                          <a:latin typeface="Courier New"/>
                          <a:cs typeface="Courier New"/>
                        </a:rPr>
                        <a:t>–qopenmp</a:t>
                      </a:r>
                      <a:endParaRPr sz="2400">
                        <a:latin typeface="Courier New"/>
                        <a:cs typeface="Courier New"/>
                      </a:endParaRPr>
                    </a:p>
                  </a:txBody>
                  <a:tcPr marL="0" marR="0" marT="0" marB="0"/>
                </a:tc>
                <a:tc>
                  <a:txBody>
                    <a:bodyPr/>
                    <a:lstStyle/>
                    <a:p>
                      <a:pPr algn="ctr">
                        <a:lnSpc>
                          <a:spcPts val="2655"/>
                        </a:lnSpc>
                      </a:pPr>
                      <a:r>
                        <a:rPr sz="2400" spc="-5" dirty="0">
                          <a:latin typeface="Courier New"/>
                          <a:cs typeface="Courier New"/>
                        </a:rPr>
                        <a:t>–c</a:t>
                      </a:r>
                      <a:endParaRPr sz="2400">
                        <a:latin typeface="Courier New"/>
                        <a:cs typeface="Courier New"/>
                      </a:endParaRPr>
                    </a:p>
                  </a:txBody>
                  <a:tcPr marL="0" marR="0" marT="0" marB="0"/>
                </a:tc>
                <a:tc>
                  <a:txBody>
                    <a:bodyPr/>
                    <a:lstStyle/>
                    <a:p>
                      <a:pPr marL="91440">
                        <a:lnSpc>
                          <a:spcPts val="2655"/>
                        </a:lnSpc>
                      </a:pPr>
                      <a:r>
                        <a:rPr sz="2400" dirty="0">
                          <a:latin typeface="Courier New"/>
                          <a:cs typeface="Courier New"/>
                        </a:rPr>
                        <a:t>hello-omp.c</a:t>
                      </a:r>
                      <a:endParaRPr sz="2400">
                        <a:latin typeface="Courier New"/>
                        <a:cs typeface="Courier New"/>
                      </a:endParaRPr>
                    </a:p>
                  </a:txBody>
                  <a:tcPr marL="0" marR="0" marT="0" marB="0"/>
                </a:tc>
                <a:tc>
                  <a:txBody>
                    <a:bodyPr/>
                    <a:lstStyle/>
                    <a:p>
                      <a:pPr>
                        <a:lnSpc>
                          <a:spcPct val="100000"/>
                        </a:lnSpc>
                      </a:pPr>
                      <a:endParaRPr sz="2500">
                        <a:latin typeface="Times New Roman"/>
                        <a:cs typeface="Times New Roman"/>
                      </a:endParaRPr>
                    </a:p>
                  </a:txBody>
                  <a:tcPr marL="0" marR="0" marT="0" marB="0"/>
                </a:tc>
                <a:extLst>
                  <a:ext uri="{0D108BD9-81ED-4DB2-BD59-A6C34878D82A}">
                    <a16:rowId xmlns:a16="http://schemas.microsoft.com/office/drawing/2014/main" val="10000"/>
                  </a:ext>
                </a:extLst>
              </a:tr>
              <a:tr h="393700">
                <a:tc>
                  <a:txBody>
                    <a:bodyPr/>
                    <a:lstStyle/>
                    <a:p>
                      <a:pPr marL="31750">
                        <a:lnSpc>
                          <a:spcPts val="2825"/>
                        </a:lnSpc>
                        <a:spcBef>
                          <a:spcPts val="175"/>
                        </a:spcBef>
                      </a:pPr>
                      <a:r>
                        <a:rPr sz="2400" spc="-5" dirty="0">
                          <a:latin typeface="Courier New"/>
                          <a:cs typeface="Courier New"/>
                        </a:rPr>
                        <a:t>cc</a:t>
                      </a:r>
                      <a:endParaRPr sz="2400">
                        <a:latin typeface="Courier New"/>
                        <a:cs typeface="Courier New"/>
                      </a:endParaRPr>
                    </a:p>
                  </a:txBody>
                  <a:tcPr marL="0" marR="0" marT="22225" marB="0"/>
                </a:tc>
                <a:tc>
                  <a:txBody>
                    <a:bodyPr/>
                    <a:lstStyle/>
                    <a:p>
                      <a:pPr algn="ctr">
                        <a:lnSpc>
                          <a:spcPts val="2825"/>
                        </a:lnSpc>
                        <a:spcBef>
                          <a:spcPts val="175"/>
                        </a:spcBef>
                      </a:pPr>
                      <a:r>
                        <a:rPr sz="2400" dirty="0">
                          <a:latin typeface="Courier New"/>
                          <a:cs typeface="Courier New"/>
                        </a:rPr>
                        <a:t>–qopenmp</a:t>
                      </a:r>
                      <a:endParaRPr sz="2400">
                        <a:latin typeface="Courier New"/>
                        <a:cs typeface="Courier New"/>
                      </a:endParaRPr>
                    </a:p>
                  </a:txBody>
                  <a:tcPr marL="0" marR="0" marT="22225" marB="0"/>
                </a:tc>
                <a:tc>
                  <a:txBody>
                    <a:bodyPr/>
                    <a:lstStyle/>
                    <a:p>
                      <a:pPr algn="ctr">
                        <a:lnSpc>
                          <a:spcPts val="2825"/>
                        </a:lnSpc>
                        <a:spcBef>
                          <a:spcPts val="175"/>
                        </a:spcBef>
                      </a:pPr>
                      <a:r>
                        <a:rPr sz="2400" spc="-5" dirty="0">
                          <a:latin typeface="Courier New"/>
                          <a:cs typeface="Courier New"/>
                        </a:rPr>
                        <a:t>–o</a:t>
                      </a:r>
                      <a:endParaRPr sz="2400">
                        <a:latin typeface="Courier New"/>
                        <a:cs typeface="Courier New"/>
                      </a:endParaRPr>
                    </a:p>
                  </a:txBody>
                  <a:tcPr marL="0" marR="0" marT="22225" marB="0"/>
                </a:tc>
                <a:tc>
                  <a:txBody>
                    <a:bodyPr/>
                    <a:lstStyle/>
                    <a:p>
                      <a:pPr marL="91440">
                        <a:lnSpc>
                          <a:spcPts val="2825"/>
                        </a:lnSpc>
                        <a:spcBef>
                          <a:spcPts val="175"/>
                        </a:spcBef>
                      </a:pPr>
                      <a:r>
                        <a:rPr sz="2400" dirty="0">
                          <a:latin typeface="Courier New"/>
                          <a:cs typeface="Courier New"/>
                        </a:rPr>
                        <a:t>hello-omp.ex</a:t>
                      </a:r>
                      <a:endParaRPr sz="2400">
                        <a:latin typeface="Courier New"/>
                        <a:cs typeface="Courier New"/>
                      </a:endParaRPr>
                    </a:p>
                  </a:txBody>
                  <a:tcPr marL="0" marR="0" marT="22225" marB="0"/>
                </a:tc>
                <a:tc>
                  <a:txBody>
                    <a:bodyPr/>
                    <a:lstStyle/>
                    <a:p>
                      <a:pPr marL="91440">
                        <a:lnSpc>
                          <a:spcPts val="2825"/>
                        </a:lnSpc>
                        <a:spcBef>
                          <a:spcPts val="175"/>
                        </a:spcBef>
                      </a:pPr>
                      <a:r>
                        <a:rPr sz="2400" dirty="0">
                          <a:latin typeface="Courier New"/>
                          <a:cs typeface="Courier New"/>
                        </a:rPr>
                        <a:t>hello-omp.o</a:t>
                      </a:r>
                      <a:endParaRPr sz="2400">
                        <a:latin typeface="Courier New"/>
                        <a:cs typeface="Courier New"/>
                      </a:endParaRPr>
                    </a:p>
                  </a:txBody>
                  <a:tcPr marL="0" marR="0" marT="22225" marB="0"/>
                </a:tc>
                <a:extLst>
                  <a:ext uri="{0D108BD9-81ED-4DB2-BD59-A6C34878D82A}">
                    <a16:rowId xmlns:a16="http://schemas.microsoft.com/office/drawing/2014/main" val="10001"/>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2530475" cy="513080"/>
          </a:xfrm>
          <a:prstGeom prst="rect">
            <a:avLst/>
          </a:prstGeom>
        </p:spPr>
        <p:txBody>
          <a:bodyPr vert="horz" wrap="square" lIns="0" tIns="12700" rIns="0" bIns="0" rtlCol="0">
            <a:spAutoFit/>
          </a:bodyPr>
          <a:lstStyle/>
          <a:p>
            <a:pPr marL="12700">
              <a:lnSpc>
                <a:spcPct val="100000"/>
              </a:lnSpc>
              <a:spcBef>
                <a:spcPts val="100"/>
              </a:spcBef>
            </a:pPr>
            <a:r>
              <a:rPr spc="-150" dirty="0"/>
              <a:t>MPI vs OpenMP</a:t>
            </a:r>
          </a:p>
        </p:txBody>
      </p:sp>
      <p:sp>
        <p:nvSpPr>
          <p:cNvPr id="3" name="object 3"/>
          <p:cNvSpPr txBox="1"/>
          <p:nvPr/>
        </p:nvSpPr>
        <p:spPr>
          <a:xfrm>
            <a:off x="535939" y="1328420"/>
            <a:ext cx="8065134" cy="4308615"/>
          </a:xfrm>
          <a:prstGeom prst="rect">
            <a:avLst/>
          </a:prstGeom>
        </p:spPr>
        <p:txBody>
          <a:bodyPr vert="horz" wrap="square" lIns="0" tIns="33020" rIns="0" bIns="0" rtlCol="0">
            <a:spAutoFit/>
          </a:bodyPr>
          <a:lstStyle/>
          <a:p>
            <a:pPr marL="355600" marR="833119" indent="-342900">
              <a:lnSpc>
                <a:spcPts val="3300"/>
              </a:lnSpc>
              <a:spcBef>
                <a:spcPts val="260"/>
              </a:spcBef>
              <a:buFont typeface="Arial"/>
              <a:buChar char="•"/>
              <a:tabLst>
                <a:tab pos="354965" algn="l"/>
                <a:tab pos="355600" algn="l"/>
              </a:tabLst>
            </a:pPr>
            <a:r>
              <a:rPr sz="2800" b="1" spc="-5" dirty="0">
                <a:latin typeface="Calibri"/>
                <a:cs typeface="Calibri"/>
              </a:rPr>
              <a:t>MPI provides explicit communication between  separate processes</a:t>
            </a:r>
            <a:endParaRPr sz="2800" dirty="0">
              <a:latin typeface="Calibri"/>
              <a:cs typeface="Calibri"/>
            </a:endParaRPr>
          </a:p>
          <a:p>
            <a:pPr marL="755650" lvl="1" indent="-285750">
              <a:lnSpc>
                <a:spcPct val="100000"/>
              </a:lnSpc>
              <a:spcBef>
                <a:spcPts val="515"/>
              </a:spcBef>
              <a:buFont typeface="Arial"/>
              <a:buChar char="–"/>
              <a:tabLst>
                <a:tab pos="755650" algn="l"/>
              </a:tabLst>
            </a:pPr>
            <a:r>
              <a:rPr sz="2400" spc="-5" dirty="0">
                <a:latin typeface="Calibri"/>
                <a:cs typeface="Calibri"/>
              </a:rPr>
              <a:t>Optionally on separate nodes </a:t>
            </a:r>
            <a:r>
              <a:rPr sz="2400" dirty="0">
                <a:latin typeface="Calibri"/>
                <a:cs typeface="Calibri"/>
              </a:rPr>
              <a:t>– ie </a:t>
            </a:r>
            <a:r>
              <a:rPr sz="2400" spc="-5" dirty="0">
                <a:latin typeface="Calibri"/>
                <a:cs typeface="Calibri"/>
              </a:rPr>
              <a:t>packets over </a:t>
            </a:r>
            <a:r>
              <a:rPr sz="2400" dirty="0">
                <a:latin typeface="Calibri"/>
                <a:cs typeface="Calibri"/>
              </a:rPr>
              <a:t>a</a:t>
            </a:r>
            <a:r>
              <a:rPr sz="2400" spc="60" dirty="0">
                <a:latin typeface="Calibri"/>
                <a:cs typeface="Calibri"/>
              </a:rPr>
              <a:t> </a:t>
            </a:r>
            <a:r>
              <a:rPr sz="2400" spc="-5" dirty="0">
                <a:latin typeface="Calibri"/>
                <a:cs typeface="Calibri"/>
              </a:rPr>
              <a:t>network</a:t>
            </a:r>
            <a:endParaRPr sz="2400" dirty="0">
              <a:latin typeface="Calibri"/>
              <a:cs typeface="Calibri"/>
            </a:endParaRPr>
          </a:p>
          <a:p>
            <a:pPr marL="749300" marR="161290" lvl="1" indent="-279400">
              <a:lnSpc>
                <a:spcPct val="101499"/>
              </a:lnSpc>
              <a:spcBef>
                <a:spcPts val="475"/>
              </a:spcBef>
              <a:buFont typeface="Arial"/>
              <a:buChar char="–"/>
              <a:tabLst>
                <a:tab pos="755650" algn="l"/>
              </a:tabLst>
            </a:pPr>
            <a:r>
              <a:rPr sz="2400" dirty="0">
                <a:latin typeface="Calibri"/>
                <a:cs typeface="Calibri"/>
              </a:rPr>
              <a:t>Most </a:t>
            </a:r>
            <a:r>
              <a:rPr sz="2400" spc="-5" dirty="0">
                <a:latin typeface="Calibri"/>
                <a:cs typeface="Calibri"/>
              </a:rPr>
              <a:t>parallel development </a:t>
            </a:r>
            <a:r>
              <a:rPr sz="2400" dirty="0">
                <a:latin typeface="Calibri"/>
                <a:cs typeface="Calibri"/>
              </a:rPr>
              <a:t>in last 2 decades has used this  </a:t>
            </a:r>
            <a:r>
              <a:rPr sz="2400" spc="-5" dirty="0">
                <a:latin typeface="Calibri"/>
                <a:cs typeface="Calibri"/>
              </a:rPr>
              <a:t>approach</a:t>
            </a:r>
            <a:endParaRPr sz="2400" dirty="0">
              <a:latin typeface="Calibri"/>
              <a:cs typeface="Calibri"/>
            </a:endParaRPr>
          </a:p>
          <a:p>
            <a:pPr marL="355600" marR="5080" indent="-342900">
              <a:lnSpc>
                <a:spcPts val="3329"/>
              </a:lnSpc>
              <a:spcBef>
                <a:spcPts val="830"/>
              </a:spcBef>
              <a:buFont typeface="Arial"/>
              <a:buChar char="•"/>
              <a:tabLst>
                <a:tab pos="354965" algn="l"/>
                <a:tab pos="355600" algn="l"/>
              </a:tabLst>
            </a:pPr>
            <a:r>
              <a:rPr sz="2800" b="1" spc="-5" dirty="0">
                <a:latin typeface="Calibri"/>
                <a:cs typeface="Calibri"/>
              </a:rPr>
              <a:t>OpenMP provides work-sharing and  synchronization </a:t>
            </a:r>
            <a:r>
              <a:rPr sz="2800" b="1" dirty="0">
                <a:latin typeface="Calibri"/>
                <a:cs typeface="Calibri"/>
              </a:rPr>
              <a:t>between threads in a </a:t>
            </a:r>
            <a:r>
              <a:rPr sz="2800" b="1" spc="-5" dirty="0">
                <a:latin typeface="Calibri"/>
                <a:cs typeface="Calibri"/>
              </a:rPr>
              <a:t>single</a:t>
            </a:r>
            <a:r>
              <a:rPr sz="2800" b="1" spc="-50" dirty="0">
                <a:latin typeface="Calibri"/>
                <a:cs typeface="Calibri"/>
              </a:rPr>
              <a:t> </a:t>
            </a:r>
            <a:r>
              <a:rPr sz="2800" b="1" dirty="0">
                <a:latin typeface="Calibri"/>
                <a:cs typeface="Calibri"/>
              </a:rPr>
              <a:t>process</a:t>
            </a:r>
            <a:endParaRPr sz="2800" dirty="0">
              <a:latin typeface="Calibri"/>
              <a:cs typeface="Calibri"/>
            </a:endParaRPr>
          </a:p>
          <a:p>
            <a:pPr marL="755650" lvl="1" indent="-285750">
              <a:lnSpc>
                <a:spcPct val="100000"/>
              </a:lnSpc>
              <a:spcBef>
                <a:spcPts val="505"/>
              </a:spcBef>
              <a:buFont typeface="Arial"/>
              <a:buChar char="–"/>
              <a:tabLst>
                <a:tab pos="755650" algn="l"/>
              </a:tabLst>
            </a:pPr>
            <a:r>
              <a:rPr sz="2400" spc="-5" dirty="0">
                <a:latin typeface="Calibri"/>
                <a:cs typeface="Calibri"/>
              </a:rPr>
              <a:t>Threads share </a:t>
            </a:r>
            <a:r>
              <a:rPr sz="2400" dirty="0">
                <a:latin typeface="Calibri"/>
                <a:cs typeface="Calibri"/>
              </a:rPr>
              <a:t>the </a:t>
            </a:r>
            <a:r>
              <a:rPr sz="2400" spc="-5" dirty="0">
                <a:latin typeface="Calibri"/>
                <a:cs typeface="Calibri"/>
              </a:rPr>
              <a:t>same </a:t>
            </a:r>
            <a:r>
              <a:rPr lang="en-US" altLang="zh-CN" sz="2400" spc="-5" dirty="0">
                <a:latin typeface="Calibri"/>
                <a:cs typeface="Calibri"/>
              </a:rPr>
              <a:t>address space</a:t>
            </a:r>
          </a:p>
          <a:p>
            <a:pPr marL="755650" lvl="1" indent="-285750">
              <a:lnSpc>
                <a:spcPct val="100000"/>
              </a:lnSpc>
              <a:spcBef>
                <a:spcPts val="505"/>
              </a:spcBef>
              <a:buFont typeface="Arial"/>
              <a:buChar char="–"/>
              <a:tabLst>
                <a:tab pos="755650" algn="l"/>
              </a:tabLst>
            </a:pPr>
            <a:r>
              <a:rPr sz="2400" dirty="0">
                <a:latin typeface="Calibri"/>
                <a:cs typeface="Calibri"/>
              </a:rPr>
              <a:t>To </a:t>
            </a:r>
            <a:r>
              <a:rPr sz="2400" spc="-5" dirty="0">
                <a:latin typeface="Calibri"/>
                <a:cs typeface="Calibri"/>
              </a:rPr>
              <a:t>make </a:t>
            </a:r>
            <a:r>
              <a:rPr sz="2400" dirty="0">
                <a:latin typeface="Calibri"/>
                <a:cs typeface="Calibri"/>
              </a:rPr>
              <a:t>the </a:t>
            </a:r>
            <a:r>
              <a:rPr sz="2400" spc="-5" dirty="0">
                <a:latin typeface="Calibri"/>
                <a:cs typeface="Calibri"/>
              </a:rPr>
              <a:t>most of </a:t>
            </a:r>
            <a:r>
              <a:rPr sz="2400" dirty="0">
                <a:latin typeface="Calibri"/>
                <a:cs typeface="Calibri"/>
              </a:rPr>
              <a:t>a </a:t>
            </a:r>
            <a:r>
              <a:rPr sz="2400" spc="-5" dirty="0">
                <a:latin typeface="Calibri"/>
                <a:cs typeface="Calibri"/>
              </a:rPr>
              <a:t>KNL node, most applications will  </a:t>
            </a:r>
            <a:r>
              <a:rPr sz="2400" dirty="0">
                <a:latin typeface="Calibri"/>
                <a:cs typeface="Calibri"/>
              </a:rPr>
              <a:t>need to use</a:t>
            </a:r>
            <a:r>
              <a:rPr sz="2400" spc="-10" dirty="0">
                <a:latin typeface="Calibri"/>
                <a:cs typeface="Calibri"/>
              </a:rPr>
              <a:t> </a:t>
            </a:r>
            <a:r>
              <a:rPr sz="2400" dirty="0">
                <a:latin typeface="Calibri"/>
                <a:cs typeface="Calibri"/>
              </a:rPr>
              <a:t>OpenMP</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2530475" cy="513080"/>
          </a:xfrm>
          <a:prstGeom prst="rect">
            <a:avLst/>
          </a:prstGeom>
        </p:spPr>
        <p:txBody>
          <a:bodyPr vert="horz" wrap="square" lIns="0" tIns="12700" rIns="0" bIns="0" rtlCol="0">
            <a:spAutoFit/>
          </a:bodyPr>
          <a:lstStyle/>
          <a:p>
            <a:pPr marL="12700">
              <a:lnSpc>
                <a:spcPct val="100000"/>
              </a:lnSpc>
              <a:spcBef>
                <a:spcPts val="100"/>
              </a:spcBef>
            </a:pPr>
            <a:r>
              <a:rPr spc="-150" dirty="0"/>
              <a:t>MPI vs OpenMP</a:t>
            </a:r>
          </a:p>
        </p:txBody>
      </p:sp>
      <p:sp>
        <p:nvSpPr>
          <p:cNvPr id="3" name="object 3"/>
          <p:cNvSpPr txBox="1"/>
          <p:nvPr/>
        </p:nvSpPr>
        <p:spPr>
          <a:xfrm>
            <a:off x="535939" y="1293500"/>
            <a:ext cx="3772535" cy="1303020"/>
          </a:xfrm>
          <a:prstGeom prst="rect">
            <a:avLst/>
          </a:prstGeom>
        </p:spPr>
        <p:txBody>
          <a:bodyPr vert="horz" wrap="square" lIns="0" tIns="13970" rIns="0" bIns="0" rtlCol="0">
            <a:spAutoFit/>
          </a:bodyPr>
          <a:lstStyle/>
          <a:p>
            <a:pPr marL="355600" marR="5080" indent="-342900">
              <a:lnSpc>
                <a:spcPct val="99700"/>
              </a:lnSpc>
              <a:spcBef>
                <a:spcPts val="110"/>
              </a:spcBef>
              <a:buFont typeface="Arial"/>
              <a:buChar char="•"/>
              <a:tabLst>
                <a:tab pos="354965" algn="l"/>
                <a:tab pos="355600" algn="l"/>
              </a:tabLst>
            </a:pPr>
            <a:r>
              <a:rPr sz="2800" b="1" dirty="0">
                <a:latin typeface="Calibri"/>
                <a:cs typeface="Calibri"/>
              </a:rPr>
              <a:t>An </a:t>
            </a:r>
            <a:r>
              <a:rPr sz="2800" b="1" spc="-5" dirty="0">
                <a:latin typeface="Calibri"/>
                <a:cs typeface="Calibri"/>
              </a:rPr>
              <a:t>MPI application</a:t>
            </a:r>
            <a:r>
              <a:rPr sz="2800" b="1" spc="-70" dirty="0">
                <a:latin typeface="Calibri"/>
                <a:cs typeface="Calibri"/>
              </a:rPr>
              <a:t> </a:t>
            </a:r>
            <a:r>
              <a:rPr sz="2800" b="1" dirty="0">
                <a:latin typeface="Calibri"/>
                <a:cs typeface="Calibri"/>
              </a:rPr>
              <a:t>can  </a:t>
            </a:r>
            <a:r>
              <a:rPr sz="2800" b="1" spc="-5" dirty="0">
                <a:latin typeface="Calibri"/>
                <a:cs typeface="Calibri"/>
              </a:rPr>
              <a:t>have processes </a:t>
            </a:r>
            <a:r>
              <a:rPr sz="2800" b="1" dirty="0">
                <a:latin typeface="Calibri"/>
                <a:cs typeface="Calibri"/>
              </a:rPr>
              <a:t>on  </a:t>
            </a:r>
            <a:r>
              <a:rPr sz="2800" b="1" spc="-5" dirty="0">
                <a:latin typeface="Calibri"/>
                <a:cs typeface="Calibri"/>
              </a:rPr>
              <a:t>more than one</a:t>
            </a:r>
            <a:r>
              <a:rPr sz="2800" b="1" spc="-20" dirty="0">
                <a:latin typeface="Calibri"/>
                <a:cs typeface="Calibri"/>
              </a:rPr>
              <a:t> </a:t>
            </a:r>
            <a:r>
              <a:rPr sz="2800" b="1" spc="-5" dirty="0">
                <a:latin typeface="Calibri"/>
                <a:cs typeface="Calibri"/>
              </a:rPr>
              <a:t>node</a:t>
            </a:r>
            <a:endParaRPr sz="2800">
              <a:latin typeface="Calibri"/>
              <a:cs typeface="Calibri"/>
            </a:endParaRPr>
          </a:p>
        </p:txBody>
      </p:sp>
      <p:sp>
        <p:nvSpPr>
          <p:cNvPr id="4" name="object 4"/>
          <p:cNvSpPr/>
          <p:nvPr/>
        </p:nvSpPr>
        <p:spPr>
          <a:xfrm>
            <a:off x="2141611" y="2846358"/>
            <a:ext cx="4934194" cy="335169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2461" y="2930768"/>
            <a:ext cx="3753485" cy="1309370"/>
          </a:xfrm>
          <a:custGeom>
            <a:avLst/>
            <a:gdLst/>
            <a:ahLst/>
            <a:cxnLst/>
            <a:rect l="l" t="t" r="r" b="b"/>
            <a:pathLst>
              <a:path w="3753485" h="1309370">
                <a:moveTo>
                  <a:pt x="0" y="218183"/>
                </a:moveTo>
                <a:lnTo>
                  <a:pt x="5762" y="168156"/>
                </a:lnTo>
                <a:lnTo>
                  <a:pt x="22176" y="122232"/>
                </a:lnTo>
                <a:lnTo>
                  <a:pt x="47932" y="81721"/>
                </a:lnTo>
                <a:lnTo>
                  <a:pt x="81721" y="47932"/>
                </a:lnTo>
                <a:lnTo>
                  <a:pt x="122232" y="22176"/>
                </a:lnTo>
                <a:lnTo>
                  <a:pt x="168156" y="5762"/>
                </a:lnTo>
                <a:lnTo>
                  <a:pt x="218183" y="0"/>
                </a:lnTo>
                <a:lnTo>
                  <a:pt x="3535153" y="0"/>
                </a:lnTo>
                <a:lnTo>
                  <a:pt x="3585180" y="5762"/>
                </a:lnTo>
                <a:lnTo>
                  <a:pt x="3631105" y="22176"/>
                </a:lnTo>
                <a:lnTo>
                  <a:pt x="3671616" y="47932"/>
                </a:lnTo>
                <a:lnTo>
                  <a:pt x="3705404" y="81721"/>
                </a:lnTo>
                <a:lnTo>
                  <a:pt x="3731160" y="122232"/>
                </a:lnTo>
                <a:lnTo>
                  <a:pt x="3747574" y="168156"/>
                </a:lnTo>
                <a:lnTo>
                  <a:pt x="3753337" y="218183"/>
                </a:lnTo>
                <a:lnTo>
                  <a:pt x="3753337" y="1090893"/>
                </a:lnTo>
                <a:lnTo>
                  <a:pt x="3747574" y="1140921"/>
                </a:lnTo>
                <a:lnTo>
                  <a:pt x="3731160" y="1186845"/>
                </a:lnTo>
                <a:lnTo>
                  <a:pt x="3705404" y="1227356"/>
                </a:lnTo>
                <a:lnTo>
                  <a:pt x="3671616" y="1261145"/>
                </a:lnTo>
                <a:lnTo>
                  <a:pt x="3631105" y="1286901"/>
                </a:lnTo>
                <a:lnTo>
                  <a:pt x="3585180" y="1303315"/>
                </a:lnTo>
                <a:lnTo>
                  <a:pt x="3535153" y="1309077"/>
                </a:lnTo>
                <a:lnTo>
                  <a:pt x="218183" y="1309077"/>
                </a:lnTo>
                <a:lnTo>
                  <a:pt x="168156" y="1303315"/>
                </a:lnTo>
                <a:lnTo>
                  <a:pt x="122232" y="1286901"/>
                </a:lnTo>
                <a:lnTo>
                  <a:pt x="81721" y="1261145"/>
                </a:lnTo>
                <a:lnTo>
                  <a:pt x="47932" y="1227356"/>
                </a:lnTo>
                <a:lnTo>
                  <a:pt x="22176" y="1186845"/>
                </a:lnTo>
                <a:lnTo>
                  <a:pt x="5762" y="1140921"/>
                </a:lnTo>
                <a:lnTo>
                  <a:pt x="0" y="1090893"/>
                </a:lnTo>
                <a:lnTo>
                  <a:pt x="0" y="218183"/>
                </a:lnTo>
                <a:close/>
              </a:path>
            </a:pathLst>
          </a:custGeom>
          <a:ln w="57149">
            <a:solidFill>
              <a:srgbClr val="A13B2A"/>
            </a:solidFill>
          </a:ln>
        </p:spPr>
        <p:txBody>
          <a:bodyPr wrap="square" lIns="0" tIns="0" rIns="0" bIns="0" rtlCol="0"/>
          <a:lstStyle/>
          <a:p>
            <a:endParaRPr/>
          </a:p>
        </p:txBody>
      </p:sp>
      <p:sp>
        <p:nvSpPr>
          <p:cNvPr id="6" name="object 6"/>
          <p:cNvSpPr txBox="1"/>
          <p:nvPr/>
        </p:nvSpPr>
        <p:spPr>
          <a:xfrm>
            <a:off x="821201" y="3022403"/>
            <a:ext cx="10293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MPI rank</a:t>
            </a:r>
            <a:r>
              <a:rPr sz="1800" spc="-65" dirty="0">
                <a:latin typeface="Calibri"/>
                <a:cs typeface="Calibri"/>
              </a:rPr>
              <a:t> </a:t>
            </a:r>
            <a:r>
              <a:rPr sz="1800" dirty="0">
                <a:latin typeface="Calibri"/>
                <a:cs typeface="Calibri"/>
              </a:rPr>
              <a:t>0</a:t>
            </a:r>
            <a:endParaRPr sz="1800">
              <a:latin typeface="Calibri"/>
              <a:cs typeface="Calibri"/>
            </a:endParaRPr>
          </a:p>
        </p:txBody>
      </p:sp>
      <p:sp>
        <p:nvSpPr>
          <p:cNvPr id="7" name="object 7"/>
          <p:cNvSpPr/>
          <p:nvPr/>
        </p:nvSpPr>
        <p:spPr>
          <a:xfrm>
            <a:off x="738557" y="4728307"/>
            <a:ext cx="3753485" cy="1383665"/>
          </a:xfrm>
          <a:custGeom>
            <a:avLst/>
            <a:gdLst/>
            <a:ahLst/>
            <a:cxnLst/>
            <a:rect l="l" t="t" r="r" b="b"/>
            <a:pathLst>
              <a:path w="3753485" h="1383664">
                <a:moveTo>
                  <a:pt x="0" y="230549"/>
                </a:moveTo>
                <a:lnTo>
                  <a:pt x="4683" y="184086"/>
                </a:lnTo>
                <a:lnTo>
                  <a:pt x="18117" y="140809"/>
                </a:lnTo>
                <a:lnTo>
                  <a:pt x="39374" y="101647"/>
                </a:lnTo>
                <a:lnTo>
                  <a:pt x="67526" y="67526"/>
                </a:lnTo>
                <a:lnTo>
                  <a:pt x="101647" y="39374"/>
                </a:lnTo>
                <a:lnTo>
                  <a:pt x="140809" y="18117"/>
                </a:lnTo>
                <a:lnTo>
                  <a:pt x="184086" y="4683"/>
                </a:lnTo>
                <a:lnTo>
                  <a:pt x="230549" y="0"/>
                </a:lnTo>
                <a:lnTo>
                  <a:pt x="3522787" y="0"/>
                </a:lnTo>
                <a:lnTo>
                  <a:pt x="3569250" y="4683"/>
                </a:lnTo>
                <a:lnTo>
                  <a:pt x="3612527" y="18117"/>
                </a:lnTo>
                <a:lnTo>
                  <a:pt x="3651689" y="39374"/>
                </a:lnTo>
                <a:lnTo>
                  <a:pt x="3685810" y="67526"/>
                </a:lnTo>
                <a:lnTo>
                  <a:pt x="3713962" y="101647"/>
                </a:lnTo>
                <a:lnTo>
                  <a:pt x="3735219" y="140809"/>
                </a:lnTo>
                <a:lnTo>
                  <a:pt x="3748653" y="184086"/>
                </a:lnTo>
                <a:lnTo>
                  <a:pt x="3753337" y="230549"/>
                </a:lnTo>
                <a:lnTo>
                  <a:pt x="3753337" y="1152724"/>
                </a:lnTo>
                <a:lnTo>
                  <a:pt x="3748653" y="1199188"/>
                </a:lnTo>
                <a:lnTo>
                  <a:pt x="3735219" y="1242465"/>
                </a:lnTo>
                <a:lnTo>
                  <a:pt x="3713962" y="1281627"/>
                </a:lnTo>
                <a:lnTo>
                  <a:pt x="3685810" y="1315748"/>
                </a:lnTo>
                <a:lnTo>
                  <a:pt x="3651689" y="1343900"/>
                </a:lnTo>
                <a:lnTo>
                  <a:pt x="3612527" y="1365156"/>
                </a:lnTo>
                <a:lnTo>
                  <a:pt x="3569250" y="1378590"/>
                </a:lnTo>
                <a:lnTo>
                  <a:pt x="3522787" y="1383274"/>
                </a:lnTo>
                <a:lnTo>
                  <a:pt x="230549" y="1383274"/>
                </a:lnTo>
                <a:lnTo>
                  <a:pt x="184086" y="1378590"/>
                </a:lnTo>
                <a:lnTo>
                  <a:pt x="140809" y="1365156"/>
                </a:lnTo>
                <a:lnTo>
                  <a:pt x="101647" y="1343900"/>
                </a:lnTo>
                <a:lnTo>
                  <a:pt x="67526" y="1315748"/>
                </a:lnTo>
                <a:lnTo>
                  <a:pt x="39374" y="1281627"/>
                </a:lnTo>
                <a:lnTo>
                  <a:pt x="18117" y="1242465"/>
                </a:lnTo>
                <a:lnTo>
                  <a:pt x="4683" y="1199188"/>
                </a:lnTo>
                <a:lnTo>
                  <a:pt x="0" y="1152724"/>
                </a:lnTo>
                <a:lnTo>
                  <a:pt x="0" y="230549"/>
                </a:lnTo>
                <a:close/>
              </a:path>
            </a:pathLst>
          </a:custGeom>
          <a:ln w="57149">
            <a:solidFill>
              <a:srgbClr val="A13B2A"/>
            </a:solidFill>
          </a:ln>
        </p:spPr>
        <p:txBody>
          <a:bodyPr wrap="square" lIns="0" tIns="0" rIns="0" bIns="0" rtlCol="0"/>
          <a:lstStyle/>
          <a:p>
            <a:endParaRPr/>
          </a:p>
        </p:txBody>
      </p:sp>
      <p:sp>
        <p:nvSpPr>
          <p:cNvPr id="8" name="object 8"/>
          <p:cNvSpPr txBox="1"/>
          <p:nvPr/>
        </p:nvSpPr>
        <p:spPr>
          <a:xfrm>
            <a:off x="817297" y="4798347"/>
            <a:ext cx="10293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MPI rank</a:t>
            </a:r>
            <a:r>
              <a:rPr sz="1800" spc="-65" dirty="0">
                <a:latin typeface="Calibri"/>
                <a:cs typeface="Calibri"/>
              </a:rPr>
              <a:t> </a:t>
            </a:r>
            <a:r>
              <a:rPr sz="1800" dirty="0">
                <a:latin typeface="Calibri"/>
                <a:cs typeface="Calibri"/>
              </a:rPr>
              <a:t>1</a:t>
            </a:r>
            <a:endParaRPr sz="1800">
              <a:latin typeface="Calibri"/>
              <a:cs typeface="Calibri"/>
            </a:endParaRPr>
          </a:p>
        </p:txBody>
      </p:sp>
      <p:sp>
        <p:nvSpPr>
          <p:cNvPr id="9" name="object 9"/>
          <p:cNvSpPr/>
          <p:nvPr/>
        </p:nvSpPr>
        <p:spPr>
          <a:xfrm>
            <a:off x="4933460" y="2930768"/>
            <a:ext cx="4014470" cy="280035"/>
          </a:xfrm>
          <a:custGeom>
            <a:avLst/>
            <a:gdLst/>
            <a:ahLst/>
            <a:cxnLst/>
            <a:rect l="l" t="t" r="r" b="b"/>
            <a:pathLst>
              <a:path w="4014470" h="280035">
                <a:moveTo>
                  <a:pt x="0" y="46623"/>
                </a:moveTo>
                <a:lnTo>
                  <a:pt x="3663" y="28475"/>
                </a:lnTo>
                <a:lnTo>
                  <a:pt x="13655" y="13655"/>
                </a:lnTo>
                <a:lnTo>
                  <a:pt x="28475" y="3663"/>
                </a:lnTo>
                <a:lnTo>
                  <a:pt x="46623" y="0"/>
                </a:lnTo>
                <a:lnTo>
                  <a:pt x="3967689" y="0"/>
                </a:lnTo>
                <a:lnTo>
                  <a:pt x="3985838" y="3663"/>
                </a:lnTo>
                <a:lnTo>
                  <a:pt x="4000658" y="13655"/>
                </a:lnTo>
                <a:lnTo>
                  <a:pt x="4010650" y="28475"/>
                </a:lnTo>
                <a:lnTo>
                  <a:pt x="4014314" y="46623"/>
                </a:lnTo>
                <a:lnTo>
                  <a:pt x="4014314" y="233114"/>
                </a:lnTo>
                <a:lnTo>
                  <a:pt x="4010650" y="251263"/>
                </a:lnTo>
                <a:lnTo>
                  <a:pt x="4000658" y="266083"/>
                </a:lnTo>
                <a:lnTo>
                  <a:pt x="3985838" y="276075"/>
                </a:lnTo>
                <a:lnTo>
                  <a:pt x="3967689" y="279739"/>
                </a:lnTo>
                <a:lnTo>
                  <a:pt x="46623" y="279739"/>
                </a:lnTo>
                <a:lnTo>
                  <a:pt x="28475" y="276075"/>
                </a:lnTo>
                <a:lnTo>
                  <a:pt x="13655" y="266083"/>
                </a:lnTo>
                <a:lnTo>
                  <a:pt x="3663" y="251263"/>
                </a:lnTo>
                <a:lnTo>
                  <a:pt x="0" y="233114"/>
                </a:lnTo>
                <a:lnTo>
                  <a:pt x="0" y="46623"/>
                </a:lnTo>
                <a:close/>
              </a:path>
            </a:pathLst>
          </a:custGeom>
          <a:ln w="57149">
            <a:solidFill>
              <a:srgbClr val="4E89B0"/>
            </a:solidFill>
          </a:ln>
        </p:spPr>
        <p:txBody>
          <a:bodyPr wrap="square" lIns="0" tIns="0" rIns="0" bIns="0" rtlCol="0"/>
          <a:lstStyle/>
          <a:p>
            <a:endParaRPr/>
          </a:p>
        </p:txBody>
      </p:sp>
      <p:sp>
        <p:nvSpPr>
          <p:cNvPr id="10" name="object 10"/>
          <p:cNvSpPr/>
          <p:nvPr/>
        </p:nvSpPr>
        <p:spPr>
          <a:xfrm>
            <a:off x="4928878" y="3240127"/>
            <a:ext cx="4014470" cy="280035"/>
          </a:xfrm>
          <a:custGeom>
            <a:avLst/>
            <a:gdLst/>
            <a:ahLst/>
            <a:cxnLst/>
            <a:rect l="l" t="t" r="r" b="b"/>
            <a:pathLst>
              <a:path w="4014470" h="280035">
                <a:moveTo>
                  <a:pt x="0" y="46623"/>
                </a:moveTo>
                <a:lnTo>
                  <a:pt x="3663" y="28475"/>
                </a:lnTo>
                <a:lnTo>
                  <a:pt x="13655" y="13655"/>
                </a:lnTo>
                <a:lnTo>
                  <a:pt x="28475" y="3663"/>
                </a:lnTo>
                <a:lnTo>
                  <a:pt x="46623" y="0"/>
                </a:lnTo>
                <a:lnTo>
                  <a:pt x="3967689" y="0"/>
                </a:lnTo>
                <a:lnTo>
                  <a:pt x="3985838" y="3663"/>
                </a:lnTo>
                <a:lnTo>
                  <a:pt x="4000658" y="13655"/>
                </a:lnTo>
                <a:lnTo>
                  <a:pt x="4010649" y="28475"/>
                </a:lnTo>
                <a:lnTo>
                  <a:pt x="4014313" y="46623"/>
                </a:lnTo>
                <a:lnTo>
                  <a:pt x="4014313" y="233114"/>
                </a:lnTo>
                <a:lnTo>
                  <a:pt x="4010649" y="251263"/>
                </a:lnTo>
                <a:lnTo>
                  <a:pt x="4000658" y="266083"/>
                </a:lnTo>
                <a:lnTo>
                  <a:pt x="3985838" y="276075"/>
                </a:lnTo>
                <a:lnTo>
                  <a:pt x="3967689" y="279739"/>
                </a:lnTo>
                <a:lnTo>
                  <a:pt x="46623" y="279739"/>
                </a:lnTo>
                <a:lnTo>
                  <a:pt x="28475" y="276075"/>
                </a:lnTo>
                <a:lnTo>
                  <a:pt x="13655" y="266083"/>
                </a:lnTo>
                <a:lnTo>
                  <a:pt x="3663" y="251263"/>
                </a:lnTo>
                <a:lnTo>
                  <a:pt x="0" y="233114"/>
                </a:lnTo>
                <a:lnTo>
                  <a:pt x="0" y="46623"/>
                </a:lnTo>
                <a:close/>
              </a:path>
            </a:pathLst>
          </a:custGeom>
          <a:ln w="57149">
            <a:solidFill>
              <a:srgbClr val="4E89B0"/>
            </a:solidFill>
          </a:ln>
        </p:spPr>
        <p:txBody>
          <a:bodyPr wrap="square" lIns="0" tIns="0" rIns="0" bIns="0" rtlCol="0"/>
          <a:lstStyle/>
          <a:p>
            <a:endParaRPr/>
          </a:p>
        </p:txBody>
      </p:sp>
      <p:sp>
        <p:nvSpPr>
          <p:cNvPr id="11" name="object 11"/>
          <p:cNvSpPr txBox="1"/>
          <p:nvPr/>
        </p:nvSpPr>
        <p:spPr>
          <a:xfrm>
            <a:off x="4726940" y="1293500"/>
            <a:ext cx="4064000" cy="2219325"/>
          </a:xfrm>
          <a:prstGeom prst="rect">
            <a:avLst/>
          </a:prstGeom>
        </p:spPr>
        <p:txBody>
          <a:bodyPr vert="horz" wrap="square" lIns="0" tIns="13970" rIns="0" bIns="0" rtlCol="0">
            <a:spAutoFit/>
          </a:bodyPr>
          <a:lstStyle/>
          <a:p>
            <a:pPr marL="355600" marR="187325" indent="-342900">
              <a:lnSpc>
                <a:spcPct val="99700"/>
              </a:lnSpc>
              <a:spcBef>
                <a:spcPts val="110"/>
              </a:spcBef>
              <a:buFont typeface="Arial"/>
              <a:buChar char="•"/>
              <a:tabLst>
                <a:tab pos="354965" algn="l"/>
                <a:tab pos="355600" algn="l"/>
              </a:tabLst>
            </a:pPr>
            <a:r>
              <a:rPr sz="2800" b="1" dirty="0">
                <a:latin typeface="Calibri"/>
                <a:cs typeface="Calibri"/>
              </a:rPr>
              <a:t>An </a:t>
            </a:r>
            <a:r>
              <a:rPr sz="2800" b="1" spc="-5" dirty="0">
                <a:latin typeface="Calibri"/>
                <a:cs typeface="Calibri"/>
              </a:rPr>
              <a:t>OpenMP </a:t>
            </a:r>
            <a:r>
              <a:rPr sz="2800" b="1" spc="-10" dirty="0">
                <a:latin typeface="Calibri"/>
                <a:cs typeface="Calibri"/>
              </a:rPr>
              <a:t>application  </a:t>
            </a:r>
            <a:r>
              <a:rPr sz="2800" b="1" spc="-5" dirty="0">
                <a:latin typeface="Calibri"/>
                <a:cs typeface="Calibri"/>
              </a:rPr>
              <a:t>exists </a:t>
            </a:r>
            <a:r>
              <a:rPr sz="2800" b="1" spc="-10" dirty="0">
                <a:latin typeface="Calibri"/>
                <a:cs typeface="Calibri"/>
              </a:rPr>
              <a:t>entirely </a:t>
            </a:r>
            <a:r>
              <a:rPr sz="2800" b="1" spc="-5" dirty="0">
                <a:latin typeface="Calibri"/>
                <a:cs typeface="Calibri"/>
              </a:rPr>
              <a:t>within </a:t>
            </a:r>
            <a:r>
              <a:rPr sz="2800" b="1" dirty="0">
                <a:latin typeface="Calibri"/>
                <a:cs typeface="Calibri"/>
              </a:rPr>
              <a:t>1  </a:t>
            </a:r>
            <a:r>
              <a:rPr sz="2800" b="1" spc="-5" dirty="0">
                <a:latin typeface="Calibri"/>
                <a:cs typeface="Calibri"/>
              </a:rPr>
              <a:t>node</a:t>
            </a:r>
            <a:endParaRPr sz="2800">
              <a:latin typeface="Calibri"/>
              <a:cs typeface="Calibri"/>
            </a:endParaRPr>
          </a:p>
          <a:p>
            <a:pPr marL="2392680">
              <a:lnSpc>
                <a:spcPct val="100000"/>
              </a:lnSpc>
              <a:spcBef>
                <a:spcPts val="2615"/>
              </a:spcBef>
            </a:pPr>
            <a:r>
              <a:rPr sz="1800" dirty="0">
                <a:latin typeface="Calibri"/>
                <a:cs typeface="Calibri"/>
              </a:rPr>
              <a:t>OpenMP </a:t>
            </a:r>
            <a:r>
              <a:rPr sz="1800" spc="-5" dirty="0">
                <a:latin typeface="Calibri"/>
                <a:cs typeface="Calibri"/>
              </a:rPr>
              <a:t>thread</a:t>
            </a:r>
            <a:r>
              <a:rPr sz="1800" spc="-80" dirty="0">
                <a:latin typeface="Calibri"/>
                <a:cs typeface="Calibri"/>
              </a:rPr>
              <a:t> </a:t>
            </a:r>
            <a:r>
              <a:rPr sz="1800" dirty="0">
                <a:latin typeface="Calibri"/>
                <a:cs typeface="Calibri"/>
              </a:rPr>
              <a:t>0</a:t>
            </a:r>
            <a:endParaRPr sz="1800">
              <a:latin typeface="Calibri"/>
              <a:cs typeface="Calibri"/>
            </a:endParaRPr>
          </a:p>
          <a:p>
            <a:pPr marL="2388235">
              <a:lnSpc>
                <a:spcPct val="100000"/>
              </a:lnSpc>
              <a:spcBef>
                <a:spcPts val="280"/>
              </a:spcBef>
            </a:pPr>
            <a:r>
              <a:rPr sz="1800" dirty="0">
                <a:latin typeface="Calibri"/>
                <a:cs typeface="Calibri"/>
              </a:rPr>
              <a:t>OpenMP </a:t>
            </a:r>
            <a:r>
              <a:rPr sz="1800" spc="-5" dirty="0">
                <a:latin typeface="Calibri"/>
                <a:cs typeface="Calibri"/>
              </a:rPr>
              <a:t>thread</a:t>
            </a:r>
            <a:r>
              <a:rPr sz="1800" spc="-80" dirty="0">
                <a:latin typeface="Calibri"/>
                <a:cs typeface="Calibri"/>
              </a:rPr>
              <a:t> </a:t>
            </a:r>
            <a:r>
              <a:rPr sz="1800" dirty="0">
                <a:latin typeface="Calibri"/>
                <a:cs typeface="Calibri"/>
              </a:rPr>
              <a:t>1</a:t>
            </a:r>
            <a:endParaRPr sz="1800">
              <a:latin typeface="Calibri"/>
              <a:cs typeface="Calibri"/>
            </a:endParaRPr>
          </a:p>
        </p:txBody>
      </p:sp>
      <p:sp>
        <p:nvSpPr>
          <p:cNvPr id="12" name="文本框 11">
            <a:extLst>
              <a:ext uri="{FF2B5EF4-FFF2-40B4-BE49-F238E27FC236}">
                <a16:creationId xmlns:a16="http://schemas.microsoft.com/office/drawing/2014/main" id="{0DBF0345-FF68-402A-BBD6-09E34AD0D98F}"/>
              </a:ext>
            </a:extLst>
          </p:cNvPr>
          <p:cNvSpPr txBox="1"/>
          <p:nvPr/>
        </p:nvSpPr>
        <p:spPr>
          <a:xfrm>
            <a:off x="7239000" y="4038600"/>
            <a:ext cx="862737" cy="369332"/>
          </a:xfrm>
          <a:prstGeom prst="rect">
            <a:avLst/>
          </a:prstGeom>
          <a:noFill/>
        </p:spPr>
        <p:txBody>
          <a:bodyPr wrap="none" rtlCol="0">
            <a:spAutoFit/>
          </a:bodyPr>
          <a:lstStyle/>
          <a:p>
            <a:r>
              <a:rPr lang="en-US" b="1" dirty="0"/>
              <a:t>Node 0</a:t>
            </a:r>
          </a:p>
        </p:txBody>
      </p:sp>
      <p:sp>
        <p:nvSpPr>
          <p:cNvPr id="13" name="文本框 12">
            <a:extLst>
              <a:ext uri="{FF2B5EF4-FFF2-40B4-BE49-F238E27FC236}">
                <a16:creationId xmlns:a16="http://schemas.microsoft.com/office/drawing/2014/main" id="{6F9264F9-386F-4F73-A7E9-6AD4F44BD1BD}"/>
              </a:ext>
            </a:extLst>
          </p:cNvPr>
          <p:cNvSpPr txBox="1"/>
          <p:nvPr/>
        </p:nvSpPr>
        <p:spPr>
          <a:xfrm>
            <a:off x="7238999" y="5739818"/>
            <a:ext cx="862737" cy="369332"/>
          </a:xfrm>
          <a:prstGeom prst="rect">
            <a:avLst/>
          </a:prstGeom>
          <a:noFill/>
        </p:spPr>
        <p:txBody>
          <a:bodyPr wrap="none" rtlCol="0">
            <a:spAutoFit/>
          </a:bodyPr>
          <a:lstStyle/>
          <a:p>
            <a:r>
              <a:rPr lang="en-US" b="1" dirty="0"/>
              <a:t>Node 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5848350" cy="513080"/>
          </a:xfrm>
          <a:prstGeom prst="rect">
            <a:avLst/>
          </a:prstGeom>
        </p:spPr>
        <p:txBody>
          <a:bodyPr vert="horz" wrap="square" lIns="0" tIns="12700" rIns="0" bIns="0" rtlCol="0">
            <a:spAutoFit/>
          </a:bodyPr>
          <a:lstStyle/>
          <a:p>
            <a:pPr marL="12700">
              <a:lnSpc>
                <a:spcPct val="100000"/>
              </a:lnSpc>
              <a:spcBef>
                <a:spcPts val="100"/>
              </a:spcBef>
            </a:pPr>
            <a:r>
              <a:rPr spc="-150" dirty="0"/>
              <a:t>Why do we suddenly need OpenMP?</a:t>
            </a:r>
          </a:p>
        </p:txBody>
      </p:sp>
      <p:sp>
        <p:nvSpPr>
          <p:cNvPr id="3" name="object 3"/>
          <p:cNvSpPr txBox="1"/>
          <p:nvPr/>
        </p:nvSpPr>
        <p:spPr>
          <a:xfrm>
            <a:off x="535939" y="1251966"/>
            <a:ext cx="7758430" cy="2941320"/>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800" b="1" spc="-5" dirty="0">
                <a:latin typeface="Calibri"/>
                <a:cs typeface="Calibri"/>
              </a:rPr>
              <a:t>Multi-level parallelism</a:t>
            </a:r>
            <a:endParaRPr sz="2800" dirty="0">
              <a:latin typeface="Calibri"/>
              <a:cs typeface="Calibri"/>
            </a:endParaRPr>
          </a:p>
          <a:p>
            <a:pPr marL="749300" marR="5080" lvl="1" indent="-279400">
              <a:lnSpc>
                <a:spcPct val="101499"/>
              </a:lnSpc>
              <a:spcBef>
                <a:spcPts val="475"/>
              </a:spcBef>
              <a:buFont typeface="Arial"/>
              <a:buChar char="–"/>
              <a:tabLst>
                <a:tab pos="755650" algn="l"/>
              </a:tabLst>
            </a:pPr>
            <a:r>
              <a:rPr sz="2400" dirty="0">
                <a:latin typeface="Calibri"/>
                <a:cs typeface="Calibri"/>
              </a:rPr>
              <a:t>At </a:t>
            </a:r>
            <a:r>
              <a:rPr sz="2400" spc="-5" dirty="0">
                <a:latin typeface="Calibri"/>
                <a:cs typeface="Calibri"/>
              </a:rPr>
              <a:t>very </a:t>
            </a:r>
            <a:r>
              <a:rPr sz="2400" spc="-5" dirty="0">
                <a:solidFill>
                  <a:srgbClr val="FF0000"/>
                </a:solidFill>
                <a:latin typeface="Calibri"/>
                <a:cs typeface="Calibri"/>
              </a:rPr>
              <a:t>large </a:t>
            </a:r>
            <a:r>
              <a:rPr sz="2400" dirty="0">
                <a:solidFill>
                  <a:srgbClr val="FF0000"/>
                </a:solidFill>
                <a:latin typeface="Calibri"/>
                <a:cs typeface="Calibri"/>
              </a:rPr>
              <a:t>scale</a:t>
            </a:r>
            <a:r>
              <a:rPr sz="2400" dirty="0">
                <a:latin typeface="Calibri"/>
                <a:cs typeface="Calibri"/>
              </a:rPr>
              <a:t>, the </a:t>
            </a:r>
            <a:r>
              <a:rPr sz="2400" spc="-5" dirty="0">
                <a:latin typeface="Calibri"/>
                <a:cs typeface="Calibri"/>
              </a:rPr>
              <a:t>overheads of MPI (or </a:t>
            </a:r>
            <a:r>
              <a:rPr sz="2400" dirty="0">
                <a:latin typeface="Calibri"/>
                <a:cs typeface="Calibri"/>
              </a:rPr>
              <a:t>any </a:t>
            </a:r>
            <a:r>
              <a:rPr sz="2400" spc="-5" dirty="0">
                <a:latin typeface="Calibri"/>
                <a:cs typeface="Calibri"/>
              </a:rPr>
              <a:t>parallel  approach) become </a:t>
            </a:r>
            <a:r>
              <a:rPr sz="2400" dirty="0">
                <a:latin typeface="Calibri"/>
                <a:cs typeface="Calibri"/>
              </a:rPr>
              <a:t>excessively</a:t>
            </a:r>
            <a:r>
              <a:rPr sz="2400" spc="5" dirty="0">
                <a:latin typeface="Calibri"/>
                <a:cs typeface="Calibri"/>
              </a:rPr>
              <a:t> </a:t>
            </a:r>
            <a:r>
              <a:rPr sz="2400" spc="-5" dirty="0">
                <a:latin typeface="Calibri"/>
                <a:cs typeface="Calibri"/>
              </a:rPr>
              <a:t>costly</a:t>
            </a:r>
            <a:endParaRPr sz="2400" dirty="0">
              <a:latin typeface="Calibri"/>
              <a:cs typeface="Calibri"/>
            </a:endParaRPr>
          </a:p>
          <a:p>
            <a:pPr marL="749300" marR="476250" lvl="1" indent="-279400">
              <a:lnSpc>
                <a:spcPct val="101499"/>
              </a:lnSpc>
              <a:spcBef>
                <a:spcPts val="450"/>
              </a:spcBef>
              <a:buFont typeface="Arial"/>
              <a:buChar char="–"/>
              <a:tabLst>
                <a:tab pos="755650" algn="l"/>
              </a:tabLst>
            </a:pPr>
            <a:r>
              <a:rPr sz="2400" spc="-5" dirty="0">
                <a:latin typeface="Calibri"/>
                <a:cs typeface="Calibri"/>
              </a:rPr>
              <a:t>Combining (nesting) parallel approaches allows </a:t>
            </a:r>
            <a:r>
              <a:rPr sz="2400" dirty="0">
                <a:latin typeface="Calibri"/>
                <a:cs typeface="Calibri"/>
              </a:rPr>
              <a:t>us to  </a:t>
            </a:r>
            <a:r>
              <a:rPr sz="2400" spc="-5" dirty="0">
                <a:latin typeface="Calibri"/>
                <a:cs typeface="Calibri"/>
              </a:rPr>
              <a:t>operate each </a:t>
            </a:r>
            <a:r>
              <a:rPr sz="2400" dirty="0">
                <a:latin typeface="Calibri"/>
                <a:cs typeface="Calibri"/>
              </a:rPr>
              <a:t>at </a:t>
            </a:r>
            <a:r>
              <a:rPr lang="en-US" sz="2400" spc="-5" dirty="0">
                <a:solidFill>
                  <a:srgbClr val="FF0000"/>
                </a:solidFill>
                <a:latin typeface="Calibri"/>
                <a:cs typeface="Calibri"/>
              </a:rPr>
              <a:t>moderate</a:t>
            </a:r>
            <a:r>
              <a:rPr sz="2400" dirty="0">
                <a:solidFill>
                  <a:srgbClr val="FF0000"/>
                </a:solidFill>
                <a:latin typeface="Calibri"/>
                <a:cs typeface="Calibri"/>
              </a:rPr>
              <a:t> scale</a:t>
            </a:r>
          </a:p>
          <a:p>
            <a:pPr marL="1155700" lvl="2" indent="-228600">
              <a:lnSpc>
                <a:spcPct val="100000"/>
              </a:lnSpc>
              <a:spcBef>
                <a:spcPts val="500"/>
              </a:spcBef>
              <a:buFont typeface="Arial"/>
              <a:buChar char="•"/>
              <a:tabLst>
                <a:tab pos="1155065" algn="l"/>
                <a:tab pos="1155700" algn="l"/>
              </a:tabLst>
            </a:pPr>
            <a:r>
              <a:rPr sz="2000" spc="-5" dirty="0">
                <a:latin typeface="Calibri"/>
                <a:cs typeface="Calibri"/>
              </a:rPr>
              <a:t>Sweet spot for </a:t>
            </a:r>
            <a:r>
              <a:rPr sz="2000" dirty="0">
                <a:latin typeface="Calibri"/>
                <a:cs typeface="Calibri"/>
              </a:rPr>
              <a:t>best </a:t>
            </a:r>
            <a:r>
              <a:rPr sz="2000" spc="-5" dirty="0">
                <a:latin typeface="Calibri"/>
                <a:cs typeface="Calibri"/>
              </a:rPr>
              <a:t>overall</a:t>
            </a:r>
            <a:r>
              <a:rPr sz="2000" spc="10" dirty="0">
                <a:latin typeface="Calibri"/>
                <a:cs typeface="Calibri"/>
              </a:rPr>
              <a:t> </a:t>
            </a:r>
            <a:r>
              <a:rPr sz="2000" dirty="0">
                <a:latin typeface="Calibri"/>
                <a:cs typeface="Calibri"/>
              </a:rPr>
              <a:t>eﬃciency</a:t>
            </a:r>
          </a:p>
          <a:p>
            <a:pPr marL="755650" lvl="1" indent="-285750">
              <a:lnSpc>
                <a:spcPct val="100000"/>
              </a:lnSpc>
              <a:spcBef>
                <a:spcPts val="595"/>
              </a:spcBef>
              <a:buFont typeface="Arial"/>
              <a:buChar char="–"/>
              <a:tabLst>
                <a:tab pos="755650" algn="l"/>
              </a:tabLst>
            </a:pPr>
            <a:r>
              <a:rPr sz="2400" spc="-5" dirty="0">
                <a:latin typeface="Calibri"/>
                <a:cs typeface="Calibri"/>
              </a:rPr>
              <a:t>MPI </a:t>
            </a:r>
            <a:r>
              <a:rPr sz="2400" dirty="0">
                <a:latin typeface="Calibri"/>
                <a:cs typeface="Calibri"/>
              </a:rPr>
              <a:t>-&gt; OpenMP -&gt;</a:t>
            </a:r>
            <a:r>
              <a:rPr sz="2400" spc="-10" dirty="0">
                <a:latin typeface="Calibri"/>
                <a:cs typeface="Calibri"/>
              </a:rPr>
              <a:t> </a:t>
            </a:r>
            <a:r>
              <a:rPr sz="2400" spc="-5" dirty="0">
                <a:latin typeface="Calibri"/>
                <a:cs typeface="Calibri"/>
              </a:rPr>
              <a:t>Vectorization</a:t>
            </a:r>
            <a:endParaRPr sz="2400" dirty="0">
              <a:latin typeface="Calibri"/>
              <a:cs typeface="Calibri"/>
            </a:endParaRPr>
          </a:p>
        </p:txBody>
      </p:sp>
      <p:sp>
        <p:nvSpPr>
          <p:cNvPr id="4" name="object 4"/>
          <p:cNvSpPr/>
          <p:nvPr/>
        </p:nvSpPr>
        <p:spPr>
          <a:xfrm>
            <a:off x="2544813" y="3598134"/>
            <a:ext cx="4634558" cy="308411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3980519" cy="513080"/>
          </a:xfrm>
          <a:prstGeom prst="rect">
            <a:avLst/>
          </a:prstGeom>
        </p:spPr>
        <p:txBody>
          <a:bodyPr vert="horz" wrap="square" lIns="0" tIns="12700" rIns="0" bIns="0" rtlCol="0">
            <a:spAutoFit/>
          </a:bodyPr>
          <a:lstStyle/>
          <a:p>
            <a:pPr marL="12700">
              <a:lnSpc>
                <a:spcPct val="100000"/>
              </a:lnSpc>
              <a:spcBef>
                <a:spcPts val="100"/>
              </a:spcBef>
            </a:pPr>
            <a:r>
              <a:rPr spc="-150" dirty="0"/>
              <a:t>Before we start</a:t>
            </a:r>
          </a:p>
        </p:txBody>
      </p:sp>
      <p:sp>
        <p:nvSpPr>
          <p:cNvPr id="3" name="object 3"/>
          <p:cNvSpPr txBox="1"/>
          <p:nvPr/>
        </p:nvSpPr>
        <p:spPr>
          <a:xfrm>
            <a:off x="535939" y="1295400"/>
            <a:ext cx="6902450" cy="4488815"/>
          </a:xfrm>
          <a:prstGeom prst="rect">
            <a:avLst/>
          </a:prstGeom>
        </p:spPr>
        <p:txBody>
          <a:bodyPr vert="horz" wrap="square" lIns="0" tIns="58419" rIns="0" bIns="0" rtlCol="0">
            <a:spAutoFit/>
          </a:bodyPr>
          <a:lstStyle/>
          <a:p>
            <a:pPr marL="355600" marR="5080" indent="-342900">
              <a:lnSpc>
                <a:spcPts val="2800"/>
              </a:lnSpc>
              <a:spcBef>
                <a:spcPts val="459"/>
              </a:spcBef>
              <a:buFont typeface="Arial"/>
              <a:buChar char="•"/>
              <a:tabLst>
                <a:tab pos="354965" algn="l"/>
                <a:tab pos="355600" algn="l"/>
              </a:tabLst>
            </a:pPr>
            <a:r>
              <a:rPr sz="2600" b="1" spc="-5" dirty="0">
                <a:latin typeface="Calibri"/>
                <a:cs typeface="Calibri"/>
              </a:rPr>
              <a:t>The training materials </a:t>
            </a:r>
            <a:r>
              <a:rPr sz="2600" b="1" dirty="0">
                <a:latin typeface="Calibri"/>
                <a:cs typeface="Calibri"/>
              </a:rPr>
              <a:t>are </a:t>
            </a:r>
            <a:r>
              <a:rPr sz="2600" b="1" spc="-5" dirty="0">
                <a:latin typeface="Calibri"/>
                <a:cs typeface="Calibri"/>
              </a:rPr>
              <a:t>available on github: </a:t>
            </a:r>
            <a:r>
              <a:rPr sz="2600" b="1" u="heavy" spc="-5" dirty="0">
                <a:solidFill>
                  <a:srgbClr val="0000FF"/>
                </a:solidFill>
                <a:uFill>
                  <a:solidFill>
                    <a:srgbClr val="0433FF"/>
                  </a:solidFill>
                </a:uFill>
                <a:latin typeface="Calibri"/>
                <a:cs typeface="Calibri"/>
              </a:rPr>
              <a:t> </a:t>
            </a:r>
            <a:r>
              <a:rPr sz="2600" b="1" u="heavy" spc="20" dirty="0">
                <a:solidFill>
                  <a:srgbClr val="0000FF"/>
                </a:solidFill>
                <a:uFill>
                  <a:solidFill>
                    <a:srgbClr val="0433FF"/>
                  </a:solidFill>
                </a:uFill>
                <a:latin typeface="Calibri"/>
                <a:cs typeface="Calibri"/>
              </a:rPr>
              <a:t>hZps://git.io/v7OuW</a:t>
            </a:r>
            <a:r>
              <a:rPr sz="2600" b="1" spc="20" dirty="0">
                <a:solidFill>
                  <a:srgbClr val="0000FF"/>
                </a:solidFill>
                <a:latin typeface="Calibri"/>
                <a:cs typeface="Calibri"/>
              </a:rPr>
              <a:t> </a:t>
            </a:r>
            <a:r>
              <a:rPr sz="2600" b="1" spc="-5" dirty="0">
                <a:latin typeface="Calibri"/>
                <a:cs typeface="Calibri"/>
              </a:rPr>
              <a:t>(and</a:t>
            </a:r>
            <a:r>
              <a:rPr sz="2600" b="1" spc="-70" dirty="0">
                <a:solidFill>
                  <a:srgbClr val="0000FF"/>
                </a:solidFill>
                <a:latin typeface="Calibri"/>
                <a:cs typeface="Calibri"/>
              </a:rPr>
              <a:t> </a:t>
            </a:r>
            <a:r>
              <a:rPr sz="2600" b="1" u="heavy" spc="20" dirty="0">
                <a:solidFill>
                  <a:srgbClr val="0000FF"/>
                </a:solidFill>
                <a:uFill>
                  <a:solidFill>
                    <a:srgbClr val="0433FF"/>
                  </a:solidFill>
                </a:uFill>
                <a:latin typeface="Calibri"/>
                <a:cs typeface="Calibri"/>
              </a:rPr>
              <a:t>hZps://git.io/v7LeY</a:t>
            </a:r>
            <a:r>
              <a:rPr sz="2600" b="1" spc="20" dirty="0">
                <a:latin typeface="Calibri"/>
                <a:cs typeface="Calibri"/>
              </a:rPr>
              <a:t>)</a:t>
            </a:r>
            <a:endParaRPr sz="2600">
              <a:latin typeface="Calibri"/>
              <a:cs typeface="Calibri"/>
            </a:endParaRPr>
          </a:p>
          <a:p>
            <a:pPr marL="755650" lvl="1" indent="-285750">
              <a:lnSpc>
                <a:spcPct val="100000"/>
              </a:lnSpc>
              <a:spcBef>
                <a:spcPts val="204"/>
              </a:spcBef>
              <a:buFont typeface="Arial"/>
              <a:buChar char="–"/>
              <a:tabLst>
                <a:tab pos="755015" algn="l"/>
                <a:tab pos="755650" algn="l"/>
              </a:tabLst>
            </a:pPr>
            <a:r>
              <a:rPr sz="2200" dirty="0">
                <a:latin typeface="Calibri"/>
                <a:cs typeface="Calibri"/>
              </a:rPr>
              <a:t>And also </a:t>
            </a:r>
            <a:r>
              <a:rPr sz="2200" spc="-5" dirty="0">
                <a:latin typeface="Calibri"/>
                <a:cs typeface="Calibri"/>
              </a:rPr>
              <a:t>on Cori,</a:t>
            </a:r>
            <a:r>
              <a:rPr sz="2200" dirty="0">
                <a:latin typeface="Calibri"/>
                <a:cs typeface="Calibri"/>
              </a:rPr>
              <a:t> via:</a:t>
            </a:r>
            <a:endParaRPr sz="2200">
              <a:latin typeface="Calibri"/>
              <a:cs typeface="Calibri"/>
            </a:endParaRPr>
          </a:p>
          <a:p>
            <a:pPr marL="863600">
              <a:lnSpc>
                <a:spcPct val="100000"/>
              </a:lnSpc>
              <a:spcBef>
                <a:spcPts val="220"/>
              </a:spcBef>
            </a:pPr>
            <a:r>
              <a:rPr sz="1900" spc="-5" dirty="0">
                <a:latin typeface="Courier New"/>
                <a:cs typeface="Courier New"/>
              </a:rPr>
              <a:t>cd</a:t>
            </a:r>
            <a:r>
              <a:rPr sz="1900" spc="-10" dirty="0">
                <a:latin typeface="Courier New"/>
                <a:cs typeface="Courier New"/>
              </a:rPr>
              <a:t> </a:t>
            </a:r>
            <a:r>
              <a:rPr sz="1900" spc="-5" dirty="0">
                <a:latin typeface="Courier New"/>
                <a:cs typeface="Courier New"/>
              </a:rPr>
              <a:t>$SCRATCH</a:t>
            </a:r>
            <a:endParaRPr sz="1900">
              <a:latin typeface="Courier New"/>
              <a:cs typeface="Courier New"/>
            </a:endParaRPr>
          </a:p>
          <a:p>
            <a:pPr marL="863600">
              <a:lnSpc>
                <a:spcPct val="100000"/>
              </a:lnSpc>
              <a:spcBef>
                <a:spcPts val="220"/>
              </a:spcBef>
            </a:pPr>
            <a:r>
              <a:rPr sz="1900" spc="-5" dirty="0">
                <a:latin typeface="Courier New"/>
                <a:cs typeface="Courier New"/>
              </a:rPr>
              <a:t>module load</a:t>
            </a:r>
            <a:r>
              <a:rPr sz="1900" spc="-20" dirty="0">
                <a:latin typeface="Courier New"/>
                <a:cs typeface="Courier New"/>
              </a:rPr>
              <a:t> </a:t>
            </a:r>
            <a:r>
              <a:rPr sz="1900" spc="-5" dirty="0">
                <a:latin typeface="Courier New"/>
                <a:cs typeface="Courier New"/>
              </a:rPr>
              <a:t>training/csgf-2017</a:t>
            </a:r>
            <a:endParaRPr sz="1900">
              <a:latin typeface="Courier New"/>
              <a:cs typeface="Courier New"/>
            </a:endParaRPr>
          </a:p>
          <a:p>
            <a:pPr marL="863600">
              <a:lnSpc>
                <a:spcPct val="100000"/>
              </a:lnSpc>
              <a:spcBef>
                <a:spcPts val="220"/>
              </a:spcBef>
              <a:tabLst>
                <a:tab pos="1442720" algn="l"/>
              </a:tabLst>
            </a:pPr>
            <a:r>
              <a:rPr sz="1900" dirty="0">
                <a:latin typeface="Courier New"/>
                <a:cs typeface="Courier New"/>
              </a:rPr>
              <a:t>git	</a:t>
            </a:r>
            <a:r>
              <a:rPr sz="1900" spc="-5" dirty="0">
                <a:latin typeface="Courier New"/>
                <a:cs typeface="Courier New"/>
              </a:rPr>
              <a:t>clone $TRAINING</a:t>
            </a:r>
            <a:r>
              <a:rPr sz="1900" spc="-40" dirty="0">
                <a:latin typeface="Courier New"/>
                <a:cs typeface="Courier New"/>
              </a:rPr>
              <a:t> </a:t>
            </a:r>
            <a:r>
              <a:rPr sz="1900" spc="-5" dirty="0">
                <a:latin typeface="Courier New"/>
                <a:cs typeface="Courier New"/>
              </a:rPr>
              <a:t>$SCRATCH/csgf-2017</a:t>
            </a:r>
            <a:endParaRPr sz="1900">
              <a:latin typeface="Courier New"/>
              <a:cs typeface="Courier New"/>
            </a:endParaRPr>
          </a:p>
          <a:p>
            <a:pPr marL="355600" marR="50165" indent="-342900">
              <a:lnSpc>
                <a:spcPct val="89400"/>
              </a:lnSpc>
              <a:spcBef>
                <a:spcPts val="650"/>
              </a:spcBef>
              <a:buFont typeface="Arial"/>
              <a:buChar char="•"/>
              <a:tabLst>
                <a:tab pos="354965" algn="l"/>
                <a:tab pos="355600" algn="l"/>
              </a:tabLst>
            </a:pPr>
            <a:r>
              <a:rPr sz="2600" b="1" spc="-5" dirty="0">
                <a:latin typeface="Calibri"/>
                <a:cs typeface="Calibri"/>
              </a:rPr>
              <a:t>The slides </a:t>
            </a:r>
            <a:r>
              <a:rPr sz="2600" b="1" dirty="0">
                <a:latin typeface="Calibri"/>
                <a:cs typeface="Calibri"/>
              </a:rPr>
              <a:t>are </a:t>
            </a:r>
            <a:r>
              <a:rPr sz="2600" b="1" spc="-5" dirty="0">
                <a:latin typeface="Calibri"/>
                <a:cs typeface="Calibri"/>
              </a:rPr>
              <a:t>available </a:t>
            </a:r>
            <a:r>
              <a:rPr sz="2600" b="1" dirty="0">
                <a:latin typeface="Calibri"/>
                <a:cs typeface="Calibri"/>
              </a:rPr>
              <a:t>at ( </a:t>
            </a:r>
            <a:r>
              <a:rPr sz="2600" b="1" u="heavy" dirty="0">
                <a:solidFill>
                  <a:srgbClr val="0000FF"/>
                </a:solidFill>
                <a:uFill>
                  <a:solidFill>
                    <a:srgbClr val="0433FF"/>
                  </a:solidFill>
                </a:uFill>
                <a:latin typeface="Calibri"/>
                <a:cs typeface="Calibri"/>
              </a:rPr>
              <a:t> </a:t>
            </a:r>
            <a:r>
              <a:rPr sz="2600" b="1" u="heavy" spc="5" dirty="0">
                <a:solidFill>
                  <a:srgbClr val="0000FF"/>
                </a:solidFill>
                <a:uFill>
                  <a:solidFill>
                    <a:srgbClr val="0433FF"/>
                  </a:solidFill>
                </a:uFill>
                <a:latin typeface="Calibri"/>
                <a:cs typeface="Calibri"/>
              </a:rPr>
              <a:t>hZ</a:t>
            </a:r>
            <a:r>
              <a:rPr sz="2600" b="1" u="heavy" spc="5" dirty="0">
                <a:solidFill>
                  <a:srgbClr val="0000FF"/>
                </a:solidFill>
                <a:uFill>
                  <a:solidFill>
                    <a:srgbClr val="0433FF"/>
                  </a:solidFill>
                </a:uFill>
                <a:latin typeface="Calibri"/>
                <a:cs typeface="Calibri"/>
                <a:hlinkClick r:id="rId2"/>
              </a:rPr>
              <a:t>ps://w</a:t>
            </a:r>
            <a:r>
              <a:rPr sz="2600" b="1" u="heavy" spc="5" dirty="0">
                <a:solidFill>
                  <a:srgbClr val="0000FF"/>
                </a:solidFill>
                <a:uFill>
                  <a:solidFill>
                    <a:srgbClr val="0433FF"/>
                  </a:solidFill>
                </a:uFill>
                <a:latin typeface="Calibri"/>
                <a:cs typeface="Calibri"/>
              </a:rPr>
              <a:t>ww.ne</a:t>
            </a:r>
            <a:r>
              <a:rPr sz="2600" b="1" u="heavy" spc="5" dirty="0">
                <a:solidFill>
                  <a:srgbClr val="0000FF"/>
                </a:solidFill>
                <a:uFill>
                  <a:solidFill>
                    <a:srgbClr val="0433FF"/>
                  </a:solidFill>
                </a:uFill>
                <a:latin typeface="Calibri"/>
                <a:cs typeface="Calibri"/>
                <a:hlinkClick r:id="rId2"/>
              </a:rPr>
              <a:t>rsc.gov/users/training/events/ </a:t>
            </a:r>
            <a:r>
              <a:rPr sz="2600" b="1" u="heavy" spc="5" dirty="0">
                <a:solidFill>
                  <a:srgbClr val="0000FF"/>
                </a:solidFill>
                <a:uFill>
                  <a:solidFill>
                    <a:srgbClr val="0433FF"/>
                  </a:solidFill>
                </a:uFill>
                <a:latin typeface="Calibri"/>
                <a:cs typeface="Calibri"/>
              </a:rPr>
              <a:t> </a:t>
            </a:r>
            <a:r>
              <a:rPr sz="2600" b="1" u="heavy" spc="-5" dirty="0">
                <a:solidFill>
                  <a:srgbClr val="0000FF"/>
                </a:solidFill>
                <a:uFill>
                  <a:solidFill>
                    <a:srgbClr val="0433FF"/>
                  </a:solidFill>
                </a:uFill>
                <a:latin typeface="Calibri"/>
                <a:cs typeface="Calibri"/>
              </a:rPr>
              <a:t>csgf-2017-hpc-workshop</a:t>
            </a:r>
            <a:r>
              <a:rPr sz="2600" b="1" spc="-5" dirty="0">
                <a:latin typeface="Calibri"/>
                <a:cs typeface="Calibri"/>
              </a:rPr>
              <a:t>)</a:t>
            </a:r>
            <a:endParaRPr sz="2600">
              <a:latin typeface="Calibri"/>
              <a:cs typeface="Calibri"/>
            </a:endParaRPr>
          </a:p>
          <a:p>
            <a:pPr marL="355600" indent="-342900">
              <a:lnSpc>
                <a:spcPct val="100000"/>
              </a:lnSpc>
              <a:spcBef>
                <a:spcPts val="300"/>
              </a:spcBef>
              <a:buFont typeface="Arial"/>
              <a:buChar char="•"/>
              <a:tabLst>
                <a:tab pos="354965" algn="l"/>
                <a:tab pos="355600" algn="l"/>
              </a:tabLst>
            </a:pPr>
            <a:r>
              <a:rPr sz="2600" b="1" spc="-5" dirty="0">
                <a:latin typeface="Calibri"/>
                <a:cs typeface="Calibri"/>
              </a:rPr>
              <a:t>This is </a:t>
            </a:r>
            <a:r>
              <a:rPr sz="2600" b="1" dirty="0">
                <a:latin typeface="Calibri"/>
                <a:cs typeface="Calibri"/>
              </a:rPr>
              <a:t>a </a:t>
            </a:r>
            <a:r>
              <a:rPr sz="2600" b="1" spc="-5" dirty="0">
                <a:latin typeface="Calibri"/>
                <a:cs typeface="Calibri"/>
              </a:rPr>
              <a:t>very hands-on oriented session</a:t>
            </a:r>
            <a:endParaRPr sz="2600">
              <a:latin typeface="Calibri"/>
              <a:cs typeface="Calibri"/>
            </a:endParaRPr>
          </a:p>
          <a:p>
            <a:pPr marL="755650" lvl="1" indent="-285750">
              <a:lnSpc>
                <a:spcPct val="100000"/>
              </a:lnSpc>
              <a:spcBef>
                <a:spcPts val="325"/>
              </a:spcBef>
              <a:buFont typeface="Arial"/>
              <a:buChar char="–"/>
              <a:tabLst>
                <a:tab pos="755015" algn="l"/>
                <a:tab pos="755650" algn="l"/>
              </a:tabLst>
            </a:pPr>
            <a:r>
              <a:rPr sz="2200" dirty="0">
                <a:latin typeface="Calibri"/>
                <a:cs typeface="Calibri"/>
              </a:rPr>
              <a:t>(so </a:t>
            </a:r>
            <a:r>
              <a:rPr sz="2200" spc="-5" dirty="0">
                <a:latin typeface="Calibri"/>
                <a:cs typeface="Calibri"/>
              </a:rPr>
              <a:t>have </a:t>
            </a:r>
            <a:r>
              <a:rPr sz="2200" dirty="0">
                <a:latin typeface="Calibri"/>
                <a:cs typeface="Calibri"/>
              </a:rPr>
              <a:t>laptops </a:t>
            </a:r>
            <a:r>
              <a:rPr sz="2200" spc="-5" dirty="0">
                <a:latin typeface="Calibri"/>
                <a:cs typeface="Calibri"/>
              </a:rPr>
              <a:t>ready!)</a:t>
            </a:r>
            <a:endParaRPr sz="2200">
              <a:latin typeface="Calibri"/>
              <a:cs typeface="Calibri"/>
            </a:endParaRPr>
          </a:p>
          <a:p>
            <a:pPr marL="355600" indent="-342900">
              <a:lnSpc>
                <a:spcPct val="100000"/>
              </a:lnSpc>
              <a:spcBef>
                <a:spcPts val="315"/>
              </a:spcBef>
              <a:buFont typeface="Arial"/>
              <a:buChar char="•"/>
              <a:tabLst>
                <a:tab pos="354965" algn="l"/>
                <a:tab pos="355600" algn="l"/>
              </a:tabLst>
            </a:pPr>
            <a:r>
              <a:rPr sz="2600" b="1" dirty="0">
                <a:latin typeface="Calibri"/>
                <a:cs typeface="Calibri"/>
              </a:rPr>
              <a:t>We will </a:t>
            </a:r>
            <a:r>
              <a:rPr sz="2600" b="1" spc="-5" dirty="0">
                <a:latin typeface="Calibri"/>
                <a:cs typeface="Calibri"/>
              </a:rPr>
              <a:t>pause </a:t>
            </a:r>
            <a:r>
              <a:rPr sz="2600" b="1" dirty="0">
                <a:latin typeface="Calibri"/>
                <a:cs typeface="Calibri"/>
              </a:rPr>
              <a:t>for </a:t>
            </a:r>
            <a:r>
              <a:rPr sz="2600" b="1" spc="-5" dirty="0">
                <a:latin typeface="Calibri"/>
                <a:cs typeface="Calibri"/>
              </a:rPr>
              <a:t>Q&amp;A </a:t>
            </a:r>
            <a:r>
              <a:rPr sz="2600" b="1" dirty="0">
                <a:latin typeface="Calibri"/>
                <a:cs typeface="Calibri"/>
              </a:rPr>
              <a:t>at </a:t>
            </a:r>
            <a:r>
              <a:rPr sz="2600" b="1" spc="-5" dirty="0">
                <a:latin typeface="Calibri"/>
                <a:cs typeface="Calibri"/>
              </a:rPr>
              <a:t>the end </a:t>
            </a:r>
            <a:r>
              <a:rPr sz="2600" b="1" dirty="0">
                <a:latin typeface="Calibri"/>
                <a:cs typeface="Calibri"/>
              </a:rPr>
              <a:t>of each</a:t>
            </a:r>
            <a:r>
              <a:rPr sz="2600" b="1" spc="-20" dirty="0">
                <a:latin typeface="Calibri"/>
                <a:cs typeface="Calibri"/>
              </a:rPr>
              <a:t> </a:t>
            </a:r>
            <a:r>
              <a:rPr sz="2600" b="1" spc="-5" dirty="0">
                <a:latin typeface="Calibri"/>
                <a:cs typeface="Calibri"/>
              </a:rPr>
              <a:t>topic</a:t>
            </a:r>
            <a:endParaRPr sz="260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5848350" cy="513080"/>
          </a:xfrm>
          <a:prstGeom prst="rect">
            <a:avLst/>
          </a:prstGeom>
        </p:spPr>
        <p:txBody>
          <a:bodyPr vert="horz" wrap="square" lIns="0" tIns="12700" rIns="0" bIns="0" rtlCol="0">
            <a:spAutoFit/>
          </a:bodyPr>
          <a:lstStyle/>
          <a:p>
            <a:pPr marL="12700">
              <a:lnSpc>
                <a:spcPct val="100000"/>
              </a:lnSpc>
              <a:spcBef>
                <a:spcPts val="100"/>
              </a:spcBef>
            </a:pPr>
            <a:r>
              <a:rPr spc="-150" dirty="0"/>
              <a:t>Why do we suddenly need OpenMP?</a:t>
            </a:r>
          </a:p>
        </p:txBody>
      </p:sp>
      <p:sp>
        <p:nvSpPr>
          <p:cNvPr id="3" name="object 3"/>
          <p:cNvSpPr txBox="1"/>
          <p:nvPr/>
        </p:nvSpPr>
        <p:spPr>
          <a:xfrm>
            <a:off x="535939" y="1251966"/>
            <a:ext cx="7994015" cy="2203167"/>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800" b="1" spc="-5" dirty="0">
                <a:latin typeface="Calibri"/>
                <a:cs typeface="Calibri"/>
              </a:rPr>
              <a:t>Memory-per-core </a:t>
            </a:r>
            <a:r>
              <a:rPr sz="2800" b="1" dirty="0">
                <a:latin typeface="Calibri"/>
                <a:cs typeface="Calibri"/>
              </a:rPr>
              <a:t>is </a:t>
            </a:r>
            <a:r>
              <a:rPr sz="2800" b="1" spc="-5" dirty="0">
                <a:latin typeface="Calibri"/>
                <a:cs typeface="Calibri"/>
              </a:rPr>
              <a:t>trending</a:t>
            </a:r>
            <a:r>
              <a:rPr sz="2800" b="1" spc="5" dirty="0">
                <a:latin typeface="Calibri"/>
                <a:cs typeface="Calibri"/>
              </a:rPr>
              <a:t> </a:t>
            </a:r>
            <a:r>
              <a:rPr sz="2800" b="1" spc="-5" dirty="0">
                <a:latin typeface="Calibri"/>
                <a:cs typeface="Calibri"/>
              </a:rPr>
              <a:t>downwards</a:t>
            </a:r>
            <a:endParaRPr sz="2800" dirty="0">
              <a:latin typeface="Calibri"/>
              <a:cs typeface="Calibri"/>
            </a:endParaRPr>
          </a:p>
          <a:p>
            <a:pPr marL="755650" lvl="1" indent="-285750">
              <a:lnSpc>
                <a:spcPct val="100000"/>
              </a:lnSpc>
              <a:spcBef>
                <a:spcPts val="515"/>
              </a:spcBef>
              <a:buFont typeface="Arial"/>
              <a:buChar char="–"/>
              <a:tabLst>
                <a:tab pos="755650" algn="l"/>
                <a:tab pos="2576830" algn="l"/>
              </a:tabLst>
            </a:pPr>
            <a:r>
              <a:rPr sz="2400" spc="-5" dirty="0">
                <a:latin typeface="Calibri"/>
                <a:cs typeface="Calibri"/>
              </a:rPr>
              <a:t>Cori</a:t>
            </a:r>
            <a:r>
              <a:rPr sz="2400" spc="10" dirty="0">
                <a:latin typeface="Calibri"/>
                <a:cs typeface="Calibri"/>
              </a:rPr>
              <a:t> </a:t>
            </a:r>
            <a:r>
              <a:rPr sz="2400" spc="-5" dirty="0">
                <a:latin typeface="Calibri"/>
                <a:cs typeface="Calibri"/>
              </a:rPr>
              <a:t>Haswell:	128GB </a:t>
            </a:r>
            <a:r>
              <a:rPr sz="2400" dirty="0">
                <a:latin typeface="Calibri"/>
                <a:cs typeface="Calibri"/>
              </a:rPr>
              <a:t>for </a:t>
            </a:r>
            <a:r>
              <a:rPr sz="2400" spc="-5" dirty="0">
                <a:latin typeface="Calibri"/>
                <a:cs typeface="Calibri"/>
              </a:rPr>
              <a:t>32</a:t>
            </a:r>
            <a:r>
              <a:rPr sz="2400" dirty="0">
                <a:latin typeface="Calibri"/>
                <a:cs typeface="Calibri"/>
              </a:rPr>
              <a:t> </a:t>
            </a:r>
            <a:r>
              <a:rPr sz="2400" spc="-5" dirty="0">
                <a:latin typeface="Calibri"/>
                <a:cs typeface="Calibri"/>
              </a:rPr>
              <a:t>cores</a:t>
            </a:r>
            <a:endParaRPr sz="2400" dirty="0">
              <a:latin typeface="Calibri"/>
              <a:cs typeface="Calibri"/>
            </a:endParaRPr>
          </a:p>
          <a:p>
            <a:pPr marL="755650" lvl="1" indent="-285750">
              <a:lnSpc>
                <a:spcPct val="100000"/>
              </a:lnSpc>
              <a:spcBef>
                <a:spcPts val="620"/>
              </a:spcBef>
              <a:buFont typeface="Arial"/>
              <a:buChar char="–"/>
              <a:tabLst>
                <a:tab pos="755650" algn="l"/>
                <a:tab pos="2026285" algn="l"/>
              </a:tabLst>
            </a:pPr>
            <a:r>
              <a:rPr sz="2400" spc="-5" dirty="0">
                <a:latin typeface="Calibri"/>
                <a:cs typeface="Calibri"/>
              </a:rPr>
              <a:t>Cori</a:t>
            </a:r>
            <a:r>
              <a:rPr sz="2400" spc="5" dirty="0">
                <a:latin typeface="Calibri"/>
                <a:cs typeface="Calibri"/>
              </a:rPr>
              <a:t> </a:t>
            </a:r>
            <a:r>
              <a:rPr sz="2400" spc="-5" dirty="0">
                <a:latin typeface="Calibri"/>
                <a:cs typeface="Calibri"/>
              </a:rPr>
              <a:t>KNL:	96GB for 68 cores (16GB MCDRAM for 68</a:t>
            </a:r>
            <a:r>
              <a:rPr sz="2400" spc="40" dirty="0">
                <a:latin typeface="Calibri"/>
                <a:cs typeface="Calibri"/>
              </a:rPr>
              <a:t> </a:t>
            </a:r>
            <a:r>
              <a:rPr sz="2400" spc="-5" dirty="0">
                <a:latin typeface="Calibri"/>
                <a:cs typeface="Calibri"/>
              </a:rPr>
              <a:t>cores)</a:t>
            </a:r>
            <a:endParaRPr sz="2400" dirty="0">
              <a:latin typeface="Calibri"/>
              <a:cs typeface="Calibri"/>
            </a:endParaRPr>
          </a:p>
          <a:p>
            <a:pPr marL="755650" lvl="1" indent="-285750">
              <a:lnSpc>
                <a:spcPct val="100000"/>
              </a:lnSpc>
              <a:spcBef>
                <a:spcPts val="520"/>
              </a:spcBef>
              <a:buFont typeface="Arial"/>
              <a:buChar char="–"/>
              <a:tabLst>
                <a:tab pos="755650" algn="l"/>
              </a:tabLst>
            </a:pPr>
            <a:r>
              <a:rPr sz="2400" spc="-5" dirty="0">
                <a:latin typeface="Calibri"/>
                <a:cs typeface="Calibri"/>
              </a:rPr>
              <a:t>Parallelism within same memory footprint</a:t>
            </a:r>
            <a:r>
              <a:rPr lang="en-US" sz="2400" spc="-5" dirty="0">
                <a:latin typeface="Calibri"/>
                <a:cs typeface="Calibri"/>
              </a:rPr>
              <a:t> </a:t>
            </a:r>
            <a:r>
              <a:rPr lang="zh-CN" altLang="en-US" sz="2400" spc="-5" dirty="0">
                <a:latin typeface="Calibri"/>
                <a:cs typeface="Calibri"/>
              </a:rPr>
              <a:t>内存占用空间</a:t>
            </a:r>
            <a:r>
              <a:rPr sz="2400" spc="-5" dirty="0">
                <a:latin typeface="Calibri"/>
                <a:cs typeface="Calibri"/>
              </a:rPr>
              <a:t> </a:t>
            </a:r>
            <a:r>
              <a:rPr sz="2400" dirty="0">
                <a:latin typeface="Calibri"/>
                <a:cs typeface="Calibri"/>
              </a:rPr>
              <a:t>is</a:t>
            </a:r>
            <a:r>
              <a:rPr sz="2400" spc="55" dirty="0">
                <a:latin typeface="Calibri"/>
                <a:cs typeface="Calibri"/>
              </a:rPr>
              <a:t> </a:t>
            </a:r>
            <a:r>
              <a:rPr sz="2400" spc="-5" dirty="0">
                <a:latin typeface="Calibri"/>
                <a:cs typeface="Calibri"/>
              </a:rPr>
              <a:t>necessary</a:t>
            </a:r>
            <a:endParaRPr sz="2400" dirty="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1244600" cy="513080"/>
          </a:xfrm>
          <a:prstGeom prst="rect">
            <a:avLst/>
          </a:prstGeom>
        </p:spPr>
        <p:txBody>
          <a:bodyPr vert="horz" wrap="square" lIns="0" tIns="12700" rIns="0" bIns="0" rtlCol="0">
            <a:spAutoFit/>
          </a:bodyPr>
          <a:lstStyle/>
          <a:p>
            <a:pPr marL="12700">
              <a:lnSpc>
                <a:spcPct val="100000"/>
              </a:lnSpc>
              <a:spcBef>
                <a:spcPts val="100"/>
              </a:spcBef>
            </a:pPr>
            <a:r>
              <a:rPr spc="-150" dirty="0"/>
              <a:t>Agenda</a:t>
            </a:r>
          </a:p>
        </p:txBody>
      </p:sp>
      <p:sp>
        <p:nvSpPr>
          <p:cNvPr id="3" name="object 3"/>
          <p:cNvSpPr txBox="1"/>
          <p:nvPr/>
        </p:nvSpPr>
        <p:spPr>
          <a:xfrm>
            <a:off x="535939" y="1250696"/>
            <a:ext cx="6441440" cy="4768215"/>
          </a:xfrm>
          <a:prstGeom prst="rect">
            <a:avLst/>
          </a:prstGeom>
        </p:spPr>
        <p:txBody>
          <a:bodyPr vert="horz" wrap="square" lIns="0" tIns="90170" rIns="0" bIns="0" rtlCol="0">
            <a:spAutoFit/>
          </a:bodyPr>
          <a:lstStyle/>
          <a:p>
            <a:pPr marL="355600" indent="-342900">
              <a:lnSpc>
                <a:spcPct val="100000"/>
              </a:lnSpc>
              <a:spcBef>
                <a:spcPts val="710"/>
              </a:spcBef>
              <a:buClr>
                <a:srgbClr val="A6A6A6"/>
              </a:buClr>
              <a:buFont typeface="Arial"/>
              <a:buChar char="•"/>
              <a:tabLst>
                <a:tab pos="354965" algn="l"/>
                <a:tab pos="355600" algn="l"/>
              </a:tabLst>
            </a:pPr>
            <a:r>
              <a:rPr sz="2800" b="1" spc="-5" dirty="0">
                <a:solidFill>
                  <a:srgbClr val="B5B5B5"/>
                </a:solidFill>
                <a:latin typeface="Calibri"/>
                <a:cs typeface="Calibri"/>
              </a:rPr>
              <a:t>Cori overview, logging in</a:t>
            </a:r>
            <a:endParaRPr sz="2800">
              <a:latin typeface="Calibri"/>
              <a:cs typeface="Calibri"/>
            </a:endParaRPr>
          </a:p>
          <a:p>
            <a:pPr marL="355600" indent="-342900">
              <a:lnSpc>
                <a:spcPct val="100000"/>
              </a:lnSpc>
              <a:spcBef>
                <a:spcPts val="615"/>
              </a:spcBef>
              <a:buClr>
                <a:srgbClr val="A6A6A6"/>
              </a:buClr>
              <a:buFont typeface="Arial"/>
              <a:buChar char="•"/>
              <a:tabLst>
                <a:tab pos="354965" algn="l"/>
                <a:tab pos="355600" algn="l"/>
              </a:tabLst>
            </a:pPr>
            <a:r>
              <a:rPr sz="2800" b="1" spc="-5" dirty="0">
                <a:solidFill>
                  <a:srgbClr val="B5B5B5"/>
                </a:solidFill>
                <a:latin typeface="Calibri"/>
                <a:cs typeface="Calibri"/>
              </a:rPr>
              <a:t>Run </a:t>
            </a:r>
            <a:r>
              <a:rPr sz="2800" b="1" dirty="0">
                <a:solidFill>
                  <a:srgbClr val="B5B5B5"/>
                </a:solidFill>
                <a:latin typeface="Calibri"/>
                <a:cs typeface="Calibri"/>
              </a:rPr>
              <a:t>a </a:t>
            </a:r>
            <a:r>
              <a:rPr sz="2800" b="1" spc="-5" dirty="0">
                <a:solidFill>
                  <a:srgbClr val="B5B5B5"/>
                </a:solidFill>
                <a:latin typeface="Calibri"/>
                <a:cs typeface="Calibri"/>
              </a:rPr>
              <a:t>simple</a:t>
            </a:r>
            <a:r>
              <a:rPr sz="2800" b="1" dirty="0">
                <a:solidFill>
                  <a:srgbClr val="B5B5B5"/>
                </a:solidFill>
                <a:latin typeface="Calibri"/>
                <a:cs typeface="Calibri"/>
              </a:rPr>
              <a:t> job</a:t>
            </a:r>
            <a:endParaRPr sz="2800">
              <a:latin typeface="Calibri"/>
              <a:cs typeface="Calibri"/>
            </a:endParaRPr>
          </a:p>
          <a:p>
            <a:pPr marL="355600" indent="-342900">
              <a:lnSpc>
                <a:spcPct val="100000"/>
              </a:lnSpc>
              <a:spcBef>
                <a:spcPts val="640"/>
              </a:spcBef>
              <a:buClr>
                <a:srgbClr val="A6A6A6"/>
              </a:buClr>
              <a:buFont typeface="Arial"/>
              <a:buChar char="•"/>
              <a:tabLst>
                <a:tab pos="354965" algn="l"/>
                <a:tab pos="355600" algn="l"/>
              </a:tabLst>
            </a:pPr>
            <a:r>
              <a:rPr sz="2800" b="1" spc="-5" dirty="0">
                <a:solidFill>
                  <a:srgbClr val="B5B5B5"/>
                </a:solidFill>
                <a:latin typeface="Calibri"/>
                <a:cs typeface="Calibri"/>
              </a:rPr>
              <a:t>Building </a:t>
            </a:r>
            <a:r>
              <a:rPr sz="2800" b="1" dirty="0">
                <a:solidFill>
                  <a:srgbClr val="B5B5B5"/>
                </a:solidFill>
                <a:latin typeface="Calibri"/>
                <a:cs typeface="Calibri"/>
              </a:rPr>
              <a:t>and </a:t>
            </a:r>
            <a:r>
              <a:rPr sz="2800" b="1" spc="-5" dirty="0">
                <a:solidFill>
                  <a:srgbClr val="B5B5B5"/>
                </a:solidFill>
                <a:latin typeface="Calibri"/>
                <a:cs typeface="Calibri"/>
              </a:rPr>
              <a:t>running applications </a:t>
            </a:r>
            <a:r>
              <a:rPr sz="2800" b="1" dirty="0">
                <a:solidFill>
                  <a:srgbClr val="B5B5B5"/>
                </a:solidFill>
                <a:latin typeface="Calibri"/>
                <a:cs typeface="Calibri"/>
              </a:rPr>
              <a:t>on</a:t>
            </a:r>
            <a:r>
              <a:rPr sz="2800" b="1" spc="-45" dirty="0">
                <a:solidFill>
                  <a:srgbClr val="B5B5B5"/>
                </a:solidFill>
                <a:latin typeface="Calibri"/>
                <a:cs typeface="Calibri"/>
              </a:rPr>
              <a:t> </a:t>
            </a:r>
            <a:r>
              <a:rPr sz="2800" b="1" spc="-5" dirty="0">
                <a:solidFill>
                  <a:srgbClr val="B5B5B5"/>
                </a:solidFill>
                <a:latin typeface="Calibri"/>
                <a:cs typeface="Calibri"/>
              </a:rPr>
              <a:t>Cori</a:t>
            </a:r>
            <a:endParaRPr sz="2800">
              <a:latin typeface="Calibri"/>
              <a:cs typeface="Calibri"/>
            </a:endParaRPr>
          </a:p>
          <a:p>
            <a:pPr marL="755650" lvl="1" indent="-285750">
              <a:lnSpc>
                <a:spcPct val="100000"/>
              </a:lnSpc>
              <a:spcBef>
                <a:spcPts val="640"/>
              </a:spcBef>
              <a:buFont typeface="Arial"/>
              <a:buChar char="–"/>
              <a:tabLst>
                <a:tab pos="755650" algn="l"/>
              </a:tabLst>
            </a:pPr>
            <a:r>
              <a:rPr sz="2400" spc="-5" dirty="0">
                <a:solidFill>
                  <a:srgbClr val="A6A6A6"/>
                </a:solidFill>
                <a:latin typeface="Calibri"/>
                <a:cs typeface="Calibri"/>
              </a:rPr>
              <a:t>Serial</a:t>
            </a:r>
            <a:endParaRPr sz="2400">
              <a:latin typeface="Calibri"/>
              <a:cs typeface="Calibri"/>
            </a:endParaRPr>
          </a:p>
          <a:p>
            <a:pPr marL="755650" lvl="1" indent="-285750">
              <a:lnSpc>
                <a:spcPct val="100000"/>
              </a:lnSpc>
              <a:spcBef>
                <a:spcPts val="520"/>
              </a:spcBef>
              <a:buFont typeface="Arial"/>
              <a:buChar char="–"/>
              <a:tabLst>
                <a:tab pos="755650" algn="l"/>
              </a:tabLst>
            </a:pPr>
            <a:r>
              <a:rPr sz="2400" spc="-5" dirty="0">
                <a:solidFill>
                  <a:srgbClr val="A6A6A6"/>
                </a:solidFill>
                <a:latin typeface="Calibri"/>
                <a:cs typeface="Calibri"/>
              </a:rPr>
              <a:t>Parallel (MPI)</a:t>
            </a:r>
            <a:endParaRPr sz="2400">
              <a:latin typeface="Calibri"/>
              <a:cs typeface="Calibri"/>
            </a:endParaRPr>
          </a:p>
          <a:p>
            <a:pPr marL="755650" lvl="1" indent="-285750">
              <a:lnSpc>
                <a:spcPct val="100000"/>
              </a:lnSpc>
              <a:spcBef>
                <a:spcPts val="620"/>
              </a:spcBef>
              <a:buFont typeface="Arial"/>
              <a:buChar char="–"/>
              <a:tabLst>
                <a:tab pos="755650" algn="l"/>
              </a:tabLst>
            </a:pPr>
            <a:r>
              <a:rPr sz="2400" spc="-5" dirty="0">
                <a:solidFill>
                  <a:srgbClr val="A6A6A6"/>
                </a:solidFill>
                <a:latin typeface="Calibri"/>
                <a:cs typeface="Calibri"/>
              </a:rPr>
              <a:t>Multithreaded (OpenMP)</a:t>
            </a:r>
            <a:endParaRPr sz="2400">
              <a:latin typeface="Calibri"/>
              <a:cs typeface="Calibri"/>
            </a:endParaRPr>
          </a:p>
          <a:p>
            <a:pPr marL="355600" indent="-342900">
              <a:lnSpc>
                <a:spcPct val="100000"/>
              </a:lnSpc>
              <a:spcBef>
                <a:spcPts val="620"/>
              </a:spcBef>
              <a:buFont typeface="Arial"/>
              <a:buChar char="•"/>
              <a:tabLst>
                <a:tab pos="354965" algn="l"/>
                <a:tab pos="355600" algn="l"/>
              </a:tabLst>
            </a:pPr>
            <a:r>
              <a:rPr sz="2800" b="1" spc="-5" dirty="0">
                <a:latin typeface="Calibri"/>
                <a:cs typeface="Calibri"/>
              </a:rPr>
              <a:t>What aﬀects</a:t>
            </a:r>
            <a:r>
              <a:rPr sz="2800" b="1" spc="-10" dirty="0">
                <a:latin typeface="Calibri"/>
                <a:cs typeface="Calibri"/>
              </a:rPr>
              <a:t> </a:t>
            </a:r>
            <a:r>
              <a:rPr sz="2800" b="1" spc="-5" dirty="0">
                <a:latin typeface="Calibri"/>
                <a:cs typeface="Calibri"/>
              </a:rPr>
              <a:t>performance?</a:t>
            </a:r>
            <a:endParaRPr sz="2800">
              <a:latin typeface="Calibri"/>
              <a:cs typeface="Calibri"/>
            </a:endParaRPr>
          </a:p>
          <a:p>
            <a:pPr marL="755650" lvl="1" indent="-285750">
              <a:lnSpc>
                <a:spcPct val="100000"/>
              </a:lnSpc>
              <a:spcBef>
                <a:spcPts val="640"/>
              </a:spcBef>
              <a:buFont typeface="Arial"/>
              <a:buChar char="–"/>
              <a:tabLst>
                <a:tab pos="755650" algn="l"/>
              </a:tabLst>
            </a:pPr>
            <a:r>
              <a:rPr sz="2400" spc="-10" dirty="0">
                <a:latin typeface="Calibri"/>
                <a:cs typeface="Calibri"/>
              </a:rPr>
              <a:t>Bottlenecks</a:t>
            </a:r>
            <a:endParaRPr sz="2400">
              <a:latin typeface="Calibri"/>
              <a:cs typeface="Calibri"/>
            </a:endParaRPr>
          </a:p>
          <a:p>
            <a:pPr marL="755650" lvl="1" indent="-285750">
              <a:lnSpc>
                <a:spcPct val="100000"/>
              </a:lnSpc>
              <a:spcBef>
                <a:spcPts val="520"/>
              </a:spcBef>
              <a:buFont typeface="Arial"/>
              <a:buChar char="–"/>
              <a:tabLst>
                <a:tab pos="755650" algn="l"/>
              </a:tabLst>
            </a:pPr>
            <a:r>
              <a:rPr sz="2400" dirty="0">
                <a:latin typeface="Calibri"/>
                <a:cs typeface="Calibri"/>
              </a:rPr>
              <a:t>Task </a:t>
            </a:r>
            <a:r>
              <a:rPr sz="2400" spc="-5" dirty="0">
                <a:latin typeface="Calibri"/>
                <a:cs typeface="Calibri"/>
              </a:rPr>
              <a:t>placement </a:t>
            </a:r>
            <a:r>
              <a:rPr sz="2400" dirty="0">
                <a:latin typeface="Calibri"/>
                <a:cs typeface="Calibri"/>
              </a:rPr>
              <a:t>and </a:t>
            </a:r>
            <a:r>
              <a:rPr sz="2400" spc="-5" dirty="0">
                <a:latin typeface="Calibri"/>
                <a:cs typeface="Calibri"/>
              </a:rPr>
              <a:t>aﬃnity</a:t>
            </a:r>
            <a:endParaRPr sz="2400">
              <a:latin typeface="Calibri"/>
              <a:cs typeface="Calibri"/>
            </a:endParaRPr>
          </a:p>
          <a:p>
            <a:pPr marL="355600" indent="-342900">
              <a:lnSpc>
                <a:spcPct val="100000"/>
              </a:lnSpc>
              <a:spcBef>
                <a:spcPts val="715"/>
              </a:spcBef>
              <a:buClr>
                <a:srgbClr val="A6A6A6"/>
              </a:buClr>
              <a:buFont typeface="Arial"/>
              <a:buChar char="•"/>
              <a:tabLst>
                <a:tab pos="354965" algn="l"/>
                <a:tab pos="355600" algn="l"/>
              </a:tabLst>
            </a:pPr>
            <a:r>
              <a:rPr sz="2800" b="1" spc="-5" dirty="0">
                <a:solidFill>
                  <a:srgbClr val="B5B5B5"/>
                </a:solidFill>
                <a:latin typeface="Calibri"/>
                <a:cs typeface="Calibri"/>
              </a:rPr>
              <a:t>Preparing for performance</a:t>
            </a:r>
            <a:r>
              <a:rPr sz="2800" b="1" spc="-20" dirty="0">
                <a:solidFill>
                  <a:srgbClr val="B5B5B5"/>
                </a:solidFill>
                <a:latin typeface="Calibri"/>
                <a:cs typeface="Calibri"/>
              </a:rPr>
              <a:t> </a:t>
            </a:r>
            <a:r>
              <a:rPr sz="2800" b="1" spc="-5" dirty="0">
                <a:solidFill>
                  <a:srgbClr val="B5B5B5"/>
                </a:solidFill>
                <a:latin typeface="Calibri"/>
                <a:cs typeface="Calibri"/>
              </a:rPr>
              <a:t>analysis</a:t>
            </a:r>
            <a:endParaRPr sz="28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5636" y="2142526"/>
            <a:ext cx="4966970" cy="574040"/>
          </a:xfrm>
          <a:prstGeom prst="rect">
            <a:avLst/>
          </a:prstGeom>
        </p:spPr>
        <p:txBody>
          <a:bodyPr vert="horz" wrap="square" lIns="0" tIns="12700" rIns="0" bIns="0" rtlCol="0">
            <a:spAutoFit/>
          </a:bodyPr>
          <a:lstStyle/>
          <a:p>
            <a:pPr marL="12700">
              <a:lnSpc>
                <a:spcPct val="100000"/>
              </a:lnSpc>
              <a:spcBef>
                <a:spcPts val="100"/>
              </a:spcBef>
            </a:pPr>
            <a:r>
              <a:rPr sz="3600" spc="-150" dirty="0">
                <a:solidFill>
                  <a:srgbClr val="FFFFFF"/>
                </a:solidFill>
              </a:rPr>
              <a:t>What affects performance?</a:t>
            </a:r>
            <a:endParaRPr sz="3600" spc="-150" dirty="0"/>
          </a:p>
        </p:txBody>
      </p:sp>
      <p:sp>
        <p:nvSpPr>
          <p:cNvPr id="3" name="文本框 2">
            <a:extLst>
              <a:ext uri="{FF2B5EF4-FFF2-40B4-BE49-F238E27FC236}">
                <a16:creationId xmlns:a16="http://schemas.microsoft.com/office/drawing/2014/main" id="{3A17D7DE-D5EC-4852-B8A8-0C58C6221622}"/>
              </a:ext>
            </a:extLst>
          </p:cNvPr>
          <p:cNvSpPr txBox="1"/>
          <p:nvPr/>
        </p:nvSpPr>
        <p:spPr>
          <a:xfrm>
            <a:off x="728016" y="1585016"/>
            <a:ext cx="1261884" cy="523220"/>
          </a:xfrm>
          <a:prstGeom prst="rect">
            <a:avLst/>
          </a:prstGeom>
          <a:noFill/>
        </p:spPr>
        <p:txBody>
          <a:bodyPr wrap="non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用得好</a:t>
            </a:r>
            <a:endParaRPr 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4071620" cy="513080"/>
          </a:xfrm>
          <a:prstGeom prst="rect">
            <a:avLst/>
          </a:prstGeom>
        </p:spPr>
        <p:txBody>
          <a:bodyPr vert="horz" wrap="square" lIns="0" tIns="12700" rIns="0" bIns="0" rtlCol="0">
            <a:spAutoFit/>
          </a:bodyPr>
          <a:lstStyle/>
          <a:p>
            <a:pPr marL="12700">
              <a:lnSpc>
                <a:spcPct val="100000"/>
              </a:lnSpc>
              <a:spcBef>
                <a:spcPts val="100"/>
              </a:spcBef>
            </a:pPr>
            <a:r>
              <a:rPr spc="-150" dirty="0"/>
              <a:t>Performance bottlenecks</a:t>
            </a:r>
          </a:p>
        </p:txBody>
      </p:sp>
      <p:sp>
        <p:nvSpPr>
          <p:cNvPr id="3" name="object 3"/>
          <p:cNvSpPr txBox="1"/>
          <p:nvPr/>
        </p:nvSpPr>
        <p:spPr>
          <a:xfrm>
            <a:off x="535939" y="1328420"/>
            <a:ext cx="7888605" cy="4084320"/>
          </a:xfrm>
          <a:prstGeom prst="rect">
            <a:avLst/>
          </a:prstGeom>
        </p:spPr>
        <p:txBody>
          <a:bodyPr vert="horz" wrap="square" lIns="0" tIns="13970" rIns="0" bIns="0" rtlCol="0">
            <a:spAutoFit/>
          </a:bodyPr>
          <a:lstStyle/>
          <a:p>
            <a:pPr marL="355600" marR="5080" indent="-342900">
              <a:lnSpc>
                <a:spcPct val="99700"/>
              </a:lnSpc>
              <a:spcBef>
                <a:spcPts val="110"/>
              </a:spcBef>
              <a:buFont typeface="Arial"/>
              <a:buChar char="•"/>
              <a:tabLst>
                <a:tab pos="354965" algn="l"/>
                <a:tab pos="355600" algn="l"/>
              </a:tabLst>
            </a:pPr>
            <a:r>
              <a:rPr sz="2800" b="1" spc="-5" dirty="0">
                <a:latin typeface="Calibri"/>
                <a:cs typeface="Calibri"/>
              </a:rPr>
              <a:t>Any point </a:t>
            </a:r>
            <a:r>
              <a:rPr sz="2800" b="1" dirty="0">
                <a:latin typeface="Calibri"/>
                <a:cs typeface="Calibri"/>
              </a:rPr>
              <a:t>at </a:t>
            </a:r>
            <a:r>
              <a:rPr sz="2800" b="1" spc="-5" dirty="0">
                <a:latin typeface="Calibri"/>
                <a:cs typeface="Calibri"/>
              </a:rPr>
              <a:t>which some component </a:t>
            </a:r>
            <a:r>
              <a:rPr sz="2800" b="1" dirty="0">
                <a:latin typeface="Calibri"/>
                <a:cs typeface="Calibri"/>
              </a:rPr>
              <a:t>of </a:t>
            </a:r>
            <a:r>
              <a:rPr sz="2800" b="1" spc="-5" dirty="0">
                <a:latin typeface="Calibri"/>
                <a:cs typeface="Calibri"/>
              </a:rPr>
              <a:t>the system  </a:t>
            </a:r>
            <a:r>
              <a:rPr sz="2800" b="1" dirty="0">
                <a:latin typeface="Calibri"/>
                <a:cs typeface="Calibri"/>
              </a:rPr>
              <a:t>or </a:t>
            </a:r>
            <a:r>
              <a:rPr sz="2800" b="1" spc="-5" dirty="0">
                <a:latin typeface="Calibri"/>
                <a:cs typeface="Calibri"/>
              </a:rPr>
              <a:t>application </a:t>
            </a:r>
            <a:r>
              <a:rPr sz="2800" b="1" dirty="0">
                <a:latin typeface="Calibri"/>
                <a:cs typeface="Calibri"/>
              </a:rPr>
              <a:t>is </a:t>
            </a:r>
            <a:r>
              <a:rPr sz="2800" b="1" spc="-5" dirty="0">
                <a:latin typeface="Calibri"/>
                <a:cs typeface="Calibri"/>
              </a:rPr>
              <a:t>stalled, </a:t>
            </a:r>
            <a:r>
              <a:rPr sz="2800" b="1" spc="-10" dirty="0">
                <a:latin typeface="Calibri"/>
                <a:cs typeface="Calibri"/>
              </a:rPr>
              <a:t>waiting </a:t>
            </a:r>
            <a:r>
              <a:rPr sz="2800" b="1" dirty="0">
                <a:latin typeface="Calibri"/>
                <a:cs typeface="Calibri"/>
              </a:rPr>
              <a:t>on </a:t>
            </a:r>
            <a:r>
              <a:rPr sz="2800" b="1" spc="-5" dirty="0">
                <a:latin typeface="Calibri"/>
                <a:cs typeface="Calibri"/>
              </a:rPr>
              <a:t>some </a:t>
            </a:r>
            <a:r>
              <a:rPr sz="2800" b="1" dirty="0">
                <a:latin typeface="Calibri"/>
                <a:cs typeface="Calibri"/>
              </a:rPr>
              <a:t>other  </a:t>
            </a:r>
            <a:r>
              <a:rPr sz="2800" b="1" spc="-5" dirty="0">
                <a:latin typeface="Calibri"/>
                <a:cs typeface="Calibri"/>
              </a:rPr>
              <a:t>component, </a:t>
            </a:r>
            <a:r>
              <a:rPr sz="2800" b="1" dirty="0">
                <a:latin typeface="Calibri"/>
                <a:cs typeface="Calibri"/>
              </a:rPr>
              <a:t>is a </a:t>
            </a:r>
            <a:r>
              <a:rPr lang="en-US" sz="2800" b="1" spc="50" dirty="0">
                <a:cs typeface="Calibri"/>
              </a:rPr>
              <a:t>bottleneck</a:t>
            </a:r>
            <a:endParaRPr sz="2800" dirty="0">
              <a:latin typeface="Calibri"/>
              <a:cs typeface="Calibri"/>
            </a:endParaRPr>
          </a:p>
          <a:p>
            <a:pPr>
              <a:lnSpc>
                <a:spcPct val="100000"/>
              </a:lnSpc>
              <a:spcBef>
                <a:spcPts val="10"/>
              </a:spcBef>
              <a:buFont typeface="Arial"/>
              <a:buChar char="•"/>
            </a:pPr>
            <a:endParaRPr sz="3850" dirty="0">
              <a:latin typeface="Calibri"/>
              <a:cs typeface="Calibri"/>
            </a:endParaRPr>
          </a:p>
          <a:p>
            <a:pPr marL="355600" indent="-342900">
              <a:lnSpc>
                <a:spcPct val="100000"/>
              </a:lnSpc>
              <a:buFont typeface="Arial"/>
              <a:buChar char="•"/>
              <a:tabLst>
                <a:tab pos="354965" algn="l"/>
                <a:tab pos="355600" algn="l"/>
              </a:tabLst>
            </a:pPr>
            <a:r>
              <a:rPr sz="2800" b="1" dirty="0">
                <a:latin typeface="Calibri"/>
                <a:cs typeface="Calibri"/>
              </a:rPr>
              <a:t>Eg </a:t>
            </a:r>
            <a:r>
              <a:rPr sz="2800" b="1" spc="-5" dirty="0">
                <a:latin typeface="Calibri"/>
                <a:cs typeface="Calibri"/>
              </a:rPr>
              <a:t>waiting </a:t>
            </a:r>
            <a:r>
              <a:rPr sz="2800" b="1" dirty="0">
                <a:latin typeface="Calibri"/>
                <a:cs typeface="Calibri"/>
              </a:rPr>
              <a:t>for </a:t>
            </a:r>
            <a:r>
              <a:rPr sz="2800" b="1" spc="-5" dirty="0">
                <a:latin typeface="Calibri"/>
                <a:cs typeface="Calibri"/>
              </a:rPr>
              <a:t>MPI </a:t>
            </a:r>
            <a:r>
              <a:rPr sz="2800" b="1" dirty="0">
                <a:latin typeface="Calibri"/>
                <a:cs typeface="Calibri"/>
              </a:rPr>
              <a:t>call to </a:t>
            </a:r>
            <a:r>
              <a:rPr sz="2800" b="1" spc="-5" dirty="0">
                <a:latin typeface="Calibri"/>
                <a:cs typeface="Calibri"/>
              </a:rPr>
              <a:t>complete</a:t>
            </a:r>
            <a:endParaRPr sz="2800" dirty="0">
              <a:latin typeface="Calibri"/>
              <a:cs typeface="Calibri"/>
            </a:endParaRPr>
          </a:p>
          <a:p>
            <a:pPr marL="749300" marR="1130300" lvl="1" indent="-279400">
              <a:lnSpc>
                <a:spcPct val="101499"/>
              </a:lnSpc>
              <a:spcBef>
                <a:spcPts val="500"/>
              </a:spcBef>
              <a:buFont typeface="Arial"/>
              <a:buChar char="–"/>
              <a:tabLst>
                <a:tab pos="755650" algn="l"/>
              </a:tabLst>
            </a:pPr>
            <a:r>
              <a:rPr sz="2400" spc="-5" dirty="0">
                <a:latin typeface="Calibri"/>
                <a:cs typeface="Calibri"/>
              </a:rPr>
              <a:t>Load imbalance or communication overhead </a:t>
            </a:r>
            <a:r>
              <a:rPr sz="2400" dirty="0">
                <a:latin typeface="Calibri"/>
                <a:cs typeface="Calibri"/>
              </a:rPr>
              <a:t>is a  </a:t>
            </a:r>
            <a:r>
              <a:rPr sz="2400" spc="-15" dirty="0">
                <a:latin typeface="Calibri"/>
                <a:cs typeface="Calibri"/>
              </a:rPr>
              <a:t>bottleneck</a:t>
            </a:r>
            <a:endParaRPr sz="2400" dirty="0">
              <a:latin typeface="Calibri"/>
              <a:cs typeface="Calibri"/>
            </a:endParaRPr>
          </a:p>
          <a:p>
            <a:pPr marL="355600" indent="-342900">
              <a:lnSpc>
                <a:spcPct val="100000"/>
              </a:lnSpc>
              <a:spcBef>
                <a:spcPts val="595"/>
              </a:spcBef>
              <a:buFont typeface="Arial"/>
              <a:buChar char="•"/>
              <a:tabLst>
                <a:tab pos="354965" algn="l"/>
                <a:tab pos="355600" algn="l"/>
              </a:tabLst>
            </a:pPr>
            <a:r>
              <a:rPr sz="2800" b="1" spc="-5" dirty="0">
                <a:latin typeface="Calibri"/>
                <a:cs typeface="Calibri"/>
              </a:rPr>
              <a:t>BUT for </a:t>
            </a:r>
            <a:r>
              <a:rPr sz="2800" b="1" dirty="0">
                <a:latin typeface="Calibri"/>
                <a:cs typeface="Calibri"/>
              </a:rPr>
              <a:t>today we </a:t>
            </a:r>
            <a:r>
              <a:rPr sz="2800" b="1" spc="-5" dirty="0">
                <a:latin typeface="Calibri"/>
                <a:cs typeface="Calibri"/>
              </a:rPr>
              <a:t>are interested </a:t>
            </a:r>
            <a:r>
              <a:rPr sz="2800" b="1" dirty="0">
                <a:latin typeface="Calibri"/>
                <a:cs typeface="Calibri"/>
              </a:rPr>
              <a:t>in </a:t>
            </a:r>
            <a:r>
              <a:rPr sz="2800" b="1" spc="-5" dirty="0">
                <a:latin typeface="Calibri"/>
                <a:cs typeface="Calibri"/>
              </a:rPr>
              <a:t>KNL</a:t>
            </a:r>
            <a:r>
              <a:rPr sz="2800" b="1" spc="5" dirty="0">
                <a:latin typeface="Calibri"/>
                <a:cs typeface="Calibri"/>
              </a:rPr>
              <a:t> </a:t>
            </a:r>
            <a:r>
              <a:rPr sz="2800" b="1" spc="-5" dirty="0">
                <a:latin typeface="Calibri"/>
                <a:cs typeface="Calibri"/>
              </a:rPr>
              <a:t>speciﬁcs</a:t>
            </a:r>
            <a:endParaRPr sz="2800" dirty="0">
              <a:latin typeface="Calibri"/>
              <a:cs typeface="Calibri"/>
            </a:endParaRPr>
          </a:p>
          <a:p>
            <a:pPr marL="755650" lvl="1" indent="-285750">
              <a:lnSpc>
                <a:spcPct val="100000"/>
              </a:lnSpc>
              <a:spcBef>
                <a:spcPts val="645"/>
              </a:spcBef>
              <a:buFont typeface="Arial"/>
              <a:buChar char="–"/>
              <a:tabLst>
                <a:tab pos="755650" algn="l"/>
              </a:tabLst>
            </a:pPr>
            <a:r>
              <a:rPr sz="2400" spc="-10" dirty="0">
                <a:latin typeface="Calibri"/>
                <a:cs typeface="Calibri"/>
              </a:rPr>
              <a:t>Bottlenecks </a:t>
            </a:r>
            <a:r>
              <a:rPr sz="2400" spc="-5" dirty="0">
                <a:latin typeface="Calibri"/>
                <a:cs typeface="Calibri"/>
              </a:rPr>
              <a:t>within </a:t>
            </a:r>
            <a:r>
              <a:rPr sz="2400" dirty="0">
                <a:latin typeface="Calibri"/>
                <a:cs typeface="Calibri"/>
              </a:rPr>
              <a:t>the</a:t>
            </a:r>
            <a:r>
              <a:rPr sz="2400" spc="10" dirty="0">
                <a:latin typeface="Calibri"/>
                <a:cs typeface="Calibri"/>
              </a:rPr>
              <a:t> </a:t>
            </a:r>
            <a:r>
              <a:rPr sz="2400" spc="-5" dirty="0">
                <a:latin typeface="Calibri"/>
                <a:cs typeface="Calibri"/>
              </a:rPr>
              <a:t>node</a:t>
            </a:r>
            <a:endParaRPr sz="2400" dirty="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234" y="1146298"/>
            <a:ext cx="5355267" cy="522655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39080" y="494688"/>
            <a:ext cx="7333319" cy="505267"/>
          </a:xfrm>
          <a:prstGeom prst="rect">
            <a:avLst/>
          </a:prstGeom>
        </p:spPr>
        <p:txBody>
          <a:bodyPr vert="horz" wrap="square" lIns="0" tIns="12700" rIns="0" bIns="0" rtlCol="0">
            <a:spAutoFit/>
          </a:bodyPr>
          <a:lstStyle/>
          <a:p>
            <a:pPr marL="12700">
              <a:lnSpc>
                <a:spcPct val="100000"/>
              </a:lnSpc>
              <a:spcBef>
                <a:spcPts val="100"/>
              </a:spcBef>
            </a:pPr>
            <a:r>
              <a:rPr spc="-150" dirty="0"/>
              <a:t>Bottlenecks within the node – Affinity issues</a:t>
            </a:r>
          </a:p>
        </p:txBody>
      </p:sp>
      <p:sp>
        <p:nvSpPr>
          <p:cNvPr id="4" name="object 4"/>
          <p:cNvSpPr txBox="1"/>
          <p:nvPr/>
        </p:nvSpPr>
        <p:spPr>
          <a:xfrm>
            <a:off x="535938" y="1328420"/>
            <a:ext cx="3801745" cy="4378960"/>
          </a:xfrm>
          <a:prstGeom prst="rect">
            <a:avLst/>
          </a:prstGeom>
        </p:spPr>
        <p:txBody>
          <a:bodyPr vert="horz" wrap="square" lIns="0" tIns="33020" rIns="0" bIns="0" rtlCol="0">
            <a:spAutoFit/>
          </a:bodyPr>
          <a:lstStyle/>
          <a:p>
            <a:pPr marL="355600" marR="164465" indent="-342900">
              <a:lnSpc>
                <a:spcPts val="3300"/>
              </a:lnSpc>
              <a:spcBef>
                <a:spcPts val="260"/>
              </a:spcBef>
              <a:buFont typeface="Arial"/>
              <a:buChar char="•"/>
              <a:tabLst>
                <a:tab pos="354965" algn="l"/>
                <a:tab pos="355600" algn="l"/>
              </a:tabLst>
            </a:pPr>
            <a:r>
              <a:rPr sz="2800" b="1" spc="-5" dirty="0">
                <a:latin typeface="Calibri"/>
                <a:cs typeface="Calibri"/>
              </a:rPr>
              <a:t>Firstly: </a:t>
            </a:r>
            <a:r>
              <a:rPr sz="2800" b="1" dirty="0">
                <a:latin typeface="Calibri"/>
                <a:cs typeface="Calibri"/>
              </a:rPr>
              <a:t>Am I </a:t>
            </a:r>
            <a:r>
              <a:rPr sz="2800" b="1" spc="-5" dirty="0">
                <a:latin typeface="Calibri"/>
                <a:cs typeface="Calibri"/>
              </a:rPr>
              <a:t>running</a:t>
            </a:r>
            <a:r>
              <a:rPr sz="2800" b="1" spc="-55" dirty="0">
                <a:latin typeface="Calibri"/>
                <a:cs typeface="Calibri"/>
              </a:rPr>
              <a:t> </a:t>
            </a:r>
            <a:r>
              <a:rPr sz="2800" b="1" dirty="0">
                <a:latin typeface="Calibri"/>
                <a:cs typeface="Calibri"/>
              </a:rPr>
              <a:t>it  </a:t>
            </a:r>
            <a:r>
              <a:rPr sz="2800" b="1" spc="-5" dirty="0">
                <a:latin typeface="Calibri"/>
                <a:cs typeface="Calibri"/>
              </a:rPr>
              <a:t>right?</a:t>
            </a:r>
            <a:endParaRPr sz="2800" dirty="0">
              <a:latin typeface="Calibri"/>
              <a:cs typeface="Calibri"/>
            </a:endParaRPr>
          </a:p>
          <a:p>
            <a:pPr marL="748665" marR="575945" lvl="1" indent="-279400">
              <a:lnSpc>
                <a:spcPct val="99800"/>
              </a:lnSpc>
              <a:spcBef>
                <a:spcPts val="520"/>
              </a:spcBef>
              <a:buFont typeface="Arial"/>
              <a:buChar char="–"/>
              <a:tabLst>
                <a:tab pos="755650" algn="l"/>
              </a:tabLst>
            </a:pPr>
            <a:r>
              <a:rPr sz="2400" spc="-5" dirty="0">
                <a:latin typeface="Calibri"/>
                <a:cs typeface="Calibri"/>
              </a:rPr>
              <a:t>Cori KNL </a:t>
            </a:r>
            <a:r>
              <a:rPr sz="2400" dirty="0">
                <a:latin typeface="Calibri"/>
                <a:cs typeface="Calibri"/>
              </a:rPr>
              <a:t>has </a:t>
            </a:r>
            <a:r>
              <a:rPr sz="2400" spc="-5" dirty="0">
                <a:latin typeface="Calibri"/>
                <a:cs typeface="Calibri"/>
              </a:rPr>
              <a:t>68  </a:t>
            </a:r>
            <a:r>
              <a:rPr sz="2400" dirty="0">
                <a:latin typeface="Calibri"/>
                <a:cs typeface="Calibri"/>
              </a:rPr>
              <a:t>cores per </a:t>
            </a:r>
            <a:r>
              <a:rPr sz="2400" spc="-5" dirty="0">
                <a:latin typeface="Calibri"/>
                <a:cs typeface="Calibri"/>
              </a:rPr>
              <a:t>node,  arranged on </a:t>
            </a:r>
            <a:r>
              <a:rPr sz="2400" dirty="0">
                <a:latin typeface="Calibri"/>
                <a:cs typeface="Calibri"/>
              </a:rPr>
              <a:t>a</a:t>
            </a:r>
            <a:r>
              <a:rPr sz="2400" spc="-40" dirty="0">
                <a:latin typeface="Calibri"/>
                <a:cs typeface="Calibri"/>
              </a:rPr>
              <a:t> </a:t>
            </a:r>
            <a:r>
              <a:rPr sz="2400" spc="-5" dirty="0">
                <a:latin typeface="Calibri"/>
                <a:cs typeface="Calibri"/>
              </a:rPr>
              <a:t>mesh  of 34</a:t>
            </a:r>
            <a:r>
              <a:rPr sz="2400" spc="-15" dirty="0">
                <a:latin typeface="Calibri"/>
                <a:cs typeface="Calibri"/>
              </a:rPr>
              <a:t> </a:t>
            </a:r>
            <a:r>
              <a:rPr sz="2400" spc="-5" dirty="0">
                <a:latin typeface="Calibri"/>
                <a:cs typeface="Calibri"/>
              </a:rPr>
              <a:t>tiles</a:t>
            </a:r>
            <a:endParaRPr sz="2400" dirty="0">
              <a:latin typeface="Calibri"/>
              <a:cs typeface="Calibri"/>
            </a:endParaRPr>
          </a:p>
          <a:p>
            <a:pPr marL="748665" marR="5080" lvl="1" indent="-279400">
              <a:lnSpc>
                <a:spcPts val="2820"/>
              </a:lnSpc>
              <a:spcBef>
                <a:spcPts val="740"/>
              </a:spcBef>
              <a:buFont typeface="Arial"/>
              <a:buChar char="–"/>
              <a:tabLst>
                <a:tab pos="755650" algn="l"/>
              </a:tabLst>
            </a:pPr>
            <a:r>
              <a:rPr sz="2400" spc="-5" dirty="0">
                <a:latin typeface="Calibri"/>
                <a:cs typeface="Calibri"/>
              </a:rPr>
              <a:t>Each </a:t>
            </a:r>
            <a:r>
              <a:rPr sz="2400" spc="-10" dirty="0">
                <a:latin typeface="Calibri"/>
                <a:cs typeface="Calibri"/>
              </a:rPr>
              <a:t>tile </a:t>
            </a:r>
            <a:r>
              <a:rPr sz="2400" dirty="0">
                <a:latin typeface="Calibri"/>
                <a:cs typeface="Calibri"/>
              </a:rPr>
              <a:t>has 2 </a:t>
            </a:r>
            <a:r>
              <a:rPr sz="2400" spc="-5" dirty="0">
                <a:latin typeface="Calibri"/>
                <a:cs typeface="Calibri"/>
              </a:rPr>
              <a:t>cores</a:t>
            </a:r>
            <a:r>
              <a:rPr sz="2400" spc="-40" dirty="0">
                <a:latin typeface="Calibri"/>
                <a:cs typeface="Calibri"/>
              </a:rPr>
              <a:t> </a:t>
            </a:r>
            <a:r>
              <a:rPr sz="2400" dirty="0">
                <a:latin typeface="Calibri"/>
                <a:cs typeface="Calibri"/>
              </a:rPr>
              <a:t>and  a </a:t>
            </a:r>
            <a:r>
              <a:rPr sz="2400" spc="-5" dirty="0">
                <a:latin typeface="Calibri"/>
                <a:cs typeface="Calibri"/>
              </a:rPr>
              <a:t>shared </a:t>
            </a:r>
            <a:r>
              <a:rPr sz="2400" dirty="0">
                <a:latin typeface="Calibri"/>
                <a:cs typeface="Calibri"/>
              </a:rPr>
              <a:t>L2</a:t>
            </a:r>
            <a:r>
              <a:rPr sz="2400" spc="-10" dirty="0">
                <a:latin typeface="Calibri"/>
                <a:cs typeface="Calibri"/>
              </a:rPr>
              <a:t> </a:t>
            </a:r>
            <a:r>
              <a:rPr sz="2400" spc="-5" dirty="0">
                <a:latin typeface="Calibri"/>
                <a:cs typeface="Calibri"/>
              </a:rPr>
              <a:t>cache</a:t>
            </a:r>
            <a:endParaRPr sz="2400" dirty="0">
              <a:latin typeface="Calibri"/>
              <a:cs typeface="Calibri"/>
            </a:endParaRPr>
          </a:p>
          <a:p>
            <a:pPr marL="748665" marR="184785" lvl="1" indent="-279400">
              <a:lnSpc>
                <a:spcPct val="99400"/>
              </a:lnSpc>
              <a:spcBef>
                <a:spcPts val="535"/>
              </a:spcBef>
              <a:buFont typeface="Arial"/>
              <a:buChar char="–"/>
              <a:tabLst>
                <a:tab pos="755650" algn="l"/>
              </a:tabLst>
            </a:pPr>
            <a:r>
              <a:rPr sz="2400" spc="-5" dirty="0">
                <a:latin typeface="Calibri"/>
                <a:cs typeface="Calibri"/>
              </a:rPr>
              <a:t>Each core </a:t>
            </a:r>
            <a:r>
              <a:rPr sz="2400" dirty="0">
                <a:latin typeface="Calibri"/>
                <a:cs typeface="Calibri"/>
              </a:rPr>
              <a:t>has 4  </a:t>
            </a:r>
            <a:r>
              <a:rPr sz="2400" spc="-5" dirty="0">
                <a:latin typeface="Calibri"/>
                <a:cs typeface="Calibri"/>
              </a:rPr>
              <a:t>hyperthreads sharing </a:t>
            </a:r>
            <a:r>
              <a:rPr sz="2400" dirty="0">
                <a:latin typeface="Calibri"/>
                <a:cs typeface="Calibri"/>
              </a:rPr>
              <a:t>an L1</a:t>
            </a:r>
            <a:r>
              <a:rPr sz="2400" spc="-50" dirty="0">
                <a:latin typeface="Calibri"/>
                <a:cs typeface="Calibri"/>
              </a:rPr>
              <a:t> </a:t>
            </a:r>
            <a:r>
              <a:rPr sz="2400" spc="-5" dirty="0">
                <a:latin typeface="Calibri"/>
                <a:cs typeface="Calibri"/>
              </a:rPr>
              <a:t>cache</a:t>
            </a:r>
            <a:endParaRPr sz="2400" dirty="0">
              <a:latin typeface="Calibri"/>
              <a:cs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61486" y="1883993"/>
            <a:ext cx="6022884" cy="4143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39080" y="494688"/>
            <a:ext cx="7485719" cy="505267"/>
          </a:xfrm>
          <a:prstGeom prst="rect">
            <a:avLst/>
          </a:prstGeom>
        </p:spPr>
        <p:txBody>
          <a:bodyPr vert="horz" wrap="square" lIns="0" tIns="12700" rIns="0" bIns="0" rtlCol="0">
            <a:spAutoFit/>
          </a:bodyPr>
          <a:lstStyle/>
          <a:p>
            <a:pPr marL="12700">
              <a:lnSpc>
                <a:spcPct val="100000"/>
              </a:lnSpc>
              <a:spcBef>
                <a:spcPts val="100"/>
              </a:spcBef>
            </a:pPr>
            <a:r>
              <a:rPr spc="-150" dirty="0"/>
              <a:t>Bottlenecks within the node – Affinity issues</a:t>
            </a:r>
          </a:p>
        </p:txBody>
      </p:sp>
      <p:sp>
        <p:nvSpPr>
          <p:cNvPr id="4" name="object 4"/>
          <p:cNvSpPr txBox="1"/>
          <p:nvPr/>
        </p:nvSpPr>
        <p:spPr>
          <a:xfrm>
            <a:off x="255541" y="1251966"/>
            <a:ext cx="3836035" cy="4227195"/>
          </a:xfrm>
          <a:prstGeom prst="rect">
            <a:avLst/>
          </a:prstGeom>
        </p:spPr>
        <p:txBody>
          <a:bodyPr vert="horz" wrap="square" lIns="0" tIns="88900" rIns="0" bIns="0" rtlCol="0">
            <a:spAutoFit/>
          </a:bodyPr>
          <a:lstStyle/>
          <a:p>
            <a:pPr marL="355600" indent="-342900" algn="just">
              <a:lnSpc>
                <a:spcPct val="100000"/>
              </a:lnSpc>
              <a:spcBef>
                <a:spcPts val="700"/>
              </a:spcBef>
              <a:buFont typeface="Arial"/>
              <a:buChar char="•"/>
              <a:tabLst>
                <a:tab pos="355600" algn="l"/>
              </a:tabLst>
            </a:pPr>
            <a:r>
              <a:rPr sz="2800" b="1" spc="-5" dirty="0">
                <a:latin typeface="Calibri"/>
                <a:cs typeface="Calibri"/>
              </a:rPr>
              <a:t>Where are my</a:t>
            </a:r>
            <a:r>
              <a:rPr sz="2800" b="1" spc="-70" dirty="0">
                <a:latin typeface="Calibri"/>
                <a:cs typeface="Calibri"/>
              </a:rPr>
              <a:t> </a:t>
            </a:r>
            <a:r>
              <a:rPr sz="2800" b="1" spc="-5" dirty="0">
                <a:latin typeface="Calibri"/>
                <a:cs typeface="Calibri"/>
              </a:rPr>
              <a:t>threads?</a:t>
            </a:r>
            <a:endParaRPr sz="2800">
              <a:latin typeface="Calibri"/>
              <a:cs typeface="Calibri"/>
            </a:endParaRPr>
          </a:p>
          <a:p>
            <a:pPr marL="748665" marR="135255" lvl="1" indent="-279400" algn="just">
              <a:lnSpc>
                <a:spcPct val="101499"/>
              </a:lnSpc>
              <a:spcBef>
                <a:spcPts val="475"/>
              </a:spcBef>
              <a:buFont typeface="Arial"/>
              <a:buChar char="–"/>
              <a:tabLst>
                <a:tab pos="755650" algn="l"/>
              </a:tabLst>
            </a:pPr>
            <a:r>
              <a:rPr sz="2400" dirty="0">
                <a:latin typeface="Calibri"/>
                <a:cs typeface="Calibri"/>
              </a:rPr>
              <a:t>Is </a:t>
            </a:r>
            <a:r>
              <a:rPr sz="2400" spc="-5" dirty="0">
                <a:latin typeface="Calibri"/>
                <a:cs typeface="Calibri"/>
              </a:rPr>
              <a:t>each </a:t>
            </a:r>
            <a:r>
              <a:rPr sz="2400" dirty="0">
                <a:latin typeface="Calibri"/>
                <a:cs typeface="Calibri"/>
              </a:rPr>
              <a:t>using a</a:t>
            </a:r>
            <a:r>
              <a:rPr sz="2400" spc="-45" dirty="0">
                <a:latin typeface="Calibri"/>
                <a:cs typeface="Calibri"/>
              </a:rPr>
              <a:t> </a:t>
            </a:r>
            <a:r>
              <a:rPr sz="2400" spc="-5" dirty="0">
                <a:latin typeface="Calibri"/>
                <a:cs typeface="Calibri"/>
              </a:rPr>
              <a:t>diﬀerent  core </a:t>
            </a:r>
            <a:r>
              <a:rPr sz="2400" dirty="0">
                <a:latin typeface="Calibri"/>
                <a:cs typeface="Calibri"/>
              </a:rPr>
              <a:t>at</a:t>
            </a:r>
            <a:r>
              <a:rPr sz="2400" spc="-5" dirty="0">
                <a:latin typeface="Calibri"/>
                <a:cs typeface="Calibri"/>
              </a:rPr>
              <a:t> </a:t>
            </a:r>
            <a:r>
              <a:rPr sz="2400" dirty="0">
                <a:latin typeface="Calibri"/>
                <a:cs typeface="Calibri"/>
              </a:rPr>
              <a:t>least?</a:t>
            </a:r>
            <a:endParaRPr sz="2400">
              <a:latin typeface="Calibri"/>
              <a:cs typeface="Calibri"/>
            </a:endParaRPr>
          </a:p>
          <a:p>
            <a:pPr marL="354965" marR="1191895" indent="-342900" algn="just">
              <a:lnSpc>
                <a:spcPct val="100099"/>
              </a:lnSpc>
              <a:spcBef>
                <a:spcPts val="585"/>
              </a:spcBef>
              <a:buFont typeface="Arial"/>
              <a:buChar char="•"/>
              <a:tabLst>
                <a:tab pos="355600" algn="l"/>
              </a:tabLst>
            </a:pPr>
            <a:r>
              <a:rPr sz="2800" b="1" dirty="0">
                <a:latin typeface="Calibri"/>
                <a:cs typeface="Calibri"/>
              </a:rPr>
              <a:t>Linux does not  always choose  </a:t>
            </a:r>
            <a:r>
              <a:rPr sz="2800" b="1" spc="-5" dirty="0">
                <a:latin typeface="Calibri"/>
                <a:cs typeface="Calibri"/>
              </a:rPr>
              <a:t>best</a:t>
            </a:r>
            <a:r>
              <a:rPr sz="2800" b="1" spc="-60" dirty="0">
                <a:latin typeface="Calibri"/>
                <a:cs typeface="Calibri"/>
              </a:rPr>
              <a:t> </a:t>
            </a:r>
            <a:r>
              <a:rPr sz="2800" b="1" spc="-5" dirty="0">
                <a:latin typeface="Calibri"/>
                <a:cs typeface="Calibri"/>
              </a:rPr>
              <a:t>placement</a:t>
            </a:r>
            <a:endParaRPr sz="2800">
              <a:latin typeface="Calibri"/>
              <a:cs typeface="Calibri"/>
            </a:endParaRPr>
          </a:p>
          <a:p>
            <a:pPr marL="748665" marR="878840" lvl="1" indent="-279400">
              <a:lnSpc>
                <a:spcPct val="99800"/>
              </a:lnSpc>
              <a:spcBef>
                <a:spcPts val="625"/>
              </a:spcBef>
              <a:buFont typeface="Arial"/>
              <a:buChar char="–"/>
              <a:tabLst>
                <a:tab pos="755650" algn="l"/>
              </a:tabLst>
            </a:pPr>
            <a:r>
              <a:rPr sz="2400" dirty="0">
                <a:latin typeface="Calibri"/>
                <a:cs typeface="Calibri"/>
              </a:rPr>
              <a:t>Use </a:t>
            </a:r>
            <a:r>
              <a:rPr sz="2400" spc="-5" dirty="0">
                <a:latin typeface="Calibri"/>
                <a:cs typeface="Calibri"/>
              </a:rPr>
              <a:t>srun </a:t>
            </a:r>
            <a:r>
              <a:rPr sz="2400" spc="-10" dirty="0">
                <a:latin typeface="Calibri"/>
                <a:cs typeface="Calibri"/>
              </a:rPr>
              <a:t>options  </a:t>
            </a:r>
            <a:r>
              <a:rPr sz="2400" dirty="0">
                <a:latin typeface="Calibri"/>
                <a:cs typeface="Calibri"/>
              </a:rPr>
              <a:t>to </a:t>
            </a:r>
            <a:r>
              <a:rPr sz="2400" spc="-5" dirty="0">
                <a:latin typeface="Calibri"/>
                <a:cs typeface="Calibri"/>
              </a:rPr>
              <a:t>ensure</a:t>
            </a:r>
            <a:r>
              <a:rPr sz="2400" spc="-75" dirty="0">
                <a:latin typeface="Calibri"/>
                <a:cs typeface="Calibri"/>
              </a:rPr>
              <a:t> </a:t>
            </a:r>
            <a:r>
              <a:rPr sz="2400" spc="-5" dirty="0">
                <a:latin typeface="Calibri"/>
                <a:cs typeface="Calibri"/>
              </a:rPr>
              <a:t>optimal  thread/process  placement</a:t>
            </a:r>
            <a:endParaRPr sz="240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5659" y="4728394"/>
            <a:ext cx="5935691" cy="1621255"/>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760538" y="3099600"/>
            <a:ext cx="5935691" cy="1647518"/>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535924" y="1374126"/>
            <a:ext cx="7724140" cy="1940560"/>
          </a:xfrm>
          <a:prstGeom prst="rect">
            <a:avLst/>
          </a:prstGeom>
        </p:spPr>
        <p:txBody>
          <a:bodyPr vert="horz" wrap="square" lIns="0" tIns="12700" rIns="0" bIns="0" rtlCol="0">
            <a:spAutoFit/>
          </a:bodyPr>
          <a:lstStyle/>
          <a:p>
            <a:pPr marL="12700">
              <a:lnSpc>
                <a:spcPts val="2840"/>
              </a:lnSpc>
              <a:spcBef>
                <a:spcPts val="100"/>
              </a:spcBef>
            </a:pPr>
            <a:r>
              <a:rPr sz="2400" b="1" spc="-5" dirty="0">
                <a:latin typeface="Calibri"/>
                <a:cs typeface="Calibri"/>
              </a:rPr>
              <a:t>Solution: use</a:t>
            </a:r>
            <a:r>
              <a:rPr sz="2400" b="1" dirty="0">
                <a:latin typeface="Calibri"/>
                <a:cs typeface="Calibri"/>
              </a:rPr>
              <a:t> </a:t>
            </a:r>
            <a:r>
              <a:rPr sz="2400" b="1" spc="-5" dirty="0">
                <a:latin typeface="Calibri"/>
                <a:cs typeface="Calibri"/>
              </a:rPr>
              <a:t>--cpu_bind:</a:t>
            </a:r>
            <a:endParaRPr sz="2400" dirty="0">
              <a:latin typeface="Calibri"/>
              <a:cs typeface="Calibri"/>
            </a:endParaRPr>
          </a:p>
          <a:p>
            <a:pPr marL="12700" marR="433070">
              <a:lnSpc>
                <a:spcPts val="2200"/>
              </a:lnSpc>
              <a:tabLst>
                <a:tab pos="1247140" algn="l"/>
                <a:tab pos="6047740" algn="l"/>
              </a:tabLst>
            </a:pPr>
            <a:r>
              <a:rPr sz="1800" spc="-5" dirty="0">
                <a:latin typeface="Courier New"/>
                <a:cs typeface="Courier New"/>
              </a:rPr>
              <a:t>sru</a:t>
            </a:r>
            <a:r>
              <a:rPr sz="1800" dirty="0">
                <a:latin typeface="Courier New"/>
                <a:cs typeface="Courier New"/>
              </a:rPr>
              <a:t>n</a:t>
            </a:r>
            <a:r>
              <a:rPr sz="1800" spc="-5" dirty="0">
                <a:latin typeface="Courier New"/>
                <a:cs typeface="Courier New"/>
              </a:rPr>
              <a:t> -</a:t>
            </a:r>
            <a:r>
              <a:rPr sz="1800" dirty="0">
                <a:latin typeface="Courier New"/>
                <a:cs typeface="Courier New"/>
              </a:rPr>
              <a:t>n	</a:t>
            </a:r>
            <a:r>
              <a:rPr sz="1800" spc="-5" dirty="0">
                <a:latin typeface="Courier New"/>
                <a:cs typeface="Courier New"/>
              </a:rPr>
              <a:t>6</a:t>
            </a:r>
            <a:r>
              <a:rPr sz="1800" dirty="0">
                <a:latin typeface="Courier New"/>
                <a:cs typeface="Courier New"/>
              </a:rPr>
              <a:t>4</a:t>
            </a:r>
            <a:r>
              <a:rPr sz="1800" spc="-5" dirty="0">
                <a:latin typeface="Courier New"/>
                <a:cs typeface="Courier New"/>
              </a:rPr>
              <a:t> -</a:t>
            </a:r>
            <a:r>
              <a:rPr sz="1800" dirty="0">
                <a:latin typeface="Courier New"/>
                <a:cs typeface="Courier New"/>
              </a:rPr>
              <a:t>c</a:t>
            </a:r>
            <a:r>
              <a:rPr sz="1800" spc="-5" dirty="0">
                <a:latin typeface="Courier New"/>
                <a:cs typeface="Courier New"/>
              </a:rPr>
              <a:t> </a:t>
            </a:r>
            <a:r>
              <a:rPr sz="1800" dirty="0">
                <a:latin typeface="Courier New"/>
                <a:cs typeface="Courier New"/>
              </a:rPr>
              <a:t>4</a:t>
            </a:r>
            <a:r>
              <a:rPr sz="1800" spc="-5" dirty="0">
                <a:latin typeface="Courier New"/>
                <a:cs typeface="Courier New"/>
              </a:rPr>
              <a:t> --cpu_bind=verbose,core</a:t>
            </a:r>
            <a:r>
              <a:rPr sz="1800" dirty="0">
                <a:latin typeface="Courier New"/>
                <a:cs typeface="Courier New"/>
              </a:rPr>
              <a:t>s	</a:t>
            </a:r>
            <a:r>
              <a:rPr sz="1800" spc="-5" dirty="0">
                <a:latin typeface="Courier New"/>
                <a:cs typeface="Courier New"/>
              </a:rPr>
              <a:t>./my_exec  srun -n 128 -c </a:t>
            </a:r>
            <a:r>
              <a:rPr sz="1800" dirty="0">
                <a:latin typeface="Courier New"/>
                <a:cs typeface="Courier New"/>
              </a:rPr>
              <a:t>2 </a:t>
            </a:r>
            <a:r>
              <a:rPr sz="1800" spc="-5" dirty="0">
                <a:latin typeface="Courier New"/>
                <a:cs typeface="Courier New"/>
              </a:rPr>
              <a:t>--cpu_bind=verbose,threads</a:t>
            </a:r>
            <a:r>
              <a:rPr sz="1800" spc="-85" dirty="0">
                <a:latin typeface="Courier New"/>
                <a:cs typeface="Courier New"/>
              </a:rPr>
              <a:t> </a:t>
            </a:r>
            <a:r>
              <a:rPr sz="1800" spc="-5" dirty="0">
                <a:latin typeface="Courier New"/>
                <a:cs typeface="Courier New"/>
              </a:rPr>
              <a:t>./my_exec</a:t>
            </a:r>
            <a:endParaRPr sz="1800" dirty="0">
              <a:latin typeface="Courier New"/>
              <a:cs typeface="Courier New"/>
            </a:endParaRPr>
          </a:p>
          <a:p>
            <a:pPr>
              <a:lnSpc>
                <a:spcPct val="100000"/>
              </a:lnSpc>
              <a:spcBef>
                <a:spcPts val="20"/>
              </a:spcBef>
            </a:pPr>
            <a:endParaRPr sz="1800" dirty="0">
              <a:latin typeface="Courier New"/>
              <a:cs typeface="Courier New"/>
            </a:endParaRPr>
          </a:p>
          <a:p>
            <a:pPr marL="469900" indent="-381000">
              <a:lnSpc>
                <a:spcPct val="100000"/>
              </a:lnSpc>
              <a:buFont typeface="Arial"/>
              <a:buChar char="•"/>
              <a:tabLst>
                <a:tab pos="469265" algn="l"/>
                <a:tab pos="469900" algn="l"/>
              </a:tabLst>
            </a:pPr>
            <a:r>
              <a:rPr sz="2400" b="1" spc="-5" dirty="0">
                <a:latin typeface="Calibri"/>
                <a:cs typeface="Calibri"/>
              </a:rPr>
              <a:t>Controls what </a:t>
            </a:r>
            <a:r>
              <a:rPr sz="2400" b="1" dirty="0">
                <a:latin typeface="Calibri"/>
                <a:cs typeface="Calibri"/>
              </a:rPr>
              <a:t>a </a:t>
            </a:r>
            <a:r>
              <a:rPr sz="2400" b="1" spc="-5" dirty="0">
                <a:latin typeface="Calibri"/>
                <a:cs typeface="Calibri"/>
              </a:rPr>
              <a:t>task (MPI rank) </a:t>
            </a:r>
            <a:r>
              <a:rPr sz="2400" b="1" dirty="0">
                <a:latin typeface="Calibri"/>
                <a:cs typeface="Calibri"/>
              </a:rPr>
              <a:t>is </a:t>
            </a:r>
            <a:r>
              <a:rPr sz="2400" b="1" spc="-5" dirty="0">
                <a:latin typeface="Calibri"/>
                <a:cs typeface="Calibri"/>
              </a:rPr>
              <a:t>bound</a:t>
            </a:r>
            <a:r>
              <a:rPr sz="2400" b="1" spc="20" dirty="0">
                <a:latin typeface="Calibri"/>
                <a:cs typeface="Calibri"/>
              </a:rPr>
              <a:t> </a:t>
            </a:r>
            <a:r>
              <a:rPr sz="2400" b="1" dirty="0">
                <a:latin typeface="Calibri"/>
                <a:cs typeface="Calibri"/>
              </a:rPr>
              <a:t>to</a:t>
            </a:r>
            <a:endParaRPr sz="2400" dirty="0">
              <a:latin typeface="Calibri"/>
              <a:cs typeface="Calibri"/>
            </a:endParaRPr>
          </a:p>
          <a:p>
            <a:pPr marL="697865">
              <a:lnSpc>
                <a:spcPct val="100000"/>
              </a:lnSpc>
              <a:spcBef>
                <a:spcPts val="20"/>
              </a:spcBef>
            </a:pPr>
            <a:r>
              <a:rPr sz="2400" dirty="0">
                <a:latin typeface="Arial"/>
                <a:cs typeface="Arial"/>
              </a:rPr>
              <a:t>– </a:t>
            </a:r>
            <a:r>
              <a:rPr sz="2400" dirty="0">
                <a:latin typeface="Calibri"/>
                <a:cs typeface="Calibri"/>
              </a:rPr>
              <a:t>If no </a:t>
            </a:r>
            <a:r>
              <a:rPr sz="2400" spc="-5" dirty="0">
                <a:latin typeface="Calibri"/>
                <a:cs typeface="Calibri"/>
              </a:rPr>
              <a:t>more </a:t>
            </a:r>
            <a:r>
              <a:rPr sz="2400" dirty="0">
                <a:latin typeface="Calibri"/>
                <a:cs typeface="Calibri"/>
              </a:rPr>
              <a:t>than 1 </a:t>
            </a:r>
            <a:r>
              <a:rPr sz="2400" spc="-5" dirty="0">
                <a:latin typeface="Calibri"/>
                <a:cs typeface="Calibri"/>
              </a:rPr>
              <a:t>MPI rank </a:t>
            </a:r>
            <a:r>
              <a:rPr sz="2400" dirty="0">
                <a:latin typeface="Calibri"/>
                <a:cs typeface="Calibri"/>
              </a:rPr>
              <a:t>per </a:t>
            </a:r>
            <a:r>
              <a:rPr sz="2400" spc="-5" dirty="0">
                <a:latin typeface="Calibri"/>
                <a:cs typeface="Calibri"/>
              </a:rPr>
              <a:t>core:</a:t>
            </a:r>
            <a:r>
              <a:rPr sz="2400" spc="-250" dirty="0">
                <a:latin typeface="Calibri"/>
                <a:cs typeface="Calibri"/>
              </a:rPr>
              <a:t> </a:t>
            </a:r>
            <a:r>
              <a:rPr sz="1800" dirty="0">
                <a:latin typeface="Courier New"/>
                <a:cs typeface="Courier New"/>
              </a:rPr>
              <a:t>--cpu_bind=cores</a:t>
            </a:r>
          </a:p>
        </p:txBody>
      </p:sp>
      <p:sp>
        <p:nvSpPr>
          <p:cNvPr id="5" name="object 5"/>
          <p:cNvSpPr txBox="1"/>
          <p:nvPr/>
        </p:nvSpPr>
        <p:spPr>
          <a:xfrm>
            <a:off x="1221724" y="4422126"/>
            <a:ext cx="6922134"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 If </a:t>
            </a:r>
            <a:r>
              <a:rPr sz="2400" spc="-5" dirty="0">
                <a:latin typeface="Calibri"/>
                <a:cs typeface="Calibri"/>
              </a:rPr>
              <a:t>more </a:t>
            </a:r>
            <a:r>
              <a:rPr sz="2400" dirty="0">
                <a:latin typeface="Calibri"/>
                <a:cs typeface="Calibri"/>
              </a:rPr>
              <a:t>than 1 </a:t>
            </a:r>
            <a:r>
              <a:rPr sz="2400" spc="-5" dirty="0">
                <a:latin typeface="Calibri"/>
                <a:cs typeface="Calibri"/>
              </a:rPr>
              <a:t>MPI rank </a:t>
            </a:r>
            <a:r>
              <a:rPr sz="2400" dirty="0">
                <a:latin typeface="Calibri"/>
                <a:cs typeface="Calibri"/>
              </a:rPr>
              <a:t>per </a:t>
            </a:r>
            <a:r>
              <a:rPr sz="2400" spc="-5" dirty="0">
                <a:latin typeface="Calibri"/>
                <a:cs typeface="Calibri"/>
              </a:rPr>
              <a:t>core:</a:t>
            </a:r>
            <a:r>
              <a:rPr sz="2400" spc="15" dirty="0">
                <a:latin typeface="Calibri"/>
                <a:cs typeface="Calibri"/>
              </a:rPr>
              <a:t> </a:t>
            </a:r>
            <a:r>
              <a:rPr sz="1800" spc="-5" dirty="0">
                <a:latin typeface="Courier New"/>
                <a:cs typeface="Courier New"/>
              </a:rPr>
              <a:t>--cpu_bind=threads</a:t>
            </a:r>
            <a:endParaRPr sz="1800">
              <a:latin typeface="Courier New"/>
              <a:cs typeface="Courier New"/>
            </a:endParaRPr>
          </a:p>
        </p:txBody>
      </p:sp>
      <p:sp>
        <p:nvSpPr>
          <p:cNvPr id="6" name="object 6"/>
          <p:cNvSpPr txBox="1">
            <a:spLocks noGrp="1"/>
          </p:cNvSpPr>
          <p:nvPr>
            <p:ph type="title"/>
          </p:nvPr>
        </p:nvSpPr>
        <p:spPr>
          <a:xfrm>
            <a:off x="439087" y="357383"/>
            <a:ext cx="3575050" cy="513080"/>
          </a:xfrm>
          <a:prstGeom prst="rect">
            <a:avLst/>
          </a:prstGeom>
        </p:spPr>
        <p:txBody>
          <a:bodyPr vert="horz" wrap="square" lIns="0" tIns="12700" rIns="0" bIns="0" rtlCol="0">
            <a:spAutoFit/>
          </a:bodyPr>
          <a:lstStyle/>
          <a:p>
            <a:pPr marL="12700">
              <a:lnSpc>
                <a:spcPct val="100000"/>
              </a:lnSpc>
              <a:spcBef>
                <a:spcPts val="100"/>
              </a:spcBef>
            </a:pPr>
            <a:r>
              <a:rPr spc="-150" dirty="0"/>
              <a:t>Process (task) affinity</a:t>
            </a:r>
          </a:p>
        </p:txBody>
      </p:sp>
      <p:sp>
        <p:nvSpPr>
          <p:cNvPr id="7" name="矩形 6">
            <a:extLst>
              <a:ext uri="{FF2B5EF4-FFF2-40B4-BE49-F238E27FC236}">
                <a16:creationId xmlns:a16="http://schemas.microsoft.com/office/drawing/2014/main" id="{8925AFCD-6063-47A9-A368-11AE2151DB36}"/>
              </a:ext>
            </a:extLst>
          </p:cNvPr>
          <p:cNvSpPr/>
          <p:nvPr/>
        </p:nvSpPr>
        <p:spPr>
          <a:xfrm>
            <a:off x="5410200" y="1676400"/>
            <a:ext cx="990600" cy="685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7" y="357383"/>
            <a:ext cx="4049395" cy="513080"/>
          </a:xfrm>
          <a:prstGeom prst="rect">
            <a:avLst/>
          </a:prstGeom>
        </p:spPr>
        <p:txBody>
          <a:bodyPr vert="horz" wrap="square" lIns="0" tIns="12700" rIns="0" bIns="0" rtlCol="0">
            <a:spAutoFit/>
          </a:bodyPr>
          <a:lstStyle/>
          <a:p>
            <a:pPr marL="12700">
              <a:lnSpc>
                <a:spcPct val="100000"/>
              </a:lnSpc>
              <a:spcBef>
                <a:spcPts val="100"/>
              </a:spcBef>
            </a:pPr>
            <a:r>
              <a:rPr spc="-150" dirty="0"/>
              <a:t>Thread affinity (OpenMP)</a:t>
            </a:r>
          </a:p>
        </p:txBody>
      </p:sp>
      <p:sp>
        <p:nvSpPr>
          <p:cNvPr id="3" name="object 3"/>
          <p:cNvSpPr txBox="1"/>
          <p:nvPr/>
        </p:nvSpPr>
        <p:spPr>
          <a:xfrm>
            <a:off x="535924" y="1374126"/>
            <a:ext cx="3729354" cy="845819"/>
          </a:xfrm>
          <a:prstGeom prst="rect">
            <a:avLst/>
          </a:prstGeom>
        </p:spPr>
        <p:txBody>
          <a:bodyPr vert="horz" wrap="square" lIns="0" tIns="13970" rIns="0" bIns="0" rtlCol="0">
            <a:spAutoFit/>
          </a:bodyPr>
          <a:lstStyle/>
          <a:p>
            <a:pPr marL="12700" marR="5080">
              <a:lnSpc>
                <a:spcPct val="99500"/>
              </a:lnSpc>
              <a:spcBef>
                <a:spcPts val="110"/>
              </a:spcBef>
            </a:pPr>
            <a:r>
              <a:rPr sz="1800" spc="-5" dirty="0">
                <a:latin typeface="Courier New"/>
                <a:cs typeface="Courier New"/>
              </a:rPr>
              <a:t>export OMP_NUM_THREADS=2  export OMP_PROC_BIND=spread  export</a:t>
            </a:r>
            <a:r>
              <a:rPr sz="1800" spc="-25" dirty="0">
                <a:latin typeface="Courier New"/>
                <a:cs typeface="Courier New"/>
              </a:rPr>
              <a:t> </a:t>
            </a:r>
            <a:r>
              <a:rPr sz="1800" spc="-5" dirty="0">
                <a:latin typeface="Courier New"/>
                <a:cs typeface="Courier New"/>
              </a:rPr>
              <a:t>OMP_PLACES=cores</a:t>
            </a:r>
            <a:endParaRPr sz="1800">
              <a:latin typeface="Courier New"/>
              <a:cs typeface="Courier New"/>
            </a:endParaRPr>
          </a:p>
        </p:txBody>
      </p:sp>
      <p:sp>
        <p:nvSpPr>
          <p:cNvPr id="4" name="object 4"/>
          <p:cNvSpPr txBox="1"/>
          <p:nvPr/>
        </p:nvSpPr>
        <p:spPr>
          <a:xfrm>
            <a:off x="4788013" y="1640826"/>
            <a:ext cx="3317875" cy="579120"/>
          </a:xfrm>
          <a:prstGeom prst="rect">
            <a:avLst/>
          </a:prstGeom>
        </p:spPr>
        <p:txBody>
          <a:bodyPr vert="horz" wrap="square" lIns="0" tIns="12700" rIns="0" bIns="0" rtlCol="0">
            <a:spAutoFit/>
          </a:bodyPr>
          <a:lstStyle/>
          <a:p>
            <a:pPr marL="12700">
              <a:lnSpc>
                <a:spcPct val="100000"/>
              </a:lnSpc>
              <a:spcBef>
                <a:spcPts val="100"/>
              </a:spcBef>
            </a:pPr>
            <a:r>
              <a:rPr sz="1800" dirty="0">
                <a:latin typeface="Courier New"/>
                <a:cs typeface="Courier New"/>
              </a:rPr>
              <a:t># </a:t>
            </a:r>
            <a:r>
              <a:rPr sz="1800" spc="-5" dirty="0">
                <a:latin typeface="Courier New"/>
                <a:cs typeface="Courier New"/>
              </a:rPr>
              <a:t>or</a:t>
            </a:r>
            <a:r>
              <a:rPr sz="1800" spc="-25" dirty="0">
                <a:latin typeface="Courier New"/>
                <a:cs typeface="Courier New"/>
              </a:rPr>
              <a:t> </a:t>
            </a:r>
            <a:r>
              <a:rPr sz="1800" spc="-5" dirty="0">
                <a:latin typeface="Courier New"/>
                <a:cs typeface="Courier New"/>
              </a:rPr>
              <a:t>close</a:t>
            </a:r>
            <a:endParaRPr sz="1800">
              <a:latin typeface="Courier New"/>
              <a:cs typeface="Courier New"/>
            </a:endParaRPr>
          </a:p>
          <a:p>
            <a:pPr marL="12700">
              <a:lnSpc>
                <a:spcPct val="100000"/>
              </a:lnSpc>
              <a:spcBef>
                <a:spcPts val="40"/>
              </a:spcBef>
            </a:pPr>
            <a:r>
              <a:rPr sz="1800" dirty="0">
                <a:latin typeface="Courier New"/>
                <a:cs typeface="Courier New"/>
              </a:rPr>
              <a:t># </a:t>
            </a:r>
            <a:r>
              <a:rPr sz="1800" spc="-5" dirty="0">
                <a:latin typeface="Courier New"/>
                <a:cs typeface="Courier New"/>
              </a:rPr>
              <a:t>or threads, or</a:t>
            </a:r>
            <a:r>
              <a:rPr sz="1800" spc="-95" dirty="0">
                <a:latin typeface="Courier New"/>
                <a:cs typeface="Courier New"/>
              </a:rPr>
              <a:t> </a:t>
            </a:r>
            <a:r>
              <a:rPr sz="1800" spc="-5" dirty="0">
                <a:latin typeface="Courier New"/>
                <a:cs typeface="Courier New"/>
              </a:rPr>
              <a:t>sockets</a:t>
            </a:r>
            <a:endParaRPr sz="1800">
              <a:latin typeface="Courier New"/>
              <a:cs typeface="Courier New"/>
            </a:endParaRPr>
          </a:p>
        </p:txBody>
      </p:sp>
      <p:sp>
        <p:nvSpPr>
          <p:cNvPr id="5" name="object 5"/>
          <p:cNvSpPr txBox="1"/>
          <p:nvPr/>
        </p:nvSpPr>
        <p:spPr>
          <a:xfrm>
            <a:off x="535924" y="2186926"/>
            <a:ext cx="7295515" cy="299720"/>
          </a:xfrm>
          <a:prstGeom prst="rect">
            <a:avLst/>
          </a:prstGeom>
        </p:spPr>
        <p:txBody>
          <a:bodyPr vert="horz" wrap="square" lIns="0" tIns="12700" rIns="0" bIns="0" rtlCol="0">
            <a:spAutoFit/>
          </a:bodyPr>
          <a:lstStyle/>
          <a:p>
            <a:pPr marL="12700">
              <a:lnSpc>
                <a:spcPct val="100000"/>
              </a:lnSpc>
              <a:spcBef>
                <a:spcPts val="100"/>
              </a:spcBef>
              <a:tabLst>
                <a:tab pos="1247140" algn="l"/>
                <a:tab pos="6047740" algn="l"/>
              </a:tabLst>
            </a:pPr>
            <a:r>
              <a:rPr sz="1800" spc="-5" dirty="0">
                <a:latin typeface="Courier New"/>
                <a:cs typeface="Courier New"/>
              </a:rPr>
              <a:t>sru</a:t>
            </a:r>
            <a:r>
              <a:rPr sz="1800" dirty="0">
                <a:latin typeface="Courier New"/>
                <a:cs typeface="Courier New"/>
              </a:rPr>
              <a:t>n</a:t>
            </a:r>
            <a:r>
              <a:rPr sz="1800" spc="-5" dirty="0">
                <a:latin typeface="Courier New"/>
                <a:cs typeface="Courier New"/>
              </a:rPr>
              <a:t> -</a:t>
            </a:r>
            <a:r>
              <a:rPr sz="1800" dirty="0">
                <a:latin typeface="Courier New"/>
                <a:cs typeface="Courier New"/>
              </a:rPr>
              <a:t>n	</a:t>
            </a:r>
            <a:r>
              <a:rPr sz="1800" spc="-5" dirty="0">
                <a:latin typeface="Courier New"/>
                <a:cs typeface="Courier New"/>
              </a:rPr>
              <a:t>3</a:t>
            </a:r>
            <a:r>
              <a:rPr sz="1800" dirty="0">
                <a:latin typeface="Courier New"/>
                <a:cs typeface="Courier New"/>
              </a:rPr>
              <a:t>2</a:t>
            </a:r>
            <a:r>
              <a:rPr sz="1800" spc="-5" dirty="0">
                <a:latin typeface="Courier New"/>
                <a:cs typeface="Courier New"/>
              </a:rPr>
              <a:t> -</a:t>
            </a:r>
            <a:r>
              <a:rPr sz="1800" dirty="0">
                <a:latin typeface="Courier New"/>
                <a:cs typeface="Courier New"/>
              </a:rPr>
              <a:t>c</a:t>
            </a:r>
            <a:r>
              <a:rPr sz="1800" spc="-5" dirty="0">
                <a:latin typeface="Courier New"/>
                <a:cs typeface="Courier New"/>
              </a:rPr>
              <a:t> </a:t>
            </a:r>
            <a:r>
              <a:rPr sz="1800" dirty="0">
                <a:latin typeface="Courier New"/>
                <a:cs typeface="Courier New"/>
              </a:rPr>
              <a:t>8</a:t>
            </a:r>
            <a:r>
              <a:rPr sz="1800" spc="-5" dirty="0">
                <a:latin typeface="Courier New"/>
                <a:cs typeface="Courier New"/>
              </a:rPr>
              <a:t> --cpu_bind=verbose,core</a:t>
            </a:r>
            <a:r>
              <a:rPr sz="1800" dirty="0">
                <a:latin typeface="Courier New"/>
                <a:cs typeface="Courier New"/>
              </a:rPr>
              <a:t>s	</a:t>
            </a:r>
            <a:r>
              <a:rPr sz="1800" spc="-5" dirty="0">
                <a:latin typeface="Courier New"/>
                <a:cs typeface="Courier New"/>
              </a:rPr>
              <a:t>./my_exec</a:t>
            </a:r>
            <a:endParaRPr sz="1800">
              <a:latin typeface="Courier New"/>
              <a:cs typeface="Courier New"/>
            </a:endParaRPr>
          </a:p>
        </p:txBody>
      </p:sp>
      <p:sp>
        <p:nvSpPr>
          <p:cNvPr id="6" name="object 6"/>
          <p:cNvSpPr txBox="1"/>
          <p:nvPr/>
        </p:nvSpPr>
        <p:spPr>
          <a:xfrm>
            <a:off x="535924" y="4663426"/>
            <a:ext cx="6443345"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...If </a:t>
            </a:r>
            <a:r>
              <a:rPr sz="2400" b="1" spc="-5" dirty="0">
                <a:latin typeface="Calibri"/>
                <a:cs typeface="Calibri"/>
              </a:rPr>
              <a:t>using hyperthreads, use</a:t>
            </a:r>
            <a:r>
              <a:rPr sz="2400" b="1" spc="15" dirty="0">
                <a:latin typeface="Calibri"/>
                <a:cs typeface="Calibri"/>
              </a:rPr>
              <a:t> </a:t>
            </a:r>
            <a:r>
              <a:rPr sz="2400" b="1" spc="-5" dirty="0">
                <a:latin typeface="Calibri"/>
                <a:cs typeface="Calibri"/>
              </a:rPr>
              <a:t>OMP_PLACES=threads</a:t>
            </a:r>
            <a:endParaRPr sz="2400">
              <a:latin typeface="Calibri"/>
              <a:cs typeface="Calibri"/>
            </a:endParaRPr>
          </a:p>
        </p:txBody>
      </p:sp>
      <p:sp>
        <p:nvSpPr>
          <p:cNvPr id="7" name="object 7"/>
          <p:cNvSpPr/>
          <p:nvPr/>
        </p:nvSpPr>
        <p:spPr>
          <a:xfrm>
            <a:off x="1722590" y="3051140"/>
            <a:ext cx="5859444" cy="110048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7" y="357383"/>
            <a:ext cx="2573655" cy="513080"/>
          </a:xfrm>
          <a:prstGeom prst="rect">
            <a:avLst/>
          </a:prstGeom>
        </p:spPr>
        <p:txBody>
          <a:bodyPr vert="horz" wrap="square" lIns="0" tIns="12700" rIns="0" bIns="0" rtlCol="0">
            <a:spAutoFit/>
          </a:bodyPr>
          <a:lstStyle/>
          <a:p>
            <a:pPr marL="12700">
              <a:lnSpc>
                <a:spcPct val="100000"/>
              </a:lnSpc>
              <a:spcBef>
                <a:spcPts val="100"/>
              </a:spcBef>
            </a:pPr>
            <a:r>
              <a:rPr spc="-150" dirty="0"/>
              <a:t>Memory affinity</a:t>
            </a:r>
          </a:p>
        </p:txBody>
      </p:sp>
      <p:sp>
        <p:nvSpPr>
          <p:cNvPr id="3" name="object 3"/>
          <p:cNvSpPr txBox="1"/>
          <p:nvPr/>
        </p:nvSpPr>
        <p:spPr>
          <a:xfrm>
            <a:off x="304800" y="1112830"/>
            <a:ext cx="9058402" cy="5725414"/>
          </a:xfrm>
          <a:prstGeom prst="rect">
            <a:avLst/>
          </a:prstGeom>
        </p:spPr>
        <p:txBody>
          <a:bodyPr vert="horz" wrap="square" lIns="0" tIns="33020" rIns="0" bIns="0" rtlCol="0">
            <a:spAutoFit/>
          </a:bodyPr>
          <a:lstStyle/>
          <a:p>
            <a:pPr marL="355600" marR="299085" indent="-342900">
              <a:lnSpc>
                <a:spcPts val="3300"/>
              </a:lnSpc>
              <a:spcBef>
                <a:spcPts val="260"/>
              </a:spcBef>
            </a:pPr>
            <a:r>
              <a:rPr sz="2800" b="1" spc="-5" dirty="0">
                <a:latin typeface="Calibri"/>
                <a:cs typeface="Calibri"/>
              </a:rPr>
              <a:t>Linux default behavior </a:t>
            </a:r>
            <a:r>
              <a:rPr sz="2800" b="1" dirty="0">
                <a:latin typeface="Calibri"/>
                <a:cs typeface="Calibri"/>
              </a:rPr>
              <a:t>is to allocate to </a:t>
            </a:r>
            <a:r>
              <a:rPr sz="2800" b="1" spc="-5" dirty="0">
                <a:latin typeface="Calibri"/>
                <a:cs typeface="Calibri"/>
              </a:rPr>
              <a:t>closest NUMA-  node, </a:t>
            </a:r>
            <a:r>
              <a:rPr sz="2800" b="1" dirty="0">
                <a:latin typeface="Calibri"/>
                <a:cs typeface="Calibri"/>
              </a:rPr>
              <a:t>if </a:t>
            </a:r>
            <a:r>
              <a:rPr sz="2800" b="1" spc="-5" dirty="0">
                <a:latin typeface="Calibri"/>
                <a:cs typeface="Calibri"/>
              </a:rPr>
              <a:t>possible</a:t>
            </a:r>
            <a:endParaRPr sz="2800" dirty="0">
              <a:latin typeface="Calibri"/>
              <a:cs typeface="Calibri"/>
            </a:endParaRPr>
          </a:p>
          <a:p>
            <a:pPr marL="12700">
              <a:lnSpc>
                <a:spcPts val="3270"/>
              </a:lnSpc>
            </a:pPr>
            <a:r>
              <a:rPr sz="2800" b="1" dirty="0">
                <a:latin typeface="Calibri"/>
                <a:cs typeface="Calibri"/>
              </a:rPr>
              <a:t>Not always</a:t>
            </a:r>
            <a:r>
              <a:rPr sz="2800" b="1" spc="-10" dirty="0">
                <a:latin typeface="Calibri"/>
                <a:cs typeface="Calibri"/>
              </a:rPr>
              <a:t> </a:t>
            </a:r>
            <a:r>
              <a:rPr sz="2800" b="1" spc="-5" dirty="0">
                <a:latin typeface="Calibri"/>
                <a:cs typeface="Calibri"/>
              </a:rPr>
              <a:t>optimal:</a:t>
            </a:r>
            <a:endParaRPr sz="2800" dirty="0">
              <a:latin typeface="Calibri"/>
              <a:cs typeface="Calibri"/>
            </a:endParaRPr>
          </a:p>
          <a:p>
            <a:pPr marL="927100" indent="-381635">
              <a:lnSpc>
                <a:spcPts val="2850"/>
              </a:lnSpc>
              <a:buFont typeface="Arial"/>
              <a:buChar char="•"/>
              <a:tabLst>
                <a:tab pos="926465" algn="l"/>
                <a:tab pos="927100" algn="l"/>
              </a:tabLst>
            </a:pPr>
            <a:r>
              <a:rPr sz="2400" b="1" dirty="0">
                <a:latin typeface="Calibri"/>
                <a:cs typeface="Calibri"/>
              </a:rPr>
              <a:t>KNL </a:t>
            </a:r>
            <a:r>
              <a:rPr sz="2400" b="1" spc="-5" dirty="0">
                <a:latin typeface="Calibri"/>
                <a:cs typeface="Calibri"/>
              </a:rPr>
              <a:t>nodes: </a:t>
            </a:r>
            <a:r>
              <a:rPr sz="2400" b="1" dirty="0">
                <a:latin typeface="Calibri"/>
                <a:cs typeface="Calibri"/>
              </a:rPr>
              <a:t>DDR is </a:t>
            </a:r>
            <a:r>
              <a:rPr sz="2400" b="1" spc="-5" dirty="0">
                <a:latin typeface="Calibri"/>
                <a:cs typeface="Calibri"/>
              </a:rPr>
              <a:t>“closer” than</a:t>
            </a:r>
            <a:r>
              <a:rPr sz="2400" b="1" spc="5" dirty="0">
                <a:latin typeface="Calibri"/>
                <a:cs typeface="Calibri"/>
              </a:rPr>
              <a:t> </a:t>
            </a:r>
            <a:r>
              <a:rPr sz="2400" b="1" spc="-5" dirty="0">
                <a:latin typeface="Calibri"/>
                <a:cs typeface="Calibri"/>
              </a:rPr>
              <a:t>MCDRAM</a:t>
            </a:r>
            <a:endParaRPr sz="2400" dirty="0">
              <a:latin typeface="Calibri"/>
              <a:cs typeface="Calibri"/>
            </a:endParaRPr>
          </a:p>
          <a:p>
            <a:pPr>
              <a:lnSpc>
                <a:spcPct val="100000"/>
              </a:lnSpc>
              <a:spcBef>
                <a:spcPts val="10"/>
              </a:spcBef>
            </a:pPr>
            <a:endParaRPr sz="2350" dirty="0">
              <a:latin typeface="Calibri"/>
              <a:cs typeface="Calibri"/>
            </a:endParaRPr>
          </a:p>
          <a:p>
            <a:pPr marL="12700" marR="4942840">
              <a:lnSpc>
                <a:spcPct val="101899"/>
              </a:lnSpc>
            </a:pPr>
            <a:r>
              <a:rPr sz="1800" spc="-5" dirty="0">
                <a:latin typeface="Courier New"/>
                <a:cs typeface="Courier New"/>
              </a:rPr>
              <a:t>#SBATCH -C knl,</a:t>
            </a:r>
            <a:r>
              <a:rPr sz="1800" spc="-5" dirty="0">
                <a:solidFill>
                  <a:srgbClr val="FF0000"/>
                </a:solidFill>
                <a:latin typeface="Courier New"/>
                <a:cs typeface="Courier New"/>
              </a:rPr>
              <a:t>quad,flat</a:t>
            </a:r>
            <a:r>
              <a:rPr sz="1800" spc="-5" dirty="0">
                <a:latin typeface="Courier New"/>
                <a:cs typeface="Courier New"/>
              </a:rPr>
              <a:t>  export</a:t>
            </a:r>
            <a:r>
              <a:rPr sz="1800" spc="-95" dirty="0">
                <a:latin typeface="Courier New"/>
                <a:cs typeface="Courier New"/>
              </a:rPr>
              <a:t> </a:t>
            </a:r>
            <a:r>
              <a:rPr sz="1800" spc="-5" dirty="0">
                <a:latin typeface="Courier New"/>
                <a:cs typeface="Courier New"/>
              </a:rPr>
              <a:t>OMP_NUM_THREADS=4</a:t>
            </a:r>
            <a:endParaRPr sz="1800" dirty="0">
              <a:latin typeface="Courier New"/>
              <a:cs typeface="Courier New"/>
            </a:endParaRPr>
          </a:p>
          <a:p>
            <a:pPr marL="12700">
              <a:lnSpc>
                <a:spcPts val="2100"/>
              </a:lnSpc>
            </a:pPr>
            <a:r>
              <a:rPr sz="1800" spc="-5" dirty="0">
                <a:latin typeface="Courier New"/>
                <a:cs typeface="Courier New"/>
              </a:rPr>
              <a:t>srun -n16 -c16 --cpu_bind=cores --mem_bind=map_mem:1</a:t>
            </a:r>
            <a:r>
              <a:rPr sz="1800" spc="-80" dirty="0">
                <a:latin typeface="Courier New"/>
                <a:cs typeface="Courier New"/>
              </a:rPr>
              <a:t> </a:t>
            </a:r>
            <a:r>
              <a:rPr sz="1800" spc="-5" dirty="0">
                <a:latin typeface="Courier New"/>
                <a:cs typeface="Courier New"/>
              </a:rPr>
              <a:t>./a.out</a:t>
            </a:r>
            <a:endParaRPr sz="1800" dirty="0">
              <a:latin typeface="Courier New"/>
              <a:cs typeface="Courier New"/>
            </a:endParaRPr>
          </a:p>
          <a:p>
            <a:pPr>
              <a:lnSpc>
                <a:spcPct val="100000"/>
              </a:lnSpc>
              <a:spcBef>
                <a:spcPts val="40"/>
              </a:spcBef>
            </a:pPr>
            <a:endParaRPr sz="1850" dirty="0">
              <a:latin typeface="Courier New"/>
              <a:cs typeface="Courier New"/>
            </a:endParaRPr>
          </a:p>
          <a:p>
            <a:pPr marL="469900" indent="-381000">
              <a:lnSpc>
                <a:spcPct val="100000"/>
              </a:lnSpc>
              <a:spcBef>
                <a:spcPts val="5"/>
              </a:spcBef>
              <a:buFont typeface="Arial"/>
              <a:buChar char="•"/>
              <a:tabLst>
                <a:tab pos="469265" algn="l"/>
                <a:tab pos="469900" algn="l"/>
              </a:tabLst>
            </a:pPr>
            <a:r>
              <a:rPr sz="2400" b="1" spc="-5" dirty="0">
                <a:latin typeface="Calibri"/>
                <a:cs typeface="Calibri"/>
              </a:rPr>
              <a:t>NUMA node </a:t>
            </a:r>
            <a:r>
              <a:rPr sz="2400" b="1" dirty="0">
                <a:latin typeface="Calibri"/>
                <a:cs typeface="Calibri"/>
              </a:rPr>
              <a:t>1 is </a:t>
            </a:r>
            <a:r>
              <a:rPr sz="2400" b="1" spc="-5" dirty="0">
                <a:latin typeface="Calibri"/>
                <a:cs typeface="Calibri"/>
              </a:rPr>
              <a:t>MCDRAM </a:t>
            </a:r>
            <a:r>
              <a:rPr sz="2400" b="1" dirty="0">
                <a:latin typeface="Calibri"/>
                <a:cs typeface="Calibri"/>
              </a:rPr>
              <a:t>in </a:t>
            </a:r>
            <a:r>
              <a:rPr sz="2400" b="1" spc="-5" dirty="0" err="1">
                <a:latin typeface="Calibri"/>
                <a:cs typeface="Calibri"/>
              </a:rPr>
              <a:t>quad,ﬂat</a:t>
            </a:r>
            <a:r>
              <a:rPr sz="2400" b="1" spc="10" dirty="0">
                <a:latin typeface="Calibri"/>
                <a:cs typeface="Calibri"/>
              </a:rPr>
              <a:t> </a:t>
            </a:r>
            <a:r>
              <a:rPr sz="2400" b="1" spc="-5" dirty="0">
                <a:latin typeface="Calibri"/>
                <a:cs typeface="Calibri"/>
              </a:rPr>
              <a:t>mode</a:t>
            </a:r>
            <a:endParaRPr lang="en-US" sz="2400" b="1" spc="-5" dirty="0">
              <a:latin typeface="Calibri"/>
              <a:cs typeface="Calibri"/>
            </a:endParaRPr>
          </a:p>
          <a:p>
            <a:pPr marL="469900" indent="-381000">
              <a:lnSpc>
                <a:spcPct val="100000"/>
              </a:lnSpc>
              <a:spcBef>
                <a:spcPts val="5"/>
              </a:spcBef>
              <a:buFont typeface="Arial"/>
              <a:buChar char="•"/>
              <a:tabLst>
                <a:tab pos="469265" algn="l"/>
                <a:tab pos="469900" algn="l"/>
              </a:tabLst>
            </a:pPr>
            <a:r>
              <a:rPr lang="en-US" sz="2400" b="1" spc="-5" dirty="0">
                <a:latin typeface="Calibri"/>
                <a:cs typeface="Calibri"/>
              </a:rPr>
              <a:t>NUMA node 0 is DRAM</a:t>
            </a:r>
            <a:endParaRPr sz="2400" dirty="0">
              <a:latin typeface="Calibri"/>
              <a:cs typeface="Calibri"/>
            </a:endParaRPr>
          </a:p>
          <a:p>
            <a:pPr marL="469900" indent="-381000">
              <a:lnSpc>
                <a:spcPct val="100000"/>
              </a:lnSpc>
              <a:spcBef>
                <a:spcPts val="20"/>
              </a:spcBef>
              <a:buFont typeface="Arial"/>
              <a:buChar char="•"/>
              <a:tabLst>
                <a:tab pos="469265" algn="l"/>
                <a:tab pos="469900" algn="l"/>
              </a:tabLst>
            </a:pPr>
            <a:r>
              <a:rPr sz="2400" b="1" spc="-5" dirty="0">
                <a:latin typeface="Calibri"/>
                <a:cs typeface="Calibri"/>
              </a:rPr>
              <a:t>“Mandatory” mapping: </a:t>
            </a:r>
            <a:r>
              <a:rPr sz="2400" b="1" dirty="0">
                <a:latin typeface="Calibri"/>
                <a:cs typeface="Calibri"/>
              </a:rPr>
              <a:t>if </a:t>
            </a:r>
            <a:r>
              <a:rPr sz="2400" b="1" spc="-5" dirty="0">
                <a:latin typeface="Calibri"/>
                <a:cs typeface="Calibri"/>
              </a:rPr>
              <a:t>using &gt;16GB, </a:t>
            </a:r>
            <a:r>
              <a:rPr sz="2400" b="1" dirty="0">
                <a:latin typeface="Calibri"/>
                <a:cs typeface="Calibri"/>
              </a:rPr>
              <a:t>malloc will</a:t>
            </a:r>
            <a:r>
              <a:rPr sz="2400" b="1" spc="10" dirty="0">
                <a:latin typeface="Calibri"/>
                <a:cs typeface="Calibri"/>
              </a:rPr>
              <a:t> </a:t>
            </a:r>
            <a:r>
              <a:rPr sz="2400" b="1" dirty="0">
                <a:latin typeface="Calibri"/>
                <a:cs typeface="Calibri"/>
              </a:rPr>
              <a:t>fail</a:t>
            </a:r>
            <a:endParaRPr sz="2400" dirty="0">
              <a:latin typeface="Calibri"/>
              <a:cs typeface="Calibri"/>
            </a:endParaRPr>
          </a:p>
          <a:p>
            <a:pPr>
              <a:lnSpc>
                <a:spcPct val="100000"/>
              </a:lnSpc>
              <a:spcBef>
                <a:spcPts val="25"/>
              </a:spcBef>
            </a:pPr>
            <a:endParaRPr sz="2500" dirty="0">
              <a:latin typeface="Calibri"/>
              <a:cs typeface="Calibri"/>
            </a:endParaRPr>
          </a:p>
          <a:p>
            <a:pPr marL="88900" marR="1003935">
              <a:lnSpc>
                <a:spcPts val="2800"/>
              </a:lnSpc>
            </a:pPr>
            <a:r>
              <a:rPr sz="2400" b="1" spc="-5" dirty="0">
                <a:solidFill>
                  <a:srgbClr val="FF0000"/>
                </a:solidFill>
                <a:latin typeface="Calibri"/>
                <a:cs typeface="Calibri"/>
              </a:rPr>
              <a:t>NOTE: </a:t>
            </a:r>
            <a:r>
              <a:rPr sz="2400" b="1" dirty="0">
                <a:solidFill>
                  <a:srgbClr val="FF0000"/>
                </a:solidFill>
                <a:latin typeface="Calibri"/>
                <a:cs typeface="Calibri"/>
              </a:rPr>
              <a:t>today’s </a:t>
            </a:r>
            <a:r>
              <a:rPr sz="2400" b="1" spc="-5" dirty="0">
                <a:solidFill>
                  <a:srgbClr val="FF0000"/>
                </a:solidFill>
                <a:latin typeface="Calibri"/>
                <a:cs typeface="Calibri"/>
              </a:rPr>
              <a:t>reservation </a:t>
            </a:r>
            <a:r>
              <a:rPr sz="2400" b="1" dirty="0">
                <a:solidFill>
                  <a:srgbClr val="FF0000"/>
                </a:solidFill>
                <a:latin typeface="Calibri"/>
                <a:cs typeface="Calibri"/>
              </a:rPr>
              <a:t>is for </a:t>
            </a:r>
            <a:r>
              <a:rPr sz="2400" b="1" spc="-5" dirty="0">
                <a:solidFill>
                  <a:srgbClr val="FF0000"/>
                </a:solidFill>
                <a:latin typeface="Calibri"/>
                <a:cs typeface="Calibri"/>
              </a:rPr>
              <a:t>“cache-mode” nodes</a:t>
            </a:r>
            <a:r>
              <a:rPr lang="en-US" sz="2400" b="1" spc="-5" dirty="0">
                <a:solidFill>
                  <a:srgbClr val="FF0000"/>
                </a:solidFill>
                <a:latin typeface="Calibri"/>
                <a:cs typeface="Calibri"/>
              </a:rPr>
              <a:t>, e.g. “quad, cache” </a:t>
            </a:r>
            <a:r>
              <a:rPr sz="2400" b="1" spc="-5" dirty="0">
                <a:solidFill>
                  <a:srgbClr val="FF0000"/>
                </a:solidFill>
                <a:latin typeface="Calibri"/>
                <a:cs typeface="Calibri"/>
              </a:rPr>
              <a:t> so  MCDRAM </a:t>
            </a:r>
            <a:r>
              <a:rPr sz="2400" b="1" dirty="0">
                <a:solidFill>
                  <a:srgbClr val="FF0000"/>
                </a:solidFill>
                <a:latin typeface="Calibri"/>
                <a:cs typeface="Calibri"/>
              </a:rPr>
              <a:t>is </a:t>
            </a:r>
            <a:r>
              <a:rPr sz="2400" b="1" spc="-5" dirty="0">
                <a:solidFill>
                  <a:srgbClr val="FF0000"/>
                </a:solidFill>
                <a:latin typeface="Calibri"/>
                <a:cs typeface="Calibri"/>
              </a:rPr>
              <a:t>invisible</a:t>
            </a:r>
            <a:r>
              <a:rPr lang="en-US" sz="2400" b="1" spc="-5" dirty="0">
                <a:solidFill>
                  <a:srgbClr val="FF0000"/>
                </a:solidFill>
                <a:cs typeface="Calibri"/>
              </a:rPr>
              <a:t>, the MCDRAM is used as cache so is not considered as a separate NUMA node. </a:t>
            </a:r>
            <a:endParaRPr sz="2400" dirty="0">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080" y="494688"/>
            <a:ext cx="7180919" cy="505267"/>
          </a:xfrm>
          <a:prstGeom prst="rect">
            <a:avLst/>
          </a:prstGeom>
        </p:spPr>
        <p:txBody>
          <a:bodyPr vert="horz" wrap="square" lIns="0" tIns="12700" rIns="0" bIns="0" rtlCol="0">
            <a:spAutoFit/>
          </a:bodyPr>
          <a:lstStyle/>
          <a:p>
            <a:pPr marL="12700">
              <a:lnSpc>
                <a:spcPct val="100000"/>
              </a:lnSpc>
              <a:spcBef>
                <a:spcPts val="100"/>
              </a:spcBef>
            </a:pPr>
            <a:r>
              <a:rPr sz="3200" b="1" spc="-150" dirty="0">
                <a:solidFill>
                  <a:srgbClr val="194963"/>
                </a:solidFill>
                <a:latin typeface="+mj-lt"/>
                <a:ea typeface="+mj-ea"/>
                <a:cs typeface="Arial"/>
              </a:rPr>
              <a:t>Bottlenecks within the node – Affinity issues</a:t>
            </a:r>
          </a:p>
        </p:txBody>
      </p:sp>
      <p:sp>
        <p:nvSpPr>
          <p:cNvPr id="3" name="object 3"/>
          <p:cNvSpPr txBox="1"/>
          <p:nvPr/>
        </p:nvSpPr>
        <p:spPr>
          <a:xfrm>
            <a:off x="197160" y="1112952"/>
            <a:ext cx="3866515" cy="845819"/>
          </a:xfrm>
          <a:prstGeom prst="rect">
            <a:avLst/>
          </a:prstGeom>
        </p:spPr>
        <p:txBody>
          <a:bodyPr vert="horz" wrap="square" lIns="0" tIns="13970" rIns="0" bIns="0" rtlCol="0">
            <a:spAutoFit/>
          </a:bodyPr>
          <a:lstStyle/>
          <a:p>
            <a:pPr marL="12700" marR="5080">
              <a:lnSpc>
                <a:spcPct val="99500"/>
              </a:lnSpc>
              <a:spcBef>
                <a:spcPts val="110"/>
              </a:spcBef>
              <a:tabLst>
                <a:tab pos="698500" algn="l"/>
              </a:tabLst>
            </a:pPr>
            <a:r>
              <a:rPr sz="1800" spc="-5" dirty="0">
                <a:latin typeface="Courier New"/>
                <a:cs typeface="Courier New"/>
              </a:rPr>
              <a:t>OMP_PROC_BIND=true  OMP_PLACES=cores (threads)  </a:t>
            </a:r>
            <a:r>
              <a:rPr sz="1800" dirty="0">
                <a:latin typeface="Courier New"/>
                <a:cs typeface="Courier New"/>
              </a:rPr>
              <a:t>srun	</a:t>
            </a:r>
            <a:r>
              <a:rPr sz="1800" spc="-5" dirty="0">
                <a:latin typeface="Courier New"/>
                <a:cs typeface="Courier New"/>
              </a:rPr>
              <a:t>-c </a:t>
            </a:r>
            <a:r>
              <a:rPr sz="1800" dirty="0">
                <a:latin typeface="Courier New"/>
                <a:cs typeface="Courier New"/>
              </a:rPr>
              <a:t>4 </a:t>
            </a:r>
            <a:r>
              <a:rPr sz="1800" spc="-5" dirty="0">
                <a:latin typeface="Courier New"/>
                <a:cs typeface="Courier New"/>
              </a:rPr>
              <a:t>--cpu_bind=cores</a:t>
            </a:r>
            <a:r>
              <a:rPr sz="1800" spc="-45" dirty="0">
                <a:latin typeface="Courier New"/>
                <a:cs typeface="Courier New"/>
              </a:rPr>
              <a:t> </a:t>
            </a:r>
            <a:r>
              <a:rPr sz="1800" dirty="0">
                <a:latin typeface="Courier New"/>
                <a:cs typeface="Courier New"/>
              </a:rPr>
              <a:t>…</a:t>
            </a:r>
            <a:endParaRPr sz="1800">
              <a:latin typeface="Courier New"/>
              <a:cs typeface="Courier New"/>
            </a:endParaRPr>
          </a:p>
        </p:txBody>
      </p:sp>
      <p:sp>
        <p:nvSpPr>
          <p:cNvPr id="4" name="文本框 3">
            <a:extLst>
              <a:ext uri="{FF2B5EF4-FFF2-40B4-BE49-F238E27FC236}">
                <a16:creationId xmlns:a16="http://schemas.microsoft.com/office/drawing/2014/main" id="{E9C56DC9-4843-47D9-88A6-5195FB9104BB}"/>
              </a:ext>
            </a:extLst>
          </p:cNvPr>
          <p:cNvSpPr txBox="1"/>
          <p:nvPr/>
        </p:nvSpPr>
        <p:spPr>
          <a:xfrm>
            <a:off x="197160" y="4863406"/>
            <a:ext cx="2438400" cy="1477328"/>
          </a:xfrm>
          <a:prstGeom prst="rect">
            <a:avLst/>
          </a:prstGeom>
          <a:noFill/>
        </p:spPr>
        <p:txBody>
          <a:bodyPr wrap="square" rtlCol="0">
            <a:spAutoFit/>
          </a:bodyPr>
          <a:lstStyle/>
          <a:p>
            <a:r>
              <a:rPr lang="en-US" dirty="0"/>
              <a:t>Cache coherence</a:t>
            </a:r>
          </a:p>
          <a:p>
            <a:r>
              <a:rPr lang="en-US" dirty="0"/>
              <a:t>False sharing</a:t>
            </a:r>
          </a:p>
          <a:p>
            <a:r>
              <a:rPr lang="en-US" dirty="0"/>
              <a:t>Inter NUMA-node data access</a:t>
            </a:r>
          </a:p>
          <a:p>
            <a:r>
              <a:rPr lang="en-US"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6" name="object 6"/>
          <p:cNvSpPr txBox="1">
            <a:spLocks noGrp="1"/>
          </p:cNvSpPr>
          <p:nvPr>
            <p:ph type="title"/>
          </p:nvPr>
        </p:nvSpPr>
        <p:spPr>
          <a:xfrm>
            <a:off x="439081" y="448967"/>
            <a:ext cx="3142319" cy="513080"/>
          </a:xfrm>
          <a:prstGeom prst="rect">
            <a:avLst/>
          </a:prstGeom>
        </p:spPr>
        <p:txBody>
          <a:bodyPr vert="horz" wrap="square" lIns="0" tIns="12700" rIns="0" bIns="0" rtlCol="0">
            <a:spAutoFit/>
          </a:bodyPr>
          <a:lstStyle/>
          <a:p>
            <a:pPr marL="12700">
              <a:lnSpc>
                <a:spcPct val="100000"/>
              </a:lnSpc>
              <a:spcBef>
                <a:spcPts val="100"/>
              </a:spcBef>
            </a:pPr>
            <a:r>
              <a:rPr spc="-150" dirty="0"/>
              <a:t>Cori Overview</a:t>
            </a:r>
          </a:p>
        </p:txBody>
      </p:sp>
      <p:sp>
        <p:nvSpPr>
          <p:cNvPr id="7" name="object 7"/>
          <p:cNvSpPr txBox="1">
            <a:spLocks noGrp="1"/>
          </p:cNvSpPr>
          <p:nvPr>
            <p:ph type="body" idx="1"/>
          </p:nvPr>
        </p:nvSpPr>
        <p:spPr>
          <a:xfrm>
            <a:off x="532733" y="1260480"/>
            <a:ext cx="8078533" cy="5650520"/>
          </a:xfrm>
          <a:prstGeom prst="rect">
            <a:avLst/>
          </a:prstGeom>
        </p:spPr>
        <p:txBody>
          <a:bodyPr vert="horz" wrap="square" lIns="0" tIns="58419" rIns="0" bIns="0" rtlCol="0">
            <a:spAutoFit/>
          </a:bodyPr>
          <a:lstStyle/>
          <a:p>
            <a:pPr marL="4528185" marR="16510" indent="-342900">
              <a:lnSpc>
                <a:spcPts val="2800"/>
              </a:lnSpc>
              <a:spcBef>
                <a:spcPts val="459"/>
              </a:spcBef>
              <a:buFont typeface="Arial"/>
              <a:buChar char="•"/>
              <a:tabLst>
                <a:tab pos="4527550" algn="l"/>
                <a:tab pos="4528185" algn="l"/>
              </a:tabLst>
            </a:pPr>
            <a:r>
              <a:rPr dirty="0"/>
              <a:t>Login and compute</a:t>
            </a:r>
            <a:r>
              <a:rPr spc="-100" dirty="0"/>
              <a:t> </a:t>
            </a:r>
            <a:r>
              <a:rPr dirty="0"/>
              <a:t>nodes  are</a:t>
            </a:r>
            <a:r>
              <a:rPr spc="-10" dirty="0"/>
              <a:t> </a:t>
            </a:r>
            <a:r>
              <a:rPr spc="-5" dirty="0"/>
              <a:t>distinct</a:t>
            </a:r>
          </a:p>
          <a:p>
            <a:pPr marL="4528185" indent="-342900">
              <a:lnSpc>
                <a:spcPts val="2950"/>
              </a:lnSpc>
              <a:spcBef>
                <a:spcPts val="1460"/>
              </a:spcBef>
              <a:buFont typeface="Arial"/>
              <a:buChar char="•"/>
              <a:tabLst>
                <a:tab pos="4527550" algn="l"/>
                <a:tab pos="4528185" algn="l"/>
              </a:tabLst>
            </a:pPr>
            <a:r>
              <a:rPr spc="-5" dirty="0"/>
              <a:t>Large, </a:t>
            </a:r>
            <a:r>
              <a:rPr dirty="0"/>
              <a:t>fast,</a:t>
            </a:r>
            <a:r>
              <a:rPr spc="-10" dirty="0"/>
              <a:t> </a:t>
            </a:r>
            <a:r>
              <a:rPr dirty="0"/>
              <a:t>parallel</a:t>
            </a:r>
          </a:p>
          <a:p>
            <a:pPr marL="4528185" marR="163195">
              <a:lnSpc>
                <a:spcPts val="2800"/>
              </a:lnSpc>
              <a:spcBef>
                <a:spcPts val="190"/>
              </a:spcBef>
            </a:pPr>
            <a:r>
              <a:rPr spc="-5" dirty="0"/>
              <a:t>$SCRATCH ﬁlesystem for  running jobs</a:t>
            </a:r>
          </a:p>
          <a:p>
            <a:pPr marL="4528185" marR="415290" indent="-342900">
              <a:lnSpc>
                <a:spcPct val="91000"/>
              </a:lnSpc>
              <a:spcBef>
                <a:spcPts val="1745"/>
              </a:spcBef>
              <a:buFont typeface="Arial"/>
              <a:buChar char="•"/>
              <a:tabLst>
                <a:tab pos="4527550" algn="l"/>
                <a:tab pos="4528185" algn="l"/>
              </a:tabLst>
            </a:pPr>
            <a:r>
              <a:rPr dirty="0"/>
              <a:t>Smaller </a:t>
            </a:r>
            <a:r>
              <a:rPr spc="-5" dirty="0"/>
              <a:t>$HOME,  conﬁgured for building  code</a:t>
            </a:r>
          </a:p>
          <a:p>
            <a:pPr marL="4528185" marR="5080" indent="-342900">
              <a:lnSpc>
                <a:spcPct val="89400"/>
              </a:lnSpc>
              <a:spcBef>
                <a:spcPts val="1835"/>
              </a:spcBef>
              <a:buFont typeface="Arial"/>
              <a:buChar char="•"/>
              <a:tabLst>
                <a:tab pos="4527550" algn="l"/>
                <a:tab pos="4528185" algn="l"/>
              </a:tabLst>
            </a:pPr>
            <a:r>
              <a:rPr spc="-5" dirty="0"/>
              <a:t>Burst buﬀer ﬁlesystem  integrated, </a:t>
            </a:r>
            <a:r>
              <a:rPr dirty="0"/>
              <a:t>on </a:t>
            </a:r>
            <a:r>
              <a:rPr spc="-5" dirty="0"/>
              <a:t>high-speed  network</a:t>
            </a:r>
            <a:endParaRPr lang="en-US" spc="-5" dirty="0"/>
          </a:p>
          <a:p>
            <a:pPr marL="4528185" marR="5080" indent="-342900">
              <a:lnSpc>
                <a:spcPct val="89400"/>
              </a:lnSpc>
              <a:spcBef>
                <a:spcPts val="1835"/>
              </a:spcBef>
              <a:buFont typeface="Arial"/>
              <a:buChar char="•"/>
              <a:tabLst>
                <a:tab pos="4527550" algn="l"/>
                <a:tab pos="4528185" algn="l"/>
              </a:tabLst>
            </a:pPr>
            <a:r>
              <a:rPr lang="en-US" spc="-5" dirty="0"/>
              <a:t>Linux command: mount, </a:t>
            </a:r>
            <a:r>
              <a:rPr lang="en-US" spc="-5" dirty="0" err="1"/>
              <a:t>lsblk</a:t>
            </a:r>
            <a:r>
              <a:rPr lang="en-US" spc="-5" dirty="0"/>
              <a:t>, </a:t>
            </a:r>
            <a:endParaRPr spc="-5" dirty="0"/>
          </a:p>
        </p:txBody>
      </p:sp>
      <p:sp>
        <p:nvSpPr>
          <p:cNvPr id="8" name="object 8"/>
          <p:cNvSpPr/>
          <p:nvPr/>
        </p:nvSpPr>
        <p:spPr>
          <a:xfrm>
            <a:off x="360341" y="1260481"/>
            <a:ext cx="4266299" cy="52991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4537710" cy="513080"/>
          </a:xfrm>
          <a:prstGeom prst="rect">
            <a:avLst/>
          </a:prstGeom>
        </p:spPr>
        <p:txBody>
          <a:bodyPr vert="horz" wrap="square" lIns="0" tIns="12700" rIns="0" bIns="0" rtlCol="0">
            <a:spAutoFit/>
          </a:bodyPr>
          <a:lstStyle/>
          <a:p>
            <a:pPr marL="12700">
              <a:lnSpc>
                <a:spcPct val="100000"/>
              </a:lnSpc>
              <a:spcBef>
                <a:spcPts val="100"/>
              </a:spcBef>
            </a:pPr>
            <a:r>
              <a:rPr spc="-150" dirty="0"/>
              <a:t>Bottlenecks within the node</a:t>
            </a:r>
          </a:p>
        </p:txBody>
      </p:sp>
      <p:sp>
        <p:nvSpPr>
          <p:cNvPr id="3" name="object 3"/>
          <p:cNvSpPr txBox="1"/>
          <p:nvPr/>
        </p:nvSpPr>
        <p:spPr>
          <a:xfrm>
            <a:off x="535939" y="1065845"/>
            <a:ext cx="5838825" cy="421640"/>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2600" b="1" spc="-5" dirty="0">
                <a:latin typeface="Calibri"/>
                <a:cs typeface="Calibri"/>
              </a:rPr>
              <a:t>Performance tends to be dominated</a:t>
            </a:r>
            <a:r>
              <a:rPr sz="2600" b="1" spc="-70" dirty="0">
                <a:latin typeface="Calibri"/>
                <a:cs typeface="Calibri"/>
              </a:rPr>
              <a:t> </a:t>
            </a:r>
            <a:r>
              <a:rPr sz="2600" b="1" spc="-5" dirty="0">
                <a:latin typeface="Calibri"/>
                <a:cs typeface="Calibri"/>
              </a:rPr>
              <a:t>by:</a:t>
            </a:r>
            <a:endParaRPr sz="2600">
              <a:latin typeface="Calibri"/>
              <a:cs typeface="Calibri"/>
            </a:endParaRPr>
          </a:p>
        </p:txBody>
      </p:sp>
      <p:sp>
        <p:nvSpPr>
          <p:cNvPr id="4" name="object 4"/>
          <p:cNvSpPr txBox="1"/>
          <p:nvPr/>
        </p:nvSpPr>
        <p:spPr>
          <a:xfrm>
            <a:off x="535939" y="5412292"/>
            <a:ext cx="7053580" cy="749300"/>
          </a:xfrm>
          <a:prstGeom prst="rect">
            <a:avLst/>
          </a:prstGeom>
        </p:spPr>
        <p:txBody>
          <a:bodyPr vert="horz" wrap="square" lIns="0" tIns="80645" rIns="0" bIns="0" rtlCol="0">
            <a:spAutoFit/>
          </a:bodyPr>
          <a:lstStyle/>
          <a:p>
            <a:pPr marL="355600" marR="5080" indent="-342900">
              <a:lnSpc>
                <a:spcPts val="2580"/>
              </a:lnSpc>
              <a:spcBef>
                <a:spcPts val="635"/>
              </a:spcBef>
              <a:buFont typeface="Arial"/>
              <a:buChar char="•"/>
              <a:tabLst>
                <a:tab pos="354965" algn="l"/>
                <a:tab pos="355600" algn="l"/>
              </a:tabLst>
            </a:pPr>
            <a:r>
              <a:rPr lang="en-US" altLang="zh-CN" sz="2600" b="1" spc="45" dirty="0">
                <a:latin typeface="Calibri"/>
                <a:cs typeface="Calibri"/>
              </a:rPr>
              <a:t>Bottlenecks</a:t>
            </a:r>
            <a:r>
              <a:rPr sz="2600" b="1" spc="45" dirty="0">
                <a:latin typeface="Calibri"/>
                <a:cs typeface="Calibri"/>
              </a:rPr>
              <a:t> </a:t>
            </a:r>
            <a:r>
              <a:rPr sz="2600" b="1" dirty="0">
                <a:latin typeface="Calibri"/>
                <a:cs typeface="Calibri"/>
              </a:rPr>
              <a:t>are </a:t>
            </a:r>
            <a:r>
              <a:rPr sz="2600" b="1" spc="-5" dirty="0">
                <a:latin typeface="Calibri"/>
                <a:cs typeface="Calibri"/>
              </a:rPr>
              <a:t>usually due </a:t>
            </a:r>
            <a:r>
              <a:rPr sz="2600" b="1" dirty="0">
                <a:latin typeface="Calibri"/>
                <a:cs typeface="Calibri"/>
              </a:rPr>
              <a:t>to </a:t>
            </a:r>
            <a:r>
              <a:rPr sz="2600" b="1" spc="-5" dirty="0">
                <a:latin typeface="Calibri"/>
                <a:cs typeface="Calibri"/>
              </a:rPr>
              <a:t>one </a:t>
            </a:r>
            <a:r>
              <a:rPr sz="2600" b="1" dirty="0">
                <a:latin typeface="Calibri"/>
                <a:cs typeface="Calibri"/>
              </a:rPr>
              <a:t>of </a:t>
            </a:r>
            <a:r>
              <a:rPr sz="2600" b="1" spc="-5" dirty="0">
                <a:latin typeface="Calibri"/>
                <a:cs typeface="Calibri"/>
              </a:rPr>
              <a:t>these parts  </a:t>
            </a:r>
            <a:r>
              <a:rPr sz="2600" b="1" spc="-10" dirty="0">
                <a:latin typeface="Calibri"/>
                <a:cs typeface="Calibri"/>
              </a:rPr>
              <a:t>waiting </a:t>
            </a:r>
            <a:r>
              <a:rPr sz="2600" b="1" spc="-5" dirty="0">
                <a:latin typeface="Calibri"/>
                <a:cs typeface="Calibri"/>
              </a:rPr>
              <a:t>on the other</a:t>
            </a:r>
            <a:endParaRPr sz="2600" dirty="0">
              <a:latin typeface="Calibri"/>
              <a:cs typeface="Calibri"/>
            </a:endParaRPr>
          </a:p>
        </p:txBody>
      </p:sp>
      <p:sp>
        <p:nvSpPr>
          <p:cNvPr id="5" name="object 5"/>
          <p:cNvSpPr/>
          <p:nvPr/>
        </p:nvSpPr>
        <p:spPr>
          <a:xfrm>
            <a:off x="2896430" y="1602661"/>
            <a:ext cx="3076082" cy="389033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66936" y="2577849"/>
            <a:ext cx="2142490" cy="1115060"/>
          </a:xfrm>
          <a:prstGeom prst="rect">
            <a:avLst/>
          </a:prstGeom>
        </p:spPr>
        <p:txBody>
          <a:bodyPr vert="horz" wrap="square" lIns="0" tIns="33020" rIns="0" bIns="0" rtlCol="0">
            <a:spAutoFit/>
          </a:bodyPr>
          <a:lstStyle/>
          <a:p>
            <a:pPr marL="12700" marR="5080">
              <a:lnSpc>
                <a:spcPts val="2800"/>
              </a:lnSpc>
              <a:spcBef>
                <a:spcPts val="260"/>
              </a:spcBef>
            </a:pPr>
            <a:r>
              <a:rPr sz="2400" b="1" spc="-5" dirty="0">
                <a:latin typeface="Calibri"/>
                <a:cs typeface="Calibri"/>
              </a:rPr>
              <a:t>Doing </a:t>
            </a:r>
            <a:r>
              <a:rPr sz="2400" b="1" spc="-10" dirty="0">
                <a:latin typeface="Calibri"/>
                <a:cs typeface="Calibri"/>
              </a:rPr>
              <a:t>arithmetic  </a:t>
            </a:r>
            <a:r>
              <a:rPr sz="2400" b="1" spc="-5" dirty="0">
                <a:latin typeface="Calibri"/>
                <a:cs typeface="Calibri"/>
              </a:rPr>
              <a:t>operations</a:t>
            </a:r>
            <a:endParaRPr sz="2400">
              <a:latin typeface="Calibri"/>
              <a:cs typeface="Calibri"/>
            </a:endParaRPr>
          </a:p>
          <a:p>
            <a:pPr marL="12700">
              <a:lnSpc>
                <a:spcPts val="2820"/>
              </a:lnSpc>
            </a:pPr>
            <a:r>
              <a:rPr sz="2400" b="1" spc="-5" dirty="0">
                <a:latin typeface="Calibri"/>
                <a:cs typeface="Calibri"/>
              </a:rPr>
              <a:t>(#</a:t>
            </a:r>
            <a:r>
              <a:rPr sz="2400" b="1" spc="-20" dirty="0">
                <a:latin typeface="Calibri"/>
                <a:cs typeface="Calibri"/>
              </a:rPr>
              <a:t> </a:t>
            </a:r>
            <a:r>
              <a:rPr sz="2400" b="1" spc="-5" dirty="0">
                <a:latin typeface="Calibri"/>
                <a:cs typeface="Calibri"/>
              </a:rPr>
              <a:t>FLOPS/cycle)</a:t>
            </a:r>
            <a:endParaRPr sz="2400">
              <a:latin typeface="Calibri"/>
              <a:cs typeface="Calibri"/>
            </a:endParaRPr>
          </a:p>
        </p:txBody>
      </p:sp>
      <p:sp>
        <p:nvSpPr>
          <p:cNvPr id="7" name="object 7"/>
          <p:cNvSpPr/>
          <p:nvPr/>
        </p:nvSpPr>
        <p:spPr>
          <a:xfrm>
            <a:off x="2851071" y="3862332"/>
            <a:ext cx="1261745" cy="850900"/>
          </a:xfrm>
          <a:custGeom>
            <a:avLst/>
            <a:gdLst/>
            <a:ahLst/>
            <a:cxnLst/>
            <a:rect l="l" t="t" r="r" b="b"/>
            <a:pathLst>
              <a:path w="1261745" h="850900">
                <a:moveTo>
                  <a:pt x="0" y="425204"/>
                </a:moveTo>
                <a:lnTo>
                  <a:pt x="2577" y="386502"/>
                </a:lnTo>
                <a:lnTo>
                  <a:pt x="10163" y="348773"/>
                </a:lnTo>
                <a:lnTo>
                  <a:pt x="22533" y="312168"/>
                </a:lnTo>
                <a:lnTo>
                  <a:pt x="39465" y="276837"/>
                </a:lnTo>
                <a:lnTo>
                  <a:pt x="60737" y="242929"/>
                </a:lnTo>
                <a:lnTo>
                  <a:pt x="86125" y="210595"/>
                </a:lnTo>
                <a:lnTo>
                  <a:pt x="115408" y="179986"/>
                </a:lnTo>
                <a:lnTo>
                  <a:pt x="148361" y="151250"/>
                </a:lnTo>
                <a:lnTo>
                  <a:pt x="184763" y="124539"/>
                </a:lnTo>
                <a:lnTo>
                  <a:pt x="224391" y="100002"/>
                </a:lnTo>
                <a:lnTo>
                  <a:pt x="267022" y="77790"/>
                </a:lnTo>
                <a:lnTo>
                  <a:pt x="312434" y="58052"/>
                </a:lnTo>
                <a:lnTo>
                  <a:pt x="360403" y="40939"/>
                </a:lnTo>
                <a:lnTo>
                  <a:pt x="410708" y="26601"/>
                </a:lnTo>
                <a:lnTo>
                  <a:pt x="463125" y="15188"/>
                </a:lnTo>
                <a:lnTo>
                  <a:pt x="517431" y="6850"/>
                </a:lnTo>
                <a:lnTo>
                  <a:pt x="573405" y="1737"/>
                </a:lnTo>
                <a:lnTo>
                  <a:pt x="630822" y="0"/>
                </a:lnTo>
                <a:lnTo>
                  <a:pt x="688240" y="1737"/>
                </a:lnTo>
                <a:lnTo>
                  <a:pt x="744214" y="6850"/>
                </a:lnTo>
                <a:lnTo>
                  <a:pt x="798520" y="15188"/>
                </a:lnTo>
                <a:lnTo>
                  <a:pt x="850937" y="26601"/>
                </a:lnTo>
                <a:lnTo>
                  <a:pt x="901241" y="40939"/>
                </a:lnTo>
                <a:lnTo>
                  <a:pt x="949211" y="58052"/>
                </a:lnTo>
                <a:lnTo>
                  <a:pt x="994622" y="77790"/>
                </a:lnTo>
                <a:lnTo>
                  <a:pt x="1037253" y="100002"/>
                </a:lnTo>
                <a:lnTo>
                  <a:pt x="1076881" y="124539"/>
                </a:lnTo>
                <a:lnTo>
                  <a:pt x="1113284" y="151250"/>
                </a:lnTo>
                <a:lnTo>
                  <a:pt x="1146237" y="179986"/>
                </a:lnTo>
                <a:lnTo>
                  <a:pt x="1175519" y="210595"/>
                </a:lnTo>
                <a:lnTo>
                  <a:pt x="1200908" y="242929"/>
                </a:lnTo>
                <a:lnTo>
                  <a:pt x="1222179" y="276837"/>
                </a:lnTo>
                <a:lnTo>
                  <a:pt x="1239112" y="312168"/>
                </a:lnTo>
                <a:lnTo>
                  <a:pt x="1251482" y="348773"/>
                </a:lnTo>
                <a:lnTo>
                  <a:pt x="1259067" y="386502"/>
                </a:lnTo>
                <a:lnTo>
                  <a:pt x="1261645" y="425204"/>
                </a:lnTo>
                <a:lnTo>
                  <a:pt x="1259067" y="463907"/>
                </a:lnTo>
                <a:lnTo>
                  <a:pt x="1251482" y="501635"/>
                </a:lnTo>
                <a:lnTo>
                  <a:pt x="1239112" y="538241"/>
                </a:lnTo>
                <a:lnTo>
                  <a:pt x="1222179" y="573572"/>
                </a:lnTo>
                <a:lnTo>
                  <a:pt x="1200908" y="607480"/>
                </a:lnTo>
                <a:lnTo>
                  <a:pt x="1175519" y="639813"/>
                </a:lnTo>
                <a:lnTo>
                  <a:pt x="1146237" y="670423"/>
                </a:lnTo>
                <a:lnTo>
                  <a:pt x="1113284" y="699158"/>
                </a:lnTo>
                <a:lnTo>
                  <a:pt x="1076881" y="725870"/>
                </a:lnTo>
                <a:lnTo>
                  <a:pt x="1037253" y="750406"/>
                </a:lnTo>
                <a:lnTo>
                  <a:pt x="994622" y="772619"/>
                </a:lnTo>
                <a:lnTo>
                  <a:pt x="949211" y="792356"/>
                </a:lnTo>
                <a:lnTo>
                  <a:pt x="901241" y="809469"/>
                </a:lnTo>
                <a:lnTo>
                  <a:pt x="850937" y="823807"/>
                </a:lnTo>
                <a:lnTo>
                  <a:pt x="798520" y="835221"/>
                </a:lnTo>
                <a:lnTo>
                  <a:pt x="744214" y="843559"/>
                </a:lnTo>
                <a:lnTo>
                  <a:pt x="688240" y="848672"/>
                </a:lnTo>
                <a:lnTo>
                  <a:pt x="630822" y="850409"/>
                </a:lnTo>
                <a:lnTo>
                  <a:pt x="573405" y="848672"/>
                </a:lnTo>
                <a:lnTo>
                  <a:pt x="517431" y="843559"/>
                </a:lnTo>
                <a:lnTo>
                  <a:pt x="463125" y="835221"/>
                </a:lnTo>
                <a:lnTo>
                  <a:pt x="410708" y="823807"/>
                </a:lnTo>
                <a:lnTo>
                  <a:pt x="360403" y="809469"/>
                </a:lnTo>
                <a:lnTo>
                  <a:pt x="312434" y="792356"/>
                </a:lnTo>
                <a:lnTo>
                  <a:pt x="267022" y="772619"/>
                </a:lnTo>
                <a:lnTo>
                  <a:pt x="224391" y="750406"/>
                </a:lnTo>
                <a:lnTo>
                  <a:pt x="184763" y="725870"/>
                </a:lnTo>
                <a:lnTo>
                  <a:pt x="148361" y="699158"/>
                </a:lnTo>
                <a:lnTo>
                  <a:pt x="115408" y="670423"/>
                </a:lnTo>
                <a:lnTo>
                  <a:pt x="86125" y="639813"/>
                </a:lnTo>
                <a:lnTo>
                  <a:pt x="60737" y="607480"/>
                </a:lnTo>
                <a:lnTo>
                  <a:pt x="39465" y="573572"/>
                </a:lnTo>
                <a:lnTo>
                  <a:pt x="22533" y="538241"/>
                </a:lnTo>
                <a:lnTo>
                  <a:pt x="10163" y="501635"/>
                </a:lnTo>
                <a:lnTo>
                  <a:pt x="2577" y="463907"/>
                </a:lnTo>
                <a:lnTo>
                  <a:pt x="0" y="425204"/>
                </a:lnTo>
                <a:close/>
              </a:path>
            </a:pathLst>
          </a:custGeom>
          <a:ln w="76199">
            <a:solidFill>
              <a:srgbClr val="FF2600"/>
            </a:solidFill>
          </a:ln>
        </p:spPr>
        <p:txBody>
          <a:bodyPr wrap="square" lIns="0" tIns="0" rIns="0" bIns="0" rtlCol="0"/>
          <a:lstStyle/>
          <a:p>
            <a:endParaRPr/>
          </a:p>
        </p:txBody>
      </p:sp>
      <p:sp>
        <p:nvSpPr>
          <p:cNvPr id="8" name="object 8"/>
          <p:cNvSpPr/>
          <p:nvPr/>
        </p:nvSpPr>
        <p:spPr>
          <a:xfrm>
            <a:off x="4010705" y="3590305"/>
            <a:ext cx="1962150" cy="1762125"/>
          </a:xfrm>
          <a:custGeom>
            <a:avLst/>
            <a:gdLst/>
            <a:ahLst/>
            <a:cxnLst/>
            <a:rect l="l" t="t" r="r" b="b"/>
            <a:pathLst>
              <a:path w="1962150" h="1762125">
                <a:moveTo>
                  <a:pt x="0" y="880771"/>
                </a:moveTo>
                <a:lnTo>
                  <a:pt x="1276" y="835447"/>
                </a:lnTo>
                <a:lnTo>
                  <a:pt x="5064" y="790717"/>
                </a:lnTo>
                <a:lnTo>
                  <a:pt x="11302" y="746638"/>
                </a:lnTo>
                <a:lnTo>
                  <a:pt x="19928" y="703265"/>
                </a:lnTo>
                <a:lnTo>
                  <a:pt x="30881" y="660653"/>
                </a:lnTo>
                <a:lnTo>
                  <a:pt x="44099" y="618857"/>
                </a:lnTo>
                <a:lnTo>
                  <a:pt x="59520" y="577932"/>
                </a:lnTo>
                <a:lnTo>
                  <a:pt x="77084" y="537935"/>
                </a:lnTo>
                <a:lnTo>
                  <a:pt x="96727" y="498920"/>
                </a:lnTo>
                <a:lnTo>
                  <a:pt x="118389" y="460943"/>
                </a:lnTo>
                <a:lnTo>
                  <a:pt x="142008" y="424059"/>
                </a:lnTo>
                <a:lnTo>
                  <a:pt x="167522" y="388323"/>
                </a:lnTo>
                <a:lnTo>
                  <a:pt x="194870" y="353791"/>
                </a:lnTo>
                <a:lnTo>
                  <a:pt x="223990" y="320519"/>
                </a:lnTo>
                <a:lnTo>
                  <a:pt x="254820" y="288560"/>
                </a:lnTo>
                <a:lnTo>
                  <a:pt x="287299" y="257972"/>
                </a:lnTo>
                <a:lnTo>
                  <a:pt x="321366" y="228808"/>
                </a:lnTo>
                <a:lnTo>
                  <a:pt x="356957" y="201125"/>
                </a:lnTo>
                <a:lnTo>
                  <a:pt x="394013" y="174978"/>
                </a:lnTo>
                <a:lnTo>
                  <a:pt x="432471" y="150421"/>
                </a:lnTo>
                <a:lnTo>
                  <a:pt x="472269" y="127512"/>
                </a:lnTo>
                <a:lnTo>
                  <a:pt x="513346" y="106304"/>
                </a:lnTo>
                <a:lnTo>
                  <a:pt x="555641" y="86853"/>
                </a:lnTo>
                <a:lnTo>
                  <a:pt x="599091" y="69215"/>
                </a:lnTo>
                <a:lnTo>
                  <a:pt x="643635" y="53444"/>
                </a:lnTo>
                <a:lnTo>
                  <a:pt x="689212" y="39597"/>
                </a:lnTo>
                <a:lnTo>
                  <a:pt x="735760" y="27729"/>
                </a:lnTo>
                <a:lnTo>
                  <a:pt x="783217" y="17894"/>
                </a:lnTo>
                <a:lnTo>
                  <a:pt x="831521" y="10148"/>
                </a:lnTo>
                <a:lnTo>
                  <a:pt x="880611" y="4547"/>
                </a:lnTo>
                <a:lnTo>
                  <a:pt x="930426" y="1146"/>
                </a:lnTo>
                <a:lnTo>
                  <a:pt x="980903" y="0"/>
                </a:lnTo>
                <a:lnTo>
                  <a:pt x="1031380" y="1146"/>
                </a:lnTo>
                <a:lnTo>
                  <a:pt x="1081195" y="4547"/>
                </a:lnTo>
                <a:lnTo>
                  <a:pt x="1130285" y="10148"/>
                </a:lnTo>
                <a:lnTo>
                  <a:pt x="1178589" y="17894"/>
                </a:lnTo>
                <a:lnTo>
                  <a:pt x="1226046" y="27729"/>
                </a:lnTo>
                <a:lnTo>
                  <a:pt x="1272594" y="39597"/>
                </a:lnTo>
                <a:lnTo>
                  <a:pt x="1318171" y="53444"/>
                </a:lnTo>
                <a:lnTo>
                  <a:pt x="1362715" y="69215"/>
                </a:lnTo>
                <a:lnTo>
                  <a:pt x="1406165" y="86853"/>
                </a:lnTo>
                <a:lnTo>
                  <a:pt x="1448460" y="106304"/>
                </a:lnTo>
                <a:lnTo>
                  <a:pt x="1489537" y="127512"/>
                </a:lnTo>
                <a:lnTo>
                  <a:pt x="1529336" y="150421"/>
                </a:lnTo>
                <a:lnTo>
                  <a:pt x="1567793" y="174978"/>
                </a:lnTo>
                <a:lnTo>
                  <a:pt x="1604849" y="201125"/>
                </a:lnTo>
                <a:lnTo>
                  <a:pt x="1640441" y="228808"/>
                </a:lnTo>
                <a:lnTo>
                  <a:pt x="1674507" y="257972"/>
                </a:lnTo>
                <a:lnTo>
                  <a:pt x="1706986" y="288560"/>
                </a:lnTo>
                <a:lnTo>
                  <a:pt x="1737816" y="320519"/>
                </a:lnTo>
                <a:lnTo>
                  <a:pt x="1766936" y="353791"/>
                </a:lnTo>
                <a:lnTo>
                  <a:pt x="1794284" y="388323"/>
                </a:lnTo>
                <a:lnTo>
                  <a:pt x="1819798" y="424059"/>
                </a:lnTo>
                <a:lnTo>
                  <a:pt x="1843417" y="460943"/>
                </a:lnTo>
                <a:lnTo>
                  <a:pt x="1865079" y="498920"/>
                </a:lnTo>
                <a:lnTo>
                  <a:pt x="1884723" y="537935"/>
                </a:lnTo>
                <a:lnTo>
                  <a:pt x="1902286" y="577932"/>
                </a:lnTo>
                <a:lnTo>
                  <a:pt x="1917707" y="618857"/>
                </a:lnTo>
                <a:lnTo>
                  <a:pt x="1930926" y="660653"/>
                </a:lnTo>
                <a:lnTo>
                  <a:pt x="1941879" y="703265"/>
                </a:lnTo>
                <a:lnTo>
                  <a:pt x="1950505" y="746638"/>
                </a:lnTo>
                <a:lnTo>
                  <a:pt x="1956743" y="790717"/>
                </a:lnTo>
                <a:lnTo>
                  <a:pt x="1960531" y="835447"/>
                </a:lnTo>
                <a:lnTo>
                  <a:pt x="1961807" y="880771"/>
                </a:lnTo>
                <a:lnTo>
                  <a:pt x="1960531" y="926096"/>
                </a:lnTo>
                <a:lnTo>
                  <a:pt x="1956743" y="970825"/>
                </a:lnTo>
                <a:lnTo>
                  <a:pt x="1950505" y="1014904"/>
                </a:lnTo>
                <a:lnTo>
                  <a:pt x="1941879" y="1058277"/>
                </a:lnTo>
                <a:lnTo>
                  <a:pt x="1930926" y="1100890"/>
                </a:lnTo>
                <a:lnTo>
                  <a:pt x="1917707" y="1142686"/>
                </a:lnTo>
                <a:lnTo>
                  <a:pt x="1902286" y="1183610"/>
                </a:lnTo>
                <a:lnTo>
                  <a:pt x="1884723" y="1223607"/>
                </a:lnTo>
                <a:lnTo>
                  <a:pt x="1865079" y="1262622"/>
                </a:lnTo>
                <a:lnTo>
                  <a:pt x="1843417" y="1300599"/>
                </a:lnTo>
                <a:lnTo>
                  <a:pt x="1819798" y="1337483"/>
                </a:lnTo>
                <a:lnTo>
                  <a:pt x="1794284" y="1373219"/>
                </a:lnTo>
                <a:lnTo>
                  <a:pt x="1766936" y="1407751"/>
                </a:lnTo>
                <a:lnTo>
                  <a:pt x="1737816" y="1441024"/>
                </a:lnTo>
                <a:lnTo>
                  <a:pt x="1706986" y="1472982"/>
                </a:lnTo>
                <a:lnTo>
                  <a:pt x="1674507" y="1503571"/>
                </a:lnTo>
                <a:lnTo>
                  <a:pt x="1640441" y="1532734"/>
                </a:lnTo>
                <a:lnTo>
                  <a:pt x="1604849" y="1560418"/>
                </a:lnTo>
                <a:lnTo>
                  <a:pt x="1567793" y="1586565"/>
                </a:lnTo>
                <a:lnTo>
                  <a:pt x="1529336" y="1611121"/>
                </a:lnTo>
                <a:lnTo>
                  <a:pt x="1489537" y="1634031"/>
                </a:lnTo>
                <a:lnTo>
                  <a:pt x="1448460" y="1655239"/>
                </a:lnTo>
                <a:lnTo>
                  <a:pt x="1406165" y="1674689"/>
                </a:lnTo>
                <a:lnTo>
                  <a:pt x="1362715" y="1692328"/>
                </a:lnTo>
                <a:lnTo>
                  <a:pt x="1318171" y="1708098"/>
                </a:lnTo>
                <a:lnTo>
                  <a:pt x="1272594" y="1721945"/>
                </a:lnTo>
                <a:lnTo>
                  <a:pt x="1226046" y="1733814"/>
                </a:lnTo>
                <a:lnTo>
                  <a:pt x="1178589" y="1743649"/>
                </a:lnTo>
                <a:lnTo>
                  <a:pt x="1130285" y="1751395"/>
                </a:lnTo>
                <a:lnTo>
                  <a:pt x="1081195" y="1756996"/>
                </a:lnTo>
                <a:lnTo>
                  <a:pt x="1031380" y="1760397"/>
                </a:lnTo>
                <a:lnTo>
                  <a:pt x="980903" y="1761543"/>
                </a:lnTo>
                <a:lnTo>
                  <a:pt x="930426" y="1760397"/>
                </a:lnTo>
                <a:lnTo>
                  <a:pt x="880611" y="1756996"/>
                </a:lnTo>
                <a:lnTo>
                  <a:pt x="831521" y="1751395"/>
                </a:lnTo>
                <a:lnTo>
                  <a:pt x="783217" y="1743649"/>
                </a:lnTo>
                <a:lnTo>
                  <a:pt x="735760" y="1733814"/>
                </a:lnTo>
                <a:lnTo>
                  <a:pt x="689212" y="1721945"/>
                </a:lnTo>
                <a:lnTo>
                  <a:pt x="643635" y="1708098"/>
                </a:lnTo>
                <a:lnTo>
                  <a:pt x="599091" y="1692328"/>
                </a:lnTo>
                <a:lnTo>
                  <a:pt x="555641" y="1674689"/>
                </a:lnTo>
                <a:lnTo>
                  <a:pt x="513346" y="1655239"/>
                </a:lnTo>
                <a:lnTo>
                  <a:pt x="472269" y="1634031"/>
                </a:lnTo>
                <a:lnTo>
                  <a:pt x="432471" y="1611121"/>
                </a:lnTo>
                <a:lnTo>
                  <a:pt x="394013" y="1586565"/>
                </a:lnTo>
                <a:lnTo>
                  <a:pt x="356957" y="1560418"/>
                </a:lnTo>
                <a:lnTo>
                  <a:pt x="321366" y="1532734"/>
                </a:lnTo>
                <a:lnTo>
                  <a:pt x="287299" y="1503571"/>
                </a:lnTo>
                <a:lnTo>
                  <a:pt x="254820" y="1472982"/>
                </a:lnTo>
                <a:lnTo>
                  <a:pt x="223990" y="1441024"/>
                </a:lnTo>
                <a:lnTo>
                  <a:pt x="194870" y="1407751"/>
                </a:lnTo>
                <a:lnTo>
                  <a:pt x="167522" y="1373219"/>
                </a:lnTo>
                <a:lnTo>
                  <a:pt x="142008" y="1337483"/>
                </a:lnTo>
                <a:lnTo>
                  <a:pt x="118389" y="1300599"/>
                </a:lnTo>
                <a:lnTo>
                  <a:pt x="96727" y="1262622"/>
                </a:lnTo>
                <a:lnTo>
                  <a:pt x="77084" y="1223607"/>
                </a:lnTo>
                <a:lnTo>
                  <a:pt x="59520" y="1183610"/>
                </a:lnTo>
                <a:lnTo>
                  <a:pt x="44099" y="1142686"/>
                </a:lnTo>
                <a:lnTo>
                  <a:pt x="30881" y="1100890"/>
                </a:lnTo>
                <a:lnTo>
                  <a:pt x="19928" y="1058277"/>
                </a:lnTo>
                <a:lnTo>
                  <a:pt x="11302" y="1014904"/>
                </a:lnTo>
                <a:lnTo>
                  <a:pt x="5064" y="970825"/>
                </a:lnTo>
                <a:lnTo>
                  <a:pt x="1276" y="926096"/>
                </a:lnTo>
                <a:lnTo>
                  <a:pt x="0" y="880771"/>
                </a:lnTo>
                <a:close/>
              </a:path>
            </a:pathLst>
          </a:custGeom>
          <a:ln w="76199">
            <a:solidFill>
              <a:srgbClr val="0433FF"/>
            </a:solidFill>
          </a:ln>
        </p:spPr>
        <p:txBody>
          <a:bodyPr wrap="square" lIns="0" tIns="0" rIns="0" bIns="0" rtlCol="0"/>
          <a:lstStyle/>
          <a:p>
            <a:endParaRPr/>
          </a:p>
        </p:txBody>
      </p:sp>
      <p:sp>
        <p:nvSpPr>
          <p:cNvPr id="9" name="object 9"/>
          <p:cNvSpPr/>
          <p:nvPr/>
        </p:nvSpPr>
        <p:spPr>
          <a:xfrm>
            <a:off x="1716577" y="3707476"/>
            <a:ext cx="1330036" cy="802178"/>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769070" y="3745159"/>
            <a:ext cx="1048385" cy="525780"/>
          </a:xfrm>
          <a:custGeom>
            <a:avLst/>
            <a:gdLst/>
            <a:ahLst/>
            <a:cxnLst/>
            <a:rect l="l" t="t" r="r" b="b"/>
            <a:pathLst>
              <a:path w="1048385" h="525779">
                <a:moveTo>
                  <a:pt x="1048201" y="525435"/>
                </a:moveTo>
                <a:lnTo>
                  <a:pt x="0" y="0"/>
                </a:lnTo>
              </a:path>
            </a:pathLst>
          </a:custGeom>
          <a:ln w="38099">
            <a:solidFill>
              <a:srgbClr val="FF2600"/>
            </a:solidFill>
          </a:ln>
        </p:spPr>
        <p:txBody>
          <a:bodyPr wrap="square" lIns="0" tIns="0" rIns="0" bIns="0" rtlCol="0"/>
          <a:lstStyle/>
          <a:p>
            <a:endParaRPr/>
          </a:p>
        </p:txBody>
      </p:sp>
      <p:sp>
        <p:nvSpPr>
          <p:cNvPr id="11" name="object 11"/>
          <p:cNvSpPr/>
          <p:nvPr/>
        </p:nvSpPr>
        <p:spPr>
          <a:xfrm>
            <a:off x="2666201" y="4141016"/>
            <a:ext cx="184870" cy="156974"/>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5777345" y="3707476"/>
            <a:ext cx="1458883" cy="94349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6005401" y="3745424"/>
            <a:ext cx="1174115" cy="666115"/>
          </a:xfrm>
          <a:custGeom>
            <a:avLst/>
            <a:gdLst/>
            <a:ahLst/>
            <a:cxnLst/>
            <a:rect l="l" t="t" r="r" b="b"/>
            <a:pathLst>
              <a:path w="1174115" h="666114">
                <a:moveTo>
                  <a:pt x="0" y="665562"/>
                </a:moveTo>
                <a:lnTo>
                  <a:pt x="1173612" y="0"/>
                </a:lnTo>
              </a:path>
            </a:pathLst>
          </a:custGeom>
          <a:ln w="38099">
            <a:solidFill>
              <a:srgbClr val="0433FF"/>
            </a:solidFill>
          </a:ln>
        </p:spPr>
        <p:txBody>
          <a:bodyPr wrap="square" lIns="0" tIns="0" rIns="0" bIns="0" rtlCol="0"/>
          <a:lstStyle/>
          <a:p>
            <a:endParaRPr/>
          </a:p>
        </p:txBody>
      </p:sp>
      <p:sp>
        <p:nvSpPr>
          <p:cNvPr id="14" name="object 14"/>
          <p:cNvSpPr/>
          <p:nvPr/>
        </p:nvSpPr>
        <p:spPr>
          <a:xfrm>
            <a:off x="5972514" y="4277703"/>
            <a:ext cx="184251" cy="153945"/>
          </a:xfrm>
          <a:prstGeom prst="rect">
            <a:avLst/>
          </a:prstGeom>
          <a:blipFill>
            <a:blip r:embed="rId6" cstate="print"/>
            <a:stretch>
              <a:fillRect/>
            </a:stretch>
          </a:blipFill>
        </p:spPr>
        <p:txBody>
          <a:bodyPr wrap="square" lIns="0" tIns="0" rIns="0" bIns="0" rtlCol="0"/>
          <a:lstStyle/>
          <a:p>
            <a:endParaRPr/>
          </a:p>
        </p:txBody>
      </p:sp>
      <p:sp>
        <p:nvSpPr>
          <p:cNvPr id="15" name="object 15"/>
          <p:cNvSpPr txBox="1"/>
          <p:nvPr/>
        </p:nvSpPr>
        <p:spPr>
          <a:xfrm>
            <a:off x="6411196" y="2577849"/>
            <a:ext cx="2526665" cy="1115060"/>
          </a:xfrm>
          <a:prstGeom prst="rect">
            <a:avLst/>
          </a:prstGeom>
        </p:spPr>
        <p:txBody>
          <a:bodyPr vert="horz" wrap="square" lIns="0" tIns="15875" rIns="0" bIns="0" rtlCol="0">
            <a:spAutoFit/>
          </a:bodyPr>
          <a:lstStyle/>
          <a:p>
            <a:pPr marL="12700" marR="5080">
              <a:lnSpc>
                <a:spcPct val="99000"/>
              </a:lnSpc>
              <a:spcBef>
                <a:spcPts val="125"/>
              </a:spcBef>
            </a:pPr>
            <a:r>
              <a:rPr sz="2400" b="1" spc="-5" dirty="0">
                <a:latin typeface="Calibri"/>
                <a:cs typeface="Calibri"/>
              </a:rPr>
              <a:t>Moving data  between</a:t>
            </a:r>
            <a:r>
              <a:rPr sz="2400" b="1" spc="-45" dirty="0">
                <a:latin typeface="Calibri"/>
                <a:cs typeface="Calibri"/>
              </a:rPr>
              <a:t> </a:t>
            </a:r>
            <a:r>
              <a:rPr sz="2400" b="1" spc="-5" dirty="0">
                <a:latin typeface="Calibri"/>
                <a:cs typeface="Calibri"/>
              </a:rPr>
              <a:t>arithmetic  </a:t>
            </a:r>
            <a:r>
              <a:rPr sz="2400" b="1" dirty="0">
                <a:latin typeface="Calibri"/>
                <a:cs typeface="Calibri"/>
              </a:rPr>
              <a:t>units and</a:t>
            </a:r>
            <a:r>
              <a:rPr sz="2400" b="1" spc="-45" dirty="0">
                <a:latin typeface="Calibri"/>
                <a:cs typeface="Calibri"/>
              </a:rPr>
              <a:t> </a:t>
            </a:r>
            <a:r>
              <a:rPr sz="2400" b="1" dirty="0">
                <a:latin typeface="Calibri"/>
                <a:cs typeface="Calibri"/>
              </a:rPr>
              <a:t>memory</a:t>
            </a:r>
            <a:endParaRPr sz="24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4537710" cy="513080"/>
          </a:xfrm>
          <a:prstGeom prst="rect">
            <a:avLst/>
          </a:prstGeom>
        </p:spPr>
        <p:txBody>
          <a:bodyPr vert="horz" wrap="square" lIns="0" tIns="12700" rIns="0" bIns="0" rtlCol="0">
            <a:spAutoFit/>
          </a:bodyPr>
          <a:lstStyle/>
          <a:p>
            <a:pPr marL="12700">
              <a:lnSpc>
                <a:spcPct val="100000"/>
              </a:lnSpc>
              <a:spcBef>
                <a:spcPts val="100"/>
              </a:spcBef>
            </a:pPr>
            <a:r>
              <a:rPr spc="-150" dirty="0"/>
              <a:t>Bottlenecks within the node</a:t>
            </a:r>
          </a:p>
        </p:txBody>
      </p:sp>
      <p:sp>
        <p:nvSpPr>
          <p:cNvPr id="3" name="object 3"/>
          <p:cNvSpPr txBox="1"/>
          <p:nvPr/>
        </p:nvSpPr>
        <p:spPr>
          <a:xfrm>
            <a:off x="535939" y="1251966"/>
            <a:ext cx="7830184" cy="176339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800" b="1" spc="-5" dirty="0">
                <a:latin typeface="Calibri"/>
                <a:cs typeface="Calibri"/>
              </a:rPr>
              <a:t>Bandwidth!</a:t>
            </a:r>
            <a:endParaRPr sz="2800">
              <a:latin typeface="Calibri"/>
              <a:cs typeface="Calibri"/>
            </a:endParaRPr>
          </a:p>
          <a:p>
            <a:pPr marL="755650" lvl="1" indent="-285750">
              <a:lnSpc>
                <a:spcPct val="100000"/>
              </a:lnSpc>
              <a:spcBef>
                <a:spcPts val="515"/>
              </a:spcBef>
              <a:buFont typeface="Arial"/>
              <a:buChar char="–"/>
              <a:tabLst>
                <a:tab pos="755650" algn="l"/>
              </a:tabLst>
            </a:pPr>
            <a:r>
              <a:rPr sz="2400" spc="-5" dirty="0">
                <a:latin typeface="Calibri"/>
                <a:cs typeface="Calibri"/>
              </a:rPr>
              <a:t>MCDRAM </a:t>
            </a:r>
            <a:r>
              <a:rPr sz="2400" dirty="0">
                <a:latin typeface="Calibri"/>
                <a:cs typeface="Calibri"/>
              </a:rPr>
              <a:t>is </a:t>
            </a:r>
            <a:r>
              <a:rPr sz="2400" spc="-5" dirty="0">
                <a:latin typeface="Calibri"/>
                <a:cs typeface="Calibri"/>
              </a:rPr>
              <a:t>very </a:t>
            </a:r>
            <a:r>
              <a:rPr sz="2400" dirty="0">
                <a:latin typeface="Calibri"/>
                <a:cs typeface="Calibri"/>
              </a:rPr>
              <a:t>high </a:t>
            </a:r>
            <a:r>
              <a:rPr sz="2400" spc="-5" dirty="0">
                <a:latin typeface="Calibri"/>
                <a:cs typeface="Calibri"/>
              </a:rPr>
              <a:t>bandwidth (~450</a:t>
            </a:r>
            <a:r>
              <a:rPr sz="2400" spc="10" dirty="0">
                <a:latin typeface="Calibri"/>
                <a:cs typeface="Calibri"/>
              </a:rPr>
              <a:t> </a:t>
            </a:r>
            <a:r>
              <a:rPr sz="2400" spc="-5" dirty="0">
                <a:latin typeface="Calibri"/>
                <a:cs typeface="Calibri"/>
              </a:rPr>
              <a:t>GB/s)</a:t>
            </a:r>
            <a:endParaRPr sz="2400">
              <a:latin typeface="Calibri"/>
              <a:cs typeface="Calibri"/>
            </a:endParaRPr>
          </a:p>
          <a:p>
            <a:pPr marL="749300" marR="5080" lvl="1" indent="-279400">
              <a:lnSpc>
                <a:spcPts val="2820"/>
              </a:lnSpc>
              <a:spcBef>
                <a:spcPts val="765"/>
              </a:spcBef>
              <a:buFont typeface="Arial"/>
              <a:buChar char="–"/>
              <a:tabLst>
                <a:tab pos="755650" algn="l"/>
              </a:tabLst>
            </a:pPr>
            <a:r>
              <a:rPr sz="2400" spc="-5" dirty="0">
                <a:latin typeface="Calibri"/>
                <a:cs typeface="Calibri"/>
              </a:rPr>
              <a:t>.. But aggregate bandwidth </a:t>
            </a:r>
            <a:r>
              <a:rPr sz="2400" dirty="0">
                <a:latin typeface="Calibri"/>
                <a:cs typeface="Calibri"/>
              </a:rPr>
              <a:t>is </a:t>
            </a:r>
            <a:r>
              <a:rPr sz="2400" spc="-5" dirty="0">
                <a:latin typeface="Calibri"/>
                <a:cs typeface="Calibri"/>
              </a:rPr>
              <a:t>not </a:t>
            </a:r>
            <a:r>
              <a:rPr sz="2400" dirty="0">
                <a:latin typeface="Calibri"/>
                <a:cs typeface="Calibri"/>
              </a:rPr>
              <a:t>the </a:t>
            </a:r>
            <a:r>
              <a:rPr sz="2400" spc="-5" dirty="0">
                <a:latin typeface="Calibri"/>
                <a:cs typeface="Calibri"/>
              </a:rPr>
              <a:t>same </a:t>
            </a:r>
            <a:r>
              <a:rPr sz="2400" dirty="0">
                <a:latin typeface="Calibri"/>
                <a:cs typeface="Calibri"/>
              </a:rPr>
              <a:t>as </a:t>
            </a:r>
            <a:r>
              <a:rPr sz="2400" spc="-5" dirty="0">
                <a:latin typeface="Calibri"/>
                <a:cs typeface="Calibri"/>
              </a:rPr>
              <a:t>bandwidth  </a:t>
            </a:r>
            <a:r>
              <a:rPr sz="2400" dirty="0">
                <a:latin typeface="Calibri"/>
                <a:cs typeface="Calibri"/>
              </a:rPr>
              <a:t>to </a:t>
            </a:r>
            <a:r>
              <a:rPr sz="2400" spc="-5" dirty="0">
                <a:latin typeface="Calibri"/>
                <a:cs typeface="Calibri"/>
              </a:rPr>
              <a:t>each core!</a:t>
            </a:r>
            <a:endParaRPr sz="2400">
              <a:latin typeface="Calibri"/>
              <a:cs typeface="Calibri"/>
            </a:endParaRPr>
          </a:p>
        </p:txBody>
      </p:sp>
      <p:sp>
        <p:nvSpPr>
          <p:cNvPr id="4" name="object 4"/>
          <p:cNvSpPr/>
          <p:nvPr/>
        </p:nvSpPr>
        <p:spPr>
          <a:xfrm>
            <a:off x="1134021" y="2603515"/>
            <a:ext cx="7179372" cy="395385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1244600" cy="513080"/>
          </a:xfrm>
          <a:prstGeom prst="rect">
            <a:avLst/>
          </a:prstGeom>
        </p:spPr>
        <p:txBody>
          <a:bodyPr vert="horz" wrap="square" lIns="0" tIns="12700" rIns="0" bIns="0" rtlCol="0">
            <a:spAutoFit/>
          </a:bodyPr>
          <a:lstStyle/>
          <a:p>
            <a:pPr marL="12700">
              <a:lnSpc>
                <a:spcPct val="100000"/>
              </a:lnSpc>
              <a:spcBef>
                <a:spcPts val="100"/>
              </a:spcBef>
            </a:pPr>
            <a:r>
              <a:rPr spc="-150" dirty="0"/>
              <a:t>Agenda</a:t>
            </a:r>
          </a:p>
        </p:txBody>
      </p:sp>
      <p:sp>
        <p:nvSpPr>
          <p:cNvPr id="3" name="object 3"/>
          <p:cNvSpPr txBox="1"/>
          <p:nvPr/>
        </p:nvSpPr>
        <p:spPr>
          <a:xfrm>
            <a:off x="535939" y="1250696"/>
            <a:ext cx="6441440" cy="4768215"/>
          </a:xfrm>
          <a:prstGeom prst="rect">
            <a:avLst/>
          </a:prstGeom>
        </p:spPr>
        <p:txBody>
          <a:bodyPr vert="horz" wrap="square" lIns="0" tIns="90170" rIns="0" bIns="0" rtlCol="0">
            <a:spAutoFit/>
          </a:bodyPr>
          <a:lstStyle/>
          <a:p>
            <a:pPr marL="355600" indent="-342900">
              <a:lnSpc>
                <a:spcPct val="100000"/>
              </a:lnSpc>
              <a:spcBef>
                <a:spcPts val="710"/>
              </a:spcBef>
              <a:buClr>
                <a:srgbClr val="A6A6A6"/>
              </a:buClr>
              <a:buFont typeface="Arial"/>
              <a:buChar char="•"/>
              <a:tabLst>
                <a:tab pos="354965" algn="l"/>
                <a:tab pos="355600" algn="l"/>
              </a:tabLst>
            </a:pPr>
            <a:r>
              <a:rPr sz="2800" b="1" spc="-5" dirty="0">
                <a:solidFill>
                  <a:srgbClr val="B5B5B5"/>
                </a:solidFill>
                <a:latin typeface="Calibri"/>
                <a:cs typeface="Calibri"/>
              </a:rPr>
              <a:t>Cori overview, logging in</a:t>
            </a:r>
            <a:endParaRPr sz="2800">
              <a:latin typeface="Calibri"/>
              <a:cs typeface="Calibri"/>
            </a:endParaRPr>
          </a:p>
          <a:p>
            <a:pPr marL="355600" indent="-342900">
              <a:lnSpc>
                <a:spcPct val="100000"/>
              </a:lnSpc>
              <a:spcBef>
                <a:spcPts val="615"/>
              </a:spcBef>
              <a:buClr>
                <a:srgbClr val="A6A6A6"/>
              </a:buClr>
              <a:buFont typeface="Arial"/>
              <a:buChar char="•"/>
              <a:tabLst>
                <a:tab pos="354965" algn="l"/>
                <a:tab pos="355600" algn="l"/>
              </a:tabLst>
            </a:pPr>
            <a:r>
              <a:rPr sz="2800" b="1" spc="-5" dirty="0">
                <a:solidFill>
                  <a:srgbClr val="B5B5B5"/>
                </a:solidFill>
                <a:latin typeface="Calibri"/>
                <a:cs typeface="Calibri"/>
              </a:rPr>
              <a:t>Run </a:t>
            </a:r>
            <a:r>
              <a:rPr sz="2800" b="1" dirty="0">
                <a:solidFill>
                  <a:srgbClr val="B5B5B5"/>
                </a:solidFill>
                <a:latin typeface="Calibri"/>
                <a:cs typeface="Calibri"/>
              </a:rPr>
              <a:t>a </a:t>
            </a:r>
            <a:r>
              <a:rPr sz="2800" b="1" spc="-5" dirty="0">
                <a:solidFill>
                  <a:srgbClr val="B5B5B5"/>
                </a:solidFill>
                <a:latin typeface="Calibri"/>
                <a:cs typeface="Calibri"/>
              </a:rPr>
              <a:t>simple</a:t>
            </a:r>
            <a:r>
              <a:rPr sz="2800" b="1" dirty="0">
                <a:solidFill>
                  <a:srgbClr val="B5B5B5"/>
                </a:solidFill>
                <a:latin typeface="Calibri"/>
                <a:cs typeface="Calibri"/>
              </a:rPr>
              <a:t> job</a:t>
            </a:r>
            <a:endParaRPr sz="2800">
              <a:latin typeface="Calibri"/>
              <a:cs typeface="Calibri"/>
            </a:endParaRPr>
          </a:p>
          <a:p>
            <a:pPr marL="355600" indent="-342900">
              <a:lnSpc>
                <a:spcPct val="100000"/>
              </a:lnSpc>
              <a:spcBef>
                <a:spcPts val="640"/>
              </a:spcBef>
              <a:buClr>
                <a:srgbClr val="A6A6A6"/>
              </a:buClr>
              <a:buFont typeface="Arial"/>
              <a:buChar char="•"/>
              <a:tabLst>
                <a:tab pos="354965" algn="l"/>
                <a:tab pos="355600" algn="l"/>
              </a:tabLst>
            </a:pPr>
            <a:r>
              <a:rPr sz="2800" b="1" spc="-5" dirty="0">
                <a:solidFill>
                  <a:srgbClr val="B5B5B5"/>
                </a:solidFill>
                <a:latin typeface="Calibri"/>
                <a:cs typeface="Calibri"/>
              </a:rPr>
              <a:t>Building </a:t>
            </a:r>
            <a:r>
              <a:rPr sz="2800" b="1" dirty="0">
                <a:solidFill>
                  <a:srgbClr val="B5B5B5"/>
                </a:solidFill>
                <a:latin typeface="Calibri"/>
                <a:cs typeface="Calibri"/>
              </a:rPr>
              <a:t>and </a:t>
            </a:r>
            <a:r>
              <a:rPr sz="2800" b="1" spc="-5" dirty="0">
                <a:solidFill>
                  <a:srgbClr val="B5B5B5"/>
                </a:solidFill>
                <a:latin typeface="Calibri"/>
                <a:cs typeface="Calibri"/>
              </a:rPr>
              <a:t>running applications </a:t>
            </a:r>
            <a:r>
              <a:rPr sz="2800" b="1" dirty="0">
                <a:solidFill>
                  <a:srgbClr val="B5B5B5"/>
                </a:solidFill>
                <a:latin typeface="Calibri"/>
                <a:cs typeface="Calibri"/>
              </a:rPr>
              <a:t>on</a:t>
            </a:r>
            <a:r>
              <a:rPr sz="2800" b="1" spc="-45" dirty="0">
                <a:solidFill>
                  <a:srgbClr val="B5B5B5"/>
                </a:solidFill>
                <a:latin typeface="Calibri"/>
                <a:cs typeface="Calibri"/>
              </a:rPr>
              <a:t> </a:t>
            </a:r>
            <a:r>
              <a:rPr sz="2800" b="1" spc="-5" dirty="0">
                <a:solidFill>
                  <a:srgbClr val="B5B5B5"/>
                </a:solidFill>
                <a:latin typeface="Calibri"/>
                <a:cs typeface="Calibri"/>
              </a:rPr>
              <a:t>Cori</a:t>
            </a:r>
            <a:endParaRPr sz="2800">
              <a:latin typeface="Calibri"/>
              <a:cs typeface="Calibri"/>
            </a:endParaRPr>
          </a:p>
          <a:p>
            <a:pPr marL="755650" lvl="1" indent="-285750">
              <a:lnSpc>
                <a:spcPct val="100000"/>
              </a:lnSpc>
              <a:spcBef>
                <a:spcPts val="640"/>
              </a:spcBef>
              <a:buFont typeface="Arial"/>
              <a:buChar char="–"/>
              <a:tabLst>
                <a:tab pos="755650" algn="l"/>
              </a:tabLst>
            </a:pPr>
            <a:r>
              <a:rPr sz="2400" spc="-5" dirty="0">
                <a:solidFill>
                  <a:srgbClr val="A6A6A6"/>
                </a:solidFill>
                <a:latin typeface="Calibri"/>
                <a:cs typeface="Calibri"/>
              </a:rPr>
              <a:t>Serial</a:t>
            </a:r>
            <a:endParaRPr sz="2400">
              <a:latin typeface="Calibri"/>
              <a:cs typeface="Calibri"/>
            </a:endParaRPr>
          </a:p>
          <a:p>
            <a:pPr marL="755650" lvl="1" indent="-285750">
              <a:lnSpc>
                <a:spcPct val="100000"/>
              </a:lnSpc>
              <a:spcBef>
                <a:spcPts val="520"/>
              </a:spcBef>
              <a:buFont typeface="Arial"/>
              <a:buChar char="–"/>
              <a:tabLst>
                <a:tab pos="755650" algn="l"/>
              </a:tabLst>
            </a:pPr>
            <a:r>
              <a:rPr sz="2400" spc="-5" dirty="0">
                <a:solidFill>
                  <a:srgbClr val="A6A6A6"/>
                </a:solidFill>
                <a:latin typeface="Calibri"/>
                <a:cs typeface="Calibri"/>
              </a:rPr>
              <a:t>Parallel (MPI)</a:t>
            </a:r>
            <a:endParaRPr sz="2400">
              <a:latin typeface="Calibri"/>
              <a:cs typeface="Calibri"/>
            </a:endParaRPr>
          </a:p>
          <a:p>
            <a:pPr marL="755650" lvl="1" indent="-285750">
              <a:lnSpc>
                <a:spcPct val="100000"/>
              </a:lnSpc>
              <a:spcBef>
                <a:spcPts val="620"/>
              </a:spcBef>
              <a:buFont typeface="Arial"/>
              <a:buChar char="–"/>
              <a:tabLst>
                <a:tab pos="755650" algn="l"/>
              </a:tabLst>
            </a:pPr>
            <a:r>
              <a:rPr sz="2400" spc="-5" dirty="0">
                <a:solidFill>
                  <a:srgbClr val="A6A6A6"/>
                </a:solidFill>
                <a:latin typeface="Calibri"/>
                <a:cs typeface="Calibri"/>
              </a:rPr>
              <a:t>Multithreaded (OpenMP)</a:t>
            </a:r>
            <a:endParaRPr sz="2400">
              <a:latin typeface="Calibri"/>
              <a:cs typeface="Calibri"/>
            </a:endParaRPr>
          </a:p>
          <a:p>
            <a:pPr marL="355600" indent="-342900">
              <a:lnSpc>
                <a:spcPct val="100000"/>
              </a:lnSpc>
              <a:spcBef>
                <a:spcPts val="620"/>
              </a:spcBef>
              <a:buClr>
                <a:srgbClr val="A6A6A6"/>
              </a:buClr>
              <a:buFont typeface="Arial"/>
              <a:buChar char="•"/>
              <a:tabLst>
                <a:tab pos="354965" algn="l"/>
                <a:tab pos="355600" algn="l"/>
              </a:tabLst>
            </a:pPr>
            <a:r>
              <a:rPr sz="2800" b="1" spc="-5" dirty="0">
                <a:solidFill>
                  <a:srgbClr val="B5B5B5"/>
                </a:solidFill>
                <a:latin typeface="Calibri"/>
                <a:cs typeface="Calibri"/>
              </a:rPr>
              <a:t>What aﬀects</a:t>
            </a:r>
            <a:r>
              <a:rPr sz="2800" b="1" spc="-10" dirty="0">
                <a:solidFill>
                  <a:srgbClr val="B5B5B5"/>
                </a:solidFill>
                <a:latin typeface="Calibri"/>
                <a:cs typeface="Calibri"/>
              </a:rPr>
              <a:t> </a:t>
            </a:r>
            <a:r>
              <a:rPr sz="2800" b="1" spc="-5" dirty="0">
                <a:solidFill>
                  <a:srgbClr val="B5B5B5"/>
                </a:solidFill>
                <a:latin typeface="Calibri"/>
                <a:cs typeface="Calibri"/>
              </a:rPr>
              <a:t>performance?</a:t>
            </a:r>
            <a:endParaRPr sz="2800">
              <a:latin typeface="Calibri"/>
              <a:cs typeface="Calibri"/>
            </a:endParaRPr>
          </a:p>
          <a:p>
            <a:pPr marL="755650" lvl="1" indent="-285750">
              <a:lnSpc>
                <a:spcPct val="100000"/>
              </a:lnSpc>
              <a:spcBef>
                <a:spcPts val="640"/>
              </a:spcBef>
              <a:buFont typeface="Arial"/>
              <a:buChar char="–"/>
              <a:tabLst>
                <a:tab pos="755650" algn="l"/>
              </a:tabLst>
            </a:pPr>
            <a:r>
              <a:rPr sz="2400" spc="-10" dirty="0">
                <a:solidFill>
                  <a:srgbClr val="A6A6A6"/>
                </a:solidFill>
                <a:latin typeface="Calibri"/>
                <a:cs typeface="Calibri"/>
              </a:rPr>
              <a:t>Bottlenecks</a:t>
            </a:r>
            <a:endParaRPr sz="2400">
              <a:latin typeface="Calibri"/>
              <a:cs typeface="Calibri"/>
            </a:endParaRPr>
          </a:p>
          <a:p>
            <a:pPr marL="755650" lvl="1" indent="-285750">
              <a:lnSpc>
                <a:spcPct val="100000"/>
              </a:lnSpc>
              <a:spcBef>
                <a:spcPts val="520"/>
              </a:spcBef>
              <a:buFont typeface="Arial"/>
              <a:buChar char="–"/>
              <a:tabLst>
                <a:tab pos="755650" algn="l"/>
              </a:tabLst>
            </a:pPr>
            <a:r>
              <a:rPr sz="2400" dirty="0">
                <a:solidFill>
                  <a:srgbClr val="A6A6A6"/>
                </a:solidFill>
                <a:latin typeface="Calibri"/>
                <a:cs typeface="Calibri"/>
              </a:rPr>
              <a:t>Task </a:t>
            </a:r>
            <a:r>
              <a:rPr sz="2400" spc="-5" dirty="0">
                <a:solidFill>
                  <a:srgbClr val="A6A6A6"/>
                </a:solidFill>
                <a:latin typeface="Calibri"/>
                <a:cs typeface="Calibri"/>
              </a:rPr>
              <a:t>placement </a:t>
            </a:r>
            <a:r>
              <a:rPr sz="2400" dirty="0">
                <a:solidFill>
                  <a:srgbClr val="A6A6A6"/>
                </a:solidFill>
                <a:latin typeface="Calibri"/>
                <a:cs typeface="Calibri"/>
              </a:rPr>
              <a:t>and </a:t>
            </a:r>
            <a:r>
              <a:rPr sz="2400" spc="-5" dirty="0">
                <a:solidFill>
                  <a:srgbClr val="A6A6A6"/>
                </a:solidFill>
                <a:latin typeface="Calibri"/>
                <a:cs typeface="Calibri"/>
              </a:rPr>
              <a:t>aﬃnity</a:t>
            </a:r>
            <a:endParaRPr sz="2400">
              <a:latin typeface="Calibri"/>
              <a:cs typeface="Calibri"/>
            </a:endParaRPr>
          </a:p>
          <a:p>
            <a:pPr marL="355600" indent="-342900">
              <a:lnSpc>
                <a:spcPct val="100000"/>
              </a:lnSpc>
              <a:spcBef>
                <a:spcPts val="715"/>
              </a:spcBef>
              <a:buFont typeface="Arial"/>
              <a:buChar char="•"/>
              <a:tabLst>
                <a:tab pos="354965" algn="l"/>
                <a:tab pos="355600" algn="l"/>
              </a:tabLst>
            </a:pPr>
            <a:r>
              <a:rPr sz="2800" b="1" spc="-5" dirty="0">
                <a:latin typeface="Calibri"/>
                <a:cs typeface="Calibri"/>
              </a:rPr>
              <a:t>Preparing for performance</a:t>
            </a:r>
            <a:r>
              <a:rPr sz="2800" b="1" spc="-20" dirty="0">
                <a:latin typeface="Calibri"/>
                <a:cs typeface="Calibri"/>
              </a:rPr>
              <a:t> </a:t>
            </a:r>
            <a:r>
              <a:rPr sz="2800" b="1" spc="-5" dirty="0">
                <a:latin typeface="Calibri"/>
                <a:cs typeface="Calibri"/>
              </a:rPr>
              <a:t>analysis</a:t>
            </a:r>
            <a:endParaRPr sz="28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5636" y="1868208"/>
            <a:ext cx="4839335" cy="1136208"/>
          </a:xfrm>
          <a:prstGeom prst="rect">
            <a:avLst/>
          </a:prstGeom>
        </p:spPr>
        <p:txBody>
          <a:bodyPr vert="horz" wrap="square" lIns="0" tIns="33020" rIns="0" bIns="0" rtlCol="0">
            <a:spAutoFit/>
          </a:bodyPr>
          <a:lstStyle/>
          <a:p>
            <a:pPr marL="241300" marR="5080" indent="-228600">
              <a:lnSpc>
                <a:spcPts val="4300"/>
              </a:lnSpc>
              <a:spcBef>
                <a:spcPts val="260"/>
              </a:spcBef>
            </a:pPr>
            <a:r>
              <a:rPr sz="3600" spc="-150" dirty="0">
                <a:solidFill>
                  <a:srgbClr val="FFFFFF"/>
                </a:solidFill>
              </a:rPr>
              <a:t>Preparing for performance  analysis</a:t>
            </a:r>
            <a:endParaRPr sz="3600" spc="-15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39" y="1292859"/>
            <a:ext cx="7957820" cy="3035300"/>
          </a:xfrm>
          <a:prstGeom prst="rect">
            <a:avLst/>
          </a:prstGeom>
        </p:spPr>
        <p:txBody>
          <a:bodyPr vert="horz" wrap="square" lIns="0" tIns="63500" rIns="0" bIns="0" rtlCol="0">
            <a:spAutoFit/>
          </a:bodyPr>
          <a:lstStyle/>
          <a:p>
            <a:pPr marL="355600" marR="5080" indent="-342900">
              <a:lnSpc>
                <a:spcPts val="3000"/>
              </a:lnSpc>
              <a:spcBef>
                <a:spcPts val="500"/>
              </a:spcBef>
              <a:buFont typeface="Arial"/>
              <a:buChar char="•"/>
              <a:tabLst>
                <a:tab pos="354965" algn="l"/>
                <a:tab pos="355600" algn="l"/>
              </a:tabLst>
            </a:pPr>
            <a:r>
              <a:rPr sz="2800" b="1" dirty="0">
                <a:latin typeface="Calibri"/>
                <a:cs typeface="Calibri"/>
              </a:rPr>
              <a:t>A </a:t>
            </a:r>
            <a:r>
              <a:rPr sz="2800" b="1" spc="-5" dirty="0">
                <a:latin typeface="Calibri"/>
                <a:cs typeface="Calibri"/>
              </a:rPr>
              <a:t>small, short, but representative test case </a:t>
            </a:r>
            <a:r>
              <a:rPr sz="2800" b="1" dirty="0">
                <a:latin typeface="Calibri"/>
                <a:cs typeface="Calibri"/>
              </a:rPr>
              <a:t>for </a:t>
            </a:r>
            <a:r>
              <a:rPr sz="2800" b="1" spc="-5" dirty="0">
                <a:latin typeface="Calibri"/>
                <a:cs typeface="Calibri"/>
              </a:rPr>
              <a:t>your  application</a:t>
            </a:r>
            <a:endParaRPr sz="2800">
              <a:latin typeface="Calibri"/>
              <a:cs typeface="Calibri"/>
            </a:endParaRPr>
          </a:p>
          <a:p>
            <a:pPr marL="755650" lvl="1" indent="-285750">
              <a:lnSpc>
                <a:spcPct val="100000"/>
              </a:lnSpc>
              <a:spcBef>
                <a:spcPts val="215"/>
              </a:spcBef>
              <a:buFont typeface="Arial"/>
              <a:buChar char="–"/>
              <a:tabLst>
                <a:tab pos="755650" algn="l"/>
              </a:tabLst>
            </a:pPr>
            <a:r>
              <a:rPr sz="2400" spc="-5" dirty="0">
                <a:latin typeface="Calibri"/>
                <a:cs typeface="Calibri"/>
              </a:rPr>
              <a:t>Proﬁling tends </a:t>
            </a:r>
            <a:r>
              <a:rPr sz="2400" dirty="0">
                <a:latin typeface="Calibri"/>
                <a:cs typeface="Calibri"/>
              </a:rPr>
              <a:t>to be</a:t>
            </a:r>
            <a:r>
              <a:rPr sz="2400" spc="5" dirty="0">
                <a:latin typeface="Calibri"/>
                <a:cs typeface="Calibri"/>
              </a:rPr>
              <a:t> </a:t>
            </a:r>
            <a:r>
              <a:rPr sz="2400" spc="-5" dirty="0">
                <a:latin typeface="Calibri"/>
                <a:cs typeface="Calibri"/>
              </a:rPr>
              <a:t>costly</a:t>
            </a:r>
            <a:endParaRPr sz="2400">
              <a:latin typeface="Calibri"/>
              <a:cs typeface="Calibri"/>
            </a:endParaRPr>
          </a:p>
          <a:p>
            <a:pPr marL="1155700" lvl="2" indent="-228600">
              <a:lnSpc>
                <a:spcPct val="100000"/>
              </a:lnSpc>
              <a:spcBef>
                <a:spcPts val="265"/>
              </a:spcBef>
              <a:buFont typeface="Arial"/>
              <a:buChar char="•"/>
              <a:tabLst>
                <a:tab pos="1155065" algn="l"/>
                <a:tab pos="1155700" algn="l"/>
              </a:tabLst>
            </a:pPr>
            <a:r>
              <a:rPr sz="2000" spc="-5" dirty="0">
                <a:latin typeface="Calibri"/>
                <a:cs typeface="Calibri"/>
              </a:rPr>
              <a:t>Runtime overhead</a:t>
            </a:r>
            <a:endParaRPr sz="2000">
              <a:latin typeface="Calibri"/>
              <a:cs typeface="Calibri"/>
            </a:endParaRPr>
          </a:p>
          <a:p>
            <a:pPr marL="1155700" lvl="2" indent="-228600">
              <a:lnSpc>
                <a:spcPct val="100000"/>
              </a:lnSpc>
              <a:spcBef>
                <a:spcPts val="200"/>
              </a:spcBef>
              <a:buFont typeface="Arial"/>
              <a:buChar char="•"/>
              <a:tabLst>
                <a:tab pos="1155065" algn="l"/>
                <a:tab pos="1155700" algn="l"/>
              </a:tabLst>
            </a:pPr>
            <a:r>
              <a:rPr sz="2000" dirty="0">
                <a:latin typeface="Calibri"/>
                <a:cs typeface="Calibri"/>
              </a:rPr>
              <a:t>Size </a:t>
            </a:r>
            <a:r>
              <a:rPr sz="2000" spc="-5" dirty="0">
                <a:latin typeface="Calibri"/>
                <a:cs typeface="Calibri"/>
              </a:rPr>
              <a:t>of </a:t>
            </a:r>
            <a:r>
              <a:rPr sz="2000" dirty="0">
                <a:latin typeface="Calibri"/>
                <a:cs typeface="Calibri"/>
              </a:rPr>
              <a:t>data</a:t>
            </a:r>
            <a:r>
              <a:rPr sz="2000" spc="-5" dirty="0">
                <a:latin typeface="Calibri"/>
                <a:cs typeface="Calibri"/>
              </a:rPr>
              <a:t> collected</a:t>
            </a:r>
            <a:endParaRPr sz="2000">
              <a:latin typeface="Calibri"/>
              <a:cs typeface="Calibri"/>
            </a:endParaRPr>
          </a:p>
          <a:p>
            <a:pPr marL="749300" marR="59690" lvl="1" indent="-279400">
              <a:lnSpc>
                <a:spcPts val="2620"/>
              </a:lnSpc>
              <a:spcBef>
                <a:spcPts val="560"/>
              </a:spcBef>
              <a:buFont typeface="Arial"/>
              <a:buChar char="–"/>
              <a:tabLst>
                <a:tab pos="755650" algn="l"/>
              </a:tabLst>
            </a:pPr>
            <a:r>
              <a:rPr sz="2400" b="1" spc="-5" dirty="0">
                <a:latin typeface="Calibri"/>
                <a:cs typeface="Calibri"/>
              </a:rPr>
              <a:t>BUT</a:t>
            </a:r>
            <a:r>
              <a:rPr sz="2400" spc="-5" dirty="0">
                <a:latin typeface="Calibri"/>
                <a:cs typeface="Calibri"/>
              </a:rPr>
              <a:t>: must cover same </a:t>
            </a:r>
            <a:r>
              <a:rPr sz="2400" dirty="0">
                <a:latin typeface="Calibri"/>
                <a:cs typeface="Calibri"/>
              </a:rPr>
              <a:t>paths </a:t>
            </a:r>
            <a:r>
              <a:rPr sz="2400" spc="-5" dirty="0">
                <a:latin typeface="Calibri"/>
                <a:cs typeface="Calibri"/>
              </a:rPr>
              <a:t>through code </a:t>
            </a:r>
            <a:r>
              <a:rPr sz="2400" dirty="0">
                <a:latin typeface="Calibri"/>
                <a:cs typeface="Calibri"/>
              </a:rPr>
              <a:t>as </a:t>
            </a:r>
            <a:r>
              <a:rPr sz="2400" spc="-5" dirty="0">
                <a:latin typeface="Calibri"/>
                <a:cs typeface="Calibri"/>
              </a:rPr>
              <a:t>“real”  example (or </a:t>
            </a:r>
            <a:r>
              <a:rPr sz="2400" dirty="0">
                <a:latin typeface="Calibri"/>
                <a:cs typeface="Calibri"/>
              </a:rPr>
              <a:t>at least, the </a:t>
            </a:r>
            <a:r>
              <a:rPr sz="2400" spc="-5" dirty="0">
                <a:latin typeface="Calibri"/>
                <a:cs typeface="Calibri"/>
              </a:rPr>
              <a:t>diﬀerences must </a:t>
            </a:r>
            <a:r>
              <a:rPr sz="2400" dirty="0">
                <a:latin typeface="Calibri"/>
                <a:cs typeface="Calibri"/>
              </a:rPr>
              <a:t>be</a:t>
            </a:r>
            <a:r>
              <a:rPr sz="2400" spc="50" dirty="0">
                <a:latin typeface="Calibri"/>
                <a:cs typeface="Calibri"/>
              </a:rPr>
              <a:t> </a:t>
            </a:r>
            <a:r>
              <a:rPr sz="2400" spc="-5" dirty="0">
                <a:latin typeface="Calibri"/>
                <a:cs typeface="Calibri"/>
              </a:rPr>
              <a:t>understood)</a:t>
            </a:r>
            <a:endParaRPr sz="2400">
              <a:latin typeface="Calibri"/>
              <a:cs typeface="Calibri"/>
            </a:endParaRPr>
          </a:p>
          <a:p>
            <a:pPr marL="1155700" lvl="2" indent="-228600">
              <a:lnSpc>
                <a:spcPct val="100000"/>
              </a:lnSpc>
              <a:spcBef>
                <a:spcPts val="254"/>
              </a:spcBef>
              <a:buFont typeface="Arial"/>
              <a:buChar char="•"/>
              <a:tabLst>
                <a:tab pos="1155700" algn="l"/>
              </a:tabLst>
            </a:pPr>
            <a:r>
              <a:rPr sz="2400" spc="-5" dirty="0">
                <a:latin typeface="Calibri"/>
                <a:cs typeface="Calibri"/>
              </a:rPr>
              <a:t>What could </a:t>
            </a:r>
            <a:r>
              <a:rPr sz="2400" dirty="0">
                <a:latin typeface="Calibri"/>
                <a:cs typeface="Calibri"/>
              </a:rPr>
              <a:t>go </a:t>
            </a:r>
            <a:r>
              <a:rPr sz="2400" spc="-5" dirty="0">
                <a:latin typeface="Calibri"/>
                <a:cs typeface="Calibri"/>
              </a:rPr>
              <a:t>wrong with </a:t>
            </a:r>
            <a:r>
              <a:rPr sz="2400" dirty="0">
                <a:latin typeface="Calibri"/>
                <a:cs typeface="Calibri"/>
              </a:rPr>
              <a:t>this </a:t>
            </a:r>
            <a:r>
              <a:rPr sz="2400" spc="-5" dirty="0">
                <a:latin typeface="Calibri"/>
                <a:cs typeface="Calibri"/>
              </a:rPr>
              <a:t>test</a:t>
            </a:r>
            <a:r>
              <a:rPr sz="2400" spc="10" dirty="0">
                <a:latin typeface="Calibri"/>
                <a:cs typeface="Calibri"/>
              </a:rPr>
              <a:t> </a:t>
            </a:r>
            <a:r>
              <a:rPr sz="2400" dirty="0">
                <a:latin typeface="Calibri"/>
                <a:cs typeface="Calibri"/>
              </a:rPr>
              <a:t>case?</a:t>
            </a:r>
            <a:endParaRPr sz="2400">
              <a:latin typeface="Calibri"/>
              <a:cs typeface="Calibri"/>
            </a:endParaRPr>
          </a:p>
        </p:txBody>
      </p:sp>
      <p:sp>
        <p:nvSpPr>
          <p:cNvPr id="3" name="object 3"/>
          <p:cNvSpPr txBox="1">
            <a:spLocks noGrp="1"/>
          </p:cNvSpPr>
          <p:nvPr>
            <p:ph type="title"/>
          </p:nvPr>
        </p:nvSpPr>
        <p:spPr>
          <a:xfrm>
            <a:off x="439081" y="448967"/>
            <a:ext cx="3424554" cy="513080"/>
          </a:xfrm>
          <a:prstGeom prst="rect">
            <a:avLst/>
          </a:prstGeom>
        </p:spPr>
        <p:txBody>
          <a:bodyPr vert="horz" wrap="square" lIns="0" tIns="12700" rIns="0" bIns="0" rtlCol="0">
            <a:spAutoFit/>
          </a:bodyPr>
          <a:lstStyle/>
          <a:p>
            <a:pPr marL="12700">
              <a:lnSpc>
                <a:spcPct val="100000"/>
              </a:lnSpc>
              <a:spcBef>
                <a:spcPts val="100"/>
              </a:spcBef>
            </a:pPr>
            <a:r>
              <a:rPr spc="-150" dirty="0"/>
              <a:t>Profiling prerequisite</a:t>
            </a:r>
          </a:p>
        </p:txBody>
      </p:sp>
      <p:sp>
        <p:nvSpPr>
          <p:cNvPr id="4" name="object 4"/>
          <p:cNvSpPr/>
          <p:nvPr/>
        </p:nvSpPr>
        <p:spPr>
          <a:xfrm>
            <a:off x="3478929" y="4414240"/>
            <a:ext cx="271780" cy="396875"/>
          </a:xfrm>
          <a:custGeom>
            <a:avLst/>
            <a:gdLst/>
            <a:ahLst/>
            <a:cxnLst/>
            <a:rect l="l" t="t" r="r" b="b"/>
            <a:pathLst>
              <a:path w="271779" h="396875">
                <a:moveTo>
                  <a:pt x="271434" y="0"/>
                </a:moveTo>
                <a:lnTo>
                  <a:pt x="0" y="0"/>
                </a:lnTo>
                <a:lnTo>
                  <a:pt x="0" y="396875"/>
                </a:lnTo>
                <a:lnTo>
                  <a:pt x="271434" y="396875"/>
                </a:lnTo>
                <a:lnTo>
                  <a:pt x="271434" y="0"/>
                </a:lnTo>
                <a:close/>
              </a:path>
            </a:pathLst>
          </a:custGeom>
          <a:solidFill>
            <a:srgbClr val="A13B2A"/>
          </a:solidFill>
        </p:spPr>
        <p:txBody>
          <a:bodyPr wrap="square" lIns="0" tIns="0" rIns="0" bIns="0" rtlCol="0"/>
          <a:lstStyle/>
          <a:p>
            <a:endParaRPr/>
          </a:p>
        </p:txBody>
      </p:sp>
      <p:sp>
        <p:nvSpPr>
          <p:cNvPr id="5" name="object 5"/>
          <p:cNvSpPr/>
          <p:nvPr/>
        </p:nvSpPr>
        <p:spPr>
          <a:xfrm>
            <a:off x="3478929" y="4414240"/>
            <a:ext cx="271780" cy="396875"/>
          </a:xfrm>
          <a:custGeom>
            <a:avLst/>
            <a:gdLst/>
            <a:ahLst/>
            <a:cxnLst/>
            <a:rect l="l" t="t" r="r" b="b"/>
            <a:pathLst>
              <a:path w="271779" h="396875">
                <a:moveTo>
                  <a:pt x="0" y="0"/>
                </a:moveTo>
                <a:lnTo>
                  <a:pt x="271433" y="0"/>
                </a:lnTo>
                <a:lnTo>
                  <a:pt x="271433" y="396874"/>
                </a:lnTo>
                <a:lnTo>
                  <a:pt x="0" y="396874"/>
                </a:lnTo>
                <a:lnTo>
                  <a:pt x="0" y="0"/>
                </a:lnTo>
                <a:close/>
              </a:path>
            </a:pathLst>
          </a:custGeom>
          <a:ln w="25399">
            <a:solidFill>
              <a:srgbClr val="7C2919"/>
            </a:solidFill>
          </a:ln>
        </p:spPr>
        <p:txBody>
          <a:bodyPr wrap="square" lIns="0" tIns="0" rIns="0" bIns="0" rtlCol="0"/>
          <a:lstStyle/>
          <a:p>
            <a:endParaRPr/>
          </a:p>
        </p:txBody>
      </p:sp>
      <p:sp>
        <p:nvSpPr>
          <p:cNvPr id="6" name="object 6"/>
          <p:cNvSpPr txBox="1"/>
          <p:nvPr/>
        </p:nvSpPr>
        <p:spPr>
          <a:xfrm>
            <a:off x="3827656" y="4414240"/>
            <a:ext cx="4454525" cy="396875"/>
          </a:xfrm>
          <a:prstGeom prst="rect">
            <a:avLst/>
          </a:prstGeom>
          <a:solidFill>
            <a:srgbClr val="5EB169"/>
          </a:solidFill>
          <a:ln w="25399">
            <a:solidFill>
              <a:srgbClr val="45884E"/>
            </a:solidFill>
          </a:ln>
        </p:spPr>
        <p:txBody>
          <a:bodyPr vert="horz" wrap="square" lIns="0" tIns="60960" rIns="0" bIns="0" rtlCol="0">
            <a:spAutoFit/>
          </a:bodyPr>
          <a:lstStyle/>
          <a:p>
            <a:pPr marL="5080" algn="ctr">
              <a:lnSpc>
                <a:spcPct val="100000"/>
              </a:lnSpc>
              <a:spcBef>
                <a:spcPts val="480"/>
              </a:spcBef>
            </a:pPr>
            <a:r>
              <a:rPr sz="1800" spc="-5" dirty="0">
                <a:solidFill>
                  <a:srgbClr val="FFFFFF"/>
                </a:solidFill>
                <a:latin typeface="Calibri"/>
                <a:cs typeface="Calibri"/>
              </a:rPr>
              <a:t>time-stepping</a:t>
            </a:r>
            <a:endParaRPr sz="1800">
              <a:latin typeface="Calibri"/>
              <a:cs typeface="Calibri"/>
            </a:endParaRPr>
          </a:p>
        </p:txBody>
      </p:sp>
      <p:sp>
        <p:nvSpPr>
          <p:cNvPr id="7" name="object 7"/>
          <p:cNvSpPr/>
          <p:nvPr/>
        </p:nvSpPr>
        <p:spPr>
          <a:xfrm>
            <a:off x="8353169" y="4414240"/>
            <a:ext cx="382905" cy="396875"/>
          </a:xfrm>
          <a:custGeom>
            <a:avLst/>
            <a:gdLst/>
            <a:ahLst/>
            <a:cxnLst/>
            <a:rect l="l" t="t" r="r" b="b"/>
            <a:pathLst>
              <a:path w="382904" h="396875">
                <a:moveTo>
                  <a:pt x="382433" y="0"/>
                </a:moveTo>
                <a:lnTo>
                  <a:pt x="0" y="0"/>
                </a:lnTo>
                <a:lnTo>
                  <a:pt x="0" y="396875"/>
                </a:lnTo>
                <a:lnTo>
                  <a:pt x="382433" y="396875"/>
                </a:lnTo>
                <a:lnTo>
                  <a:pt x="382433" y="0"/>
                </a:lnTo>
                <a:close/>
              </a:path>
            </a:pathLst>
          </a:custGeom>
          <a:solidFill>
            <a:srgbClr val="1E5C76"/>
          </a:solidFill>
        </p:spPr>
        <p:txBody>
          <a:bodyPr wrap="square" lIns="0" tIns="0" rIns="0" bIns="0" rtlCol="0"/>
          <a:lstStyle/>
          <a:p>
            <a:endParaRPr/>
          </a:p>
        </p:txBody>
      </p:sp>
      <p:sp>
        <p:nvSpPr>
          <p:cNvPr id="8" name="object 8"/>
          <p:cNvSpPr/>
          <p:nvPr/>
        </p:nvSpPr>
        <p:spPr>
          <a:xfrm>
            <a:off x="8353169" y="4414240"/>
            <a:ext cx="382905" cy="396875"/>
          </a:xfrm>
          <a:custGeom>
            <a:avLst/>
            <a:gdLst/>
            <a:ahLst/>
            <a:cxnLst/>
            <a:rect l="l" t="t" r="r" b="b"/>
            <a:pathLst>
              <a:path w="382904" h="396875">
                <a:moveTo>
                  <a:pt x="0" y="0"/>
                </a:moveTo>
                <a:lnTo>
                  <a:pt x="382433" y="0"/>
                </a:lnTo>
                <a:lnTo>
                  <a:pt x="382433" y="396874"/>
                </a:lnTo>
                <a:lnTo>
                  <a:pt x="0" y="396874"/>
                </a:lnTo>
                <a:lnTo>
                  <a:pt x="0" y="0"/>
                </a:lnTo>
                <a:close/>
              </a:path>
            </a:pathLst>
          </a:custGeom>
          <a:ln w="25399">
            <a:solidFill>
              <a:srgbClr val="0F4359"/>
            </a:solidFill>
          </a:ln>
        </p:spPr>
        <p:txBody>
          <a:bodyPr wrap="square" lIns="0" tIns="0" rIns="0" bIns="0" rtlCol="0"/>
          <a:lstStyle/>
          <a:p>
            <a:endParaRPr/>
          </a:p>
        </p:txBody>
      </p:sp>
      <p:sp>
        <p:nvSpPr>
          <p:cNvPr id="9" name="object 9"/>
          <p:cNvSpPr txBox="1"/>
          <p:nvPr/>
        </p:nvSpPr>
        <p:spPr>
          <a:xfrm>
            <a:off x="2630604" y="4987170"/>
            <a:ext cx="5454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setup</a:t>
            </a:r>
            <a:endParaRPr sz="1800">
              <a:latin typeface="Calibri"/>
              <a:cs typeface="Calibri"/>
            </a:endParaRPr>
          </a:p>
        </p:txBody>
      </p:sp>
      <p:sp>
        <p:nvSpPr>
          <p:cNvPr id="10" name="object 10"/>
          <p:cNvSpPr txBox="1"/>
          <p:nvPr/>
        </p:nvSpPr>
        <p:spPr>
          <a:xfrm>
            <a:off x="4195127" y="6191184"/>
            <a:ext cx="1616710" cy="511175"/>
          </a:xfrm>
          <a:prstGeom prst="rect">
            <a:avLst/>
          </a:prstGeom>
        </p:spPr>
        <p:txBody>
          <a:bodyPr vert="horz" wrap="square" lIns="0" tIns="12700" rIns="0" bIns="0" rtlCol="0">
            <a:spAutoFit/>
          </a:bodyPr>
          <a:lstStyle/>
          <a:p>
            <a:pPr marL="612140">
              <a:lnSpc>
                <a:spcPts val="1910"/>
              </a:lnSpc>
              <a:spcBef>
                <a:spcPts val="100"/>
              </a:spcBef>
            </a:pPr>
            <a:r>
              <a:rPr sz="1800" dirty="0">
                <a:latin typeface="Calibri"/>
                <a:cs typeface="Calibri"/>
              </a:rPr>
              <a:t>1</a:t>
            </a:r>
            <a:r>
              <a:rPr sz="1800" spc="-70" dirty="0">
                <a:latin typeface="Calibri"/>
                <a:cs typeface="Calibri"/>
              </a:rPr>
              <a:t> </a:t>
            </a:r>
            <a:r>
              <a:rPr sz="1800" spc="-5" dirty="0">
                <a:latin typeface="Calibri"/>
                <a:cs typeface="Calibri"/>
              </a:rPr>
              <a:t>timestep</a:t>
            </a:r>
            <a:endParaRPr sz="1800">
              <a:latin typeface="Calibri"/>
              <a:cs typeface="Calibri"/>
            </a:endParaRPr>
          </a:p>
          <a:p>
            <a:pPr marL="12700">
              <a:lnSpc>
                <a:spcPts val="1910"/>
              </a:lnSpc>
            </a:pPr>
            <a:r>
              <a:rPr sz="1800" dirty="0">
                <a:latin typeface="Calibri"/>
                <a:cs typeface="Calibri"/>
              </a:rPr>
              <a:t>- 65</a:t>
            </a:r>
            <a:r>
              <a:rPr sz="1800" spc="-10" dirty="0">
                <a:latin typeface="Calibri"/>
                <a:cs typeface="Calibri"/>
              </a:rPr>
              <a:t> </a:t>
            </a:r>
            <a:r>
              <a:rPr sz="1800" dirty="0">
                <a:latin typeface="Calibri"/>
                <a:cs typeface="Calibri"/>
              </a:rPr>
              <a:t>-</a:t>
            </a:r>
            <a:endParaRPr sz="1800">
              <a:latin typeface="Calibri"/>
              <a:cs typeface="Calibri"/>
            </a:endParaRPr>
          </a:p>
        </p:txBody>
      </p:sp>
      <p:sp>
        <p:nvSpPr>
          <p:cNvPr id="11" name="object 11"/>
          <p:cNvSpPr txBox="1"/>
          <p:nvPr/>
        </p:nvSpPr>
        <p:spPr>
          <a:xfrm>
            <a:off x="6785092" y="5356503"/>
            <a:ext cx="6597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o</a:t>
            </a:r>
            <a:r>
              <a:rPr sz="1800" dirty="0">
                <a:latin typeface="Calibri"/>
                <a:cs typeface="Calibri"/>
              </a:rPr>
              <a:t>utput</a:t>
            </a:r>
            <a:endParaRPr sz="1800">
              <a:latin typeface="Calibri"/>
              <a:cs typeface="Calibri"/>
            </a:endParaRPr>
          </a:p>
        </p:txBody>
      </p:sp>
      <p:sp>
        <p:nvSpPr>
          <p:cNvPr id="12" name="object 12"/>
          <p:cNvSpPr txBox="1"/>
          <p:nvPr/>
        </p:nvSpPr>
        <p:spPr>
          <a:xfrm>
            <a:off x="410592" y="4447259"/>
            <a:ext cx="858519"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Real</a:t>
            </a:r>
            <a:r>
              <a:rPr sz="1800" spc="-55" dirty="0">
                <a:latin typeface="Calibri"/>
                <a:cs typeface="Calibri"/>
              </a:rPr>
              <a:t> </a:t>
            </a:r>
            <a:r>
              <a:rPr sz="1800" spc="-5" dirty="0">
                <a:latin typeface="Calibri"/>
                <a:cs typeface="Calibri"/>
              </a:rPr>
              <a:t>run:</a:t>
            </a:r>
            <a:endParaRPr sz="1800">
              <a:latin typeface="Calibri"/>
              <a:cs typeface="Calibri"/>
            </a:endParaRPr>
          </a:p>
        </p:txBody>
      </p:sp>
      <p:sp>
        <p:nvSpPr>
          <p:cNvPr id="13" name="object 13"/>
          <p:cNvSpPr/>
          <p:nvPr/>
        </p:nvSpPr>
        <p:spPr>
          <a:xfrm>
            <a:off x="4397431" y="5565370"/>
            <a:ext cx="2356657" cy="295101"/>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569273" y="5621509"/>
            <a:ext cx="2137410" cy="70485"/>
          </a:xfrm>
          <a:custGeom>
            <a:avLst/>
            <a:gdLst/>
            <a:ahLst/>
            <a:cxnLst/>
            <a:rect l="l" t="t" r="r" b="b"/>
            <a:pathLst>
              <a:path w="2137409" h="70485">
                <a:moveTo>
                  <a:pt x="2137079" y="0"/>
                </a:moveTo>
                <a:lnTo>
                  <a:pt x="0" y="70475"/>
                </a:lnTo>
              </a:path>
            </a:pathLst>
          </a:custGeom>
          <a:ln w="25399">
            <a:solidFill>
              <a:srgbClr val="1E5C76"/>
            </a:solidFill>
          </a:ln>
        </p:spPr>
        <p:txBody>
          <a:bodyPr wrap="square" lIns="0" tIns="0" rIns="0" bIns="0" rtlCol="0"/>
          <a:lstStyle/>
          <a:p>
            <a:endParaRPr/>
          </a:p>
        </p:txBody>
      </p:sp>
      <p:sp>
        <p:nvSpPr>
          <p:cNvPr id="15" name="object 15"/>
          <p:cNvSpPr/>
          <p:nvPr/>
        </p:nvSpPr>
        <p:spPr>
          <a:xfrm>
            <a:off x="4544082" y="5630562"/>
            <a:ext cx="117322" cy="117844"/>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478929" y="5483608"/>
            <a:ext cx="271780" cy="396875"/>
          </a:xfrm>
          <a:custGeom>
            <a:avLst/>
            <a:gdLst/>
            <a:ahLst/>
            <a:cxnLst/>
            <a:rect l="l" t="t" r="r" b="b"/>
            <a:pathLst>
              <a:path w="271779" h="396875">
                <a:moveTo>
                  <a:pt x="271434" y="0"/>
                </a:moveTo>
                <a:lnTo>
                  <a:pt x="0" y="0"/>
                </a:lnTo>
                <a:lnTo>
                  <a:pt x="0" y="396874"/>
                </a:lnTo>
                <a:lnTo>
                  <a:pt x="271434" y="396874"/>
                </a:lnTo>
                <a:lnTo>
                  <a:pt x="271434" y="0"/>
                </a:lnTo>
                <a:close/>
              </a:path>
            </a:pathLst>
          </a:custGeom>
          <a:solidFill>
            <a:srgbClr val="A13B2A"/>
          </a:solidFill>
        </p:spPr>
        <p:txBody>
          <a:bodyPr wrap="square" lIns="0" tIns="0" rIns="0" bIns="0" rtlCol="0"/>
          <a:lstStyle/>
          <a:p>
            <a:endParaRPr/>
          </a:p>
        </p:txBody>
      </p:sp>
      <p:sp>
        <p:nvSpPr>
          <p:cNvPr id="17" name="object 17"/>
          <p:cNvSpPr/>
          <p:nvPr/>
        </p:nvSpPr>
        <p:spPr>
          <a:xfrm>
            <a:off x="3478929" y="5483608"/>
            <a:ext cx="271780" cy="396875"/>
          </a:xfrm>
          <a:custGeom>
            <a:avLst/>
            <a:gdLst/>
            <a:ahLst/>
            <a:cxnLst/>
            <a:rect l="l" t="t" r="r" b="b"/>
            <a:pathLst>
              <a:path w="271779" h="396875">
                <a:moveTo>
                  <a:pt x="0" y="0"/>
                </a:moveTo>
                <a:lnTo>
                  <a:pt x="271433" y="0"/>
                </a:lnTo>
                <a:lnTo>
                  <a:pt x="271433" y="396874"/>
                </a:lnTo>
                <a:lnTo>
                  <a:pt x="0" y="396874"/>
                </a:lnTo>
                <a:lnTo>
                  <a:pt x="0" y="0"/>
                </a:lnTo>
                <a:close/>
              </a:path>
            </a:pathLst>
          </a:custGeom>
          <a:ln w="25399">
            <a:solidFill>
              <a:srgbClr val="7C2919"/>
            </a:solidFill>
          </a:ln>
        </p:spPr>
        <p:txBody>
          <a:bodyPr wrap="square" lIns="0" tIns="0" rIns="0" bIns="0" rtlCol="0"/>
          <a:lstStyle/>
          <a:p>
            <a:endParaRPr/>
          </a:p>
        </p:txBody>
      </p:sp>
      <p:sp>
        <p:nvSpPr>
          <p:cNvPr id="18" name="object 18"/>
          <p:cNvSpPr/>
          <p:nvPr/>
        </p:nvSpPr>
        <p:spPr>
          <a:xfrm>
            <a:off x="3827656" y="5483608"/>
            <a:ext cx="132080" cy="396875"/>
          </a:xfrm>
          <a:custGeom>
            <a:avLst/>
            <a:gdLst/>
            <a:ahLst/>
            <a:cxnLst/>
            <a:rect l="l" t="t" r="r" b="b"/>
            <a:pathLst>
              <a:path w="132079" h="396875">
                <a:moveTo>
                  <a:pt x="131946" y="0"/>
                </a:moveTo>
                <a:lnTo>
                  <a:pt x="0" y="0"/>
                </a:lnTo>
                <a:lnTo>
                  <a:pt x="0" y="396874"/>
                </a:lnTo>
                <a:lnTo>
                  <a:pt x="131946" y="396874"/>
                </a:lnTo>
                <a:lnTo>
                  <a:pt x="131946" y="0"/>
                </a:lnTo>
                <a:close/>
              </a:path>
            </a:pathLst>
          </a:custGeom>
          <a:solidFill>
            <a:srgbClr val="5EB169"/>
          </a:solidFill>
        </p:spPr>
        <p:txBody>
          <a:bodyPr wrap="square" lIns="0" tIns="0" rIns="0" bIns="0" rtlCol="0"/>
          <a:lstStyle/>
          <a:p>
            <a:endParaRPr/>
          </a:p>
        </p:txBody>
      </p:sp>
      <p:sp>
        <p:nvSpPr>
          <p:cNvPr id="19" name="object 19"/>
          <p:cNvSpPr/>
          <p:nvPr/>
        </p:nvSpPr>
        <p:spPr>
          <a:xfrm>
            <a:off x="3827656" y="5483608"/>
            <a:ext cx="132080" cy="396875"/>
          </a:xfrm>
          <a:custGeom>
            <a:avLst/>
            <a:gdLst/>
            <a:ahLst/>
            <a:cxnLst/>
            <a:rect l="l" t="t" r="r" b="b"/>
            <a:pathLst>
              <a:path w="132079" h="396875">
                <a:moveTo>
                  <a:pt x="0" y="0"/>
                </a:moveTo>
                <a:lnTo>
                  <a:pt x="131946" y="0"/>
                </a:lnTo>
                <a:lnTo>
                  <a:pt x="131946" y="396874"/>
                </a:lnTo>
                <a:lnTo>
                  <a:pt x="0" y="396874"/>
                </a:lnTo>
                <a:lnTo>
                  <a:pt x="0" y="0"/>
                </a:lnTo>
                <a:close/>
              </a:path>
            </a:pathLst>
          </a:custGeom>
          <a:ln w="25399">
            <a:solidFill>
              <a:srgbClr val="45884E"/>
            </a:solidFill>
          </a:ln>
        </p:spPr>
        <p:txBody>
          <a:bodyPr wrap="square" lIns="0" tIns="0" rIns="0" bIns="0" rtlCol="0"/>
          <a:lstStyle/>
          <a:p>
            <a:endParaRPr/>
          </a:p>
        </p:txBody>
      </p:sp>
      <p:sp>
        <p:nvSpPr>
          <p:cNvPr id="20" name="object 20"/>
          <p:cNvSpPr/>
          <p:nvPr/>
        </p:nvSpPr>
        <p:spPr>
          <a:xfrm>
            <a:off x="4052659" y="5483608"/>
            <a:ext cx="382905" cy="396875"/>
          </a:xfrm>
          <a:custGeom>
            <a:avLst/>
            <a:gdLst/>
            <a:ahLst/>
            <a:cxnLst/>
            <a:rect l="l" t="t" r="r" b="b"/>
            <a:pathLst>
              <a:path w="382904" h="396875">
                <a:moveTo>
                  <a:pt x="382432" y="0"/>
                </a:moveTo>
                <a:lnTo>
                  <a:pt x="0" y="0"/>
                </a:lnTo>
                <a:lnTo>
                  <a:pt x="0" y="396874"/>
                </a:lnTo>
                <a:lnTo>
                  <a:pt x="382432" y="396874"/>
                </a:lnTo>
                <a:lnTo>
                  <a:pt x="382432" y="0"/>
                </a:lnTo>
                <a:close/>
              </a:path>
            </a:pathLst>
          </a:custGeom>
          <a:solidFill>
            <a:srgbClr val="1E5C76"/>
          </a:solidFill>
        </p:spPr>
        <p:txBody>
          <a:bodyPr wrap="square" lIns="0" tIns="0" rIns="0" bIns="0" rtlCol="0"/>
          <a:lstStyle/>
          <a:p>
            <a:endParaRPr/>
          </a:p>
        </p:txBody>
      </p:sp>
      <p:sp>
        <p:nvSpPr>
          <p:cNvPr id="21" name="object 21"/>
          <p:cNvSpPr/>
          <p:nvPr/>
        </p:nvSpPr>
        <p:spPr>
          <a:xfrm>
            <a:off x="4052659" y="5483608"/>
            <a:ext cx="382905" cy="396875"/>
          </a:xfrm>
          <a:custGeom>
            <a:avLst/>
            <a:gdLst/>
            <a:ahLst/>
            <a:cxnLst/>
            <a:rect l="l" t="t" r="r" b="b"/>
            <a:pathLst>
              <a:path w="382904" h="396875">
                <a:moveTo>
                  <a:pt x="0" y="0"/>
                </a:moveTo>
                <a:lnTo>
                  <a:pt x="382432" y="0"/>
                </a:lnTo>
                <a:lnTo>
                  <a:pt x="382432" y="396874"/>
                </a:lnTo>
                <a:lnTo>
                  <a:pt x="0" y="396874"/>
                </a:lnTo>
                <a:lnTo>
                  <a:pt x="0" y="0"/>
                </a:lnTo>
                <a:close/>
              </a:path>
            </a:pathLst>
          </a:custGeom>
          <a:ln w="25399">
            <a:solidFill>
              <a:srgbClr val="0F4359"/>
            </a:solidFill>
          </a:ln>
        </p:spPr>
        <p:txBody>
          <a:bodyPr wrap="square" lIns="0" tIns="0" rIns="0" bIns="0" rtlCol="0"/>
          <a:lstStyle/>
          <a:p>
            <a:endParaRPr/>
          </a:p>
        </p:txBody>
      </p:sp>
      <p:sp>
        <p:nvSpPr>
          <p:cNvPr id="22" name="object 22"/>
          <p:cNvSpPr/>
          <p:nvPr/>
        </p:nvSpPr>
        <p:spPr>
          <a:xfrm>
            <a:off x="7481454" y="4825537"/>
            <a:ext cx="1192876" cy="760614"/>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7532220" y="4966377"/>
            <a:ext cx="972819" cy="542290"/>
          </a:xfrm>
          <a:custGeom>
            <a:avLst/>
            <a:gdLst/>
            <a:ahLst/>
            <a:cxnLst/>
            <a:rect l="l" t="t" r="r" b="b"/>
            <a:pathLst>
              <a:path w="972820" h="542289">
                <a:moveTo>
                  <a:pt x="0" y="541771"/>
                </a:moveTo>
                <a:lnTo>
                  <a:pt x="972549" y="0"/>
                </a:lnTo>
              </a:path>
            </a:pathLst>
          </a:custGeom>
          <a:ln w="25399">
            <a:solidFill>
              <a:srgbClr val="1E5C76"/>
            </a:solidFill>
          </a:ln>
        </p:spPr>
        <p:txBody>
          <a:bodyPr wrap="square" lIns="0" tIns="0" rIns="0" bIns="0" rtlCol="0"/>
          <a:lstStyle/>
          <a:p>
            <a:endParaRPr/>
          </a:p>
        </p:txBody>
      </p:sp>
      <p:sp>
        <p:nvSpPr>
          <p:cNvPr id="24" name="object 24"/>
          <p:cNvSpPr/>
          <p:nvPr/>
        </p:nvSpPr>
        <p:spPr>
          <a:xfrm>
            <a:off x="8403733" y="4951792"/>
            <a:ext cx="123055" cy="105001"/>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3811385" y="5860472"/>
            <a:ext cx="935181" cy="552796"/>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3982368" y="5997340"/>
            <a:ext cx="714375" cy="339725"/>
          </a:xfrm>
          <a:custGeom>
            <a:avLst/>
            <a:gdLst/>
            <a:ahLst/>
            <a:cxnLst/>
            <a:rect l="l" t="t" r="r" b="b"/>
            <a:pathLst>
              <a:path w="714375" h="339725">
                <a:moveTo>
                  <a:pt x="714114" y="339349"/>
                </a:moveTo>
                <a:lnTo>
                  <a:pt x="0" y="0"/>
                </a:lnTo>
              </a:path>
            </a:pathLst>
          </a:custGeom>
          <a:ln w="25399">
            <a:solidFill>
              <a:srgbClr val="5EB169"/>
            </a:solidFill>
          </a:ln>
        </p:spPr>
        <p:txBody>
          <a:bodyPr wrap="square" lIns="0" tIns="0" rIns="0" bIns="0" rtlCol="0"/>
          <a:lstStyle/>
          <a:p>
            <a:endParaRPr/>
          </a:p>
        </p:txBody>
      </p:sp>
      <p:sp>
        <p:nvSpPr>
          <p:cNvPr id="27" name="object 27"/>
          <p:cNvSpPr/>
          <p:nvPr/>
        </p:nvSpPr>
        <p:spPr>
          <a:xfrm>
            <a:off x="3959603" y="5976652"/>
            <a:ext cx="123913" cy="107984"/>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3208712" y="4750723"/>
            <a:ext cx="469669" cy="378229"/>
          </a:xfrm>
          <a:prstGeom prst="rect">
            <a:avLst/>
          </a:prstGeom>
          <a:blipFill>
            <a:blip r:embed="rId8" cstate="print"/>
            <a:stretch>
              <a:fillRect/>
            </a:stretch>
          </a:blipFill>
        </p:spPr>
        <p:txBody>
          <a:bodyPr wrap="square" lIns="0" tIns="0" rIns="0" bIns="0" rtlCol="0"/>
          <a:lstStyle/>
          <a:p>
            <a:endParaRPr/>
          </a:p>
        </p:txBody>
      </p:sp>
      <p:sp>
        <p:nvSpPr>
          <p:cNvPr id="29" name="object 29"/>
          <p:cNvSpPr/>
          <p:nvPr/>
        </p:nvSpPr>
        <p:spPr>
          <a:xfrm>
            <a:off x="3261538" y="4890711"/>
            <a:ext cx="250825" cy="161925"/>
          </a:xfrm>
          <a:custGeom>
            <a:avLst/>
            <a:gdLst/>
            <a:ahLst/>
            <a:cxnLst/>
            <a:rect l="l" t="t" r="r" b="b"/>
            <a:pathLst>
              <a:path w="250825" h="161925">
                <a:moveTo>
                  <a:pt x="0" y="161738"/>
                </a:moveTo>
                <a:lnTo>
                  <a:pt x="250292" y="0"/>
                </a:lnTo>
              </a:path>
            </a:pathLst>
          </a:custGeom>
          <a:ln w="25399">
            <a:solidFill>
              <a:srgbClr val="A13B2A"/>
            </a:solidFill>
          </a:ln>
        </p:spPr>
        <p:txBody>
          <a:bodyPr wrap="square" lIns="0" tIns="0" rIns="0" bIns="0" rtlCol="0"/>
          <a:lstStyle/>
          <a:p>
            <a:endParaRPr/>
          </a:p>
        </p:txBody>
      </p:sp>
      <p:sp>
        <p:nvSpPr>
          <p:cNvPr id="30" name="object 30"/>
          <p:cNvSpPr/>
          <p:nvPr/>
        </p:nvSpPr>
        <p:spPr>
          <a:xfrm>
            <a:off x="3410699" y="4877030"/>
            <a:ext cx="122302" cy="106869"/>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3113116" y="5195453"/>
            <a:ext cx="590203" cy="386541"/>
          </a:xfrm>
          <a:prstGeom prst="rect">
            <a:avLst/>
          </a:prstGeom>
          <a:blipFill>
            <a:blip r:embed="rId10" cstate="print"/>
            <a:stretch>
              <a:fillRect/>
            </a:stretch>
          </a:blipFill>
        </p:spPr>
        <p:txBody>
          <a:bodyPr wrap="square" lIns="0" tIns="0" rIns="0" bIns="0" rtlCol="0"/>
          <a:lstStyle/>
          <a:p>
            <a:endParaRPr/>
          </a:p>
        </p:txBody>
      </p:sp>
      <p:sp>
        <p:nvSpPr>
          <p:cNvPr id="32" name="object 32"/>
          <p:cNvSpPr/>
          <p:nvPr/>
        </p:nvSpPr>
        <p:spPr>
          <a:xfrm>
            <a:off x="3164511" y="5231150"/>
            <a:ext cx="368300" cy="174625"/>
          </a:xfrm>
          <a:custGeom>
            <a:avLst/>
            <a:gdLst/>
            <a:ahLst/>
            <a:cxnLst/>
            <a:rect l="l" t="t" r="r" b="b"/>
            <a:pathLst>
              <a:path w="368300" h="174625">
                <a:moveTo>
                  <a:pt x="0" y="0"/>
                </a:moveTo>
                <a:lnTo>
                  <a:pt x="367745" y="174155"/>
                </a:lnTo>
              </a:path>
            </a:pathLst>
          </a:custGeom>
          <a:ln w="25399">
            <a:solidFill>
              <a:srgbClr val="A13B2A"/>
            </a:solidFill>
          </a:ln>
        </p:spPr>
        <p:txBody>
          <a:bodyPr wrap="square" lIns="0" tIns="0" rIns="0" bIns="0" rtlCol="0"/>
          <a:lstStyle/>
          <a:p>
            <a:endParaRPr/>
          </a:p>
        </p:txBody>
      </p:sp>
      <p:sp>
        <p:nvSpPr>
          <p:cNvPr id="33" name="object 33"/>
          <p:cNvSpPr/>
          <p:nvPr/>
        </p:nvSpPr>
        <p:spPr>
          <a:xfrm>
            <a:off x="3431109" y="5318078"/>
            <a:ext cx="123926" cy="108040"/>
          </a:xfrm>
          <a:prstGeom prst="rect">
            <a:avLst/>
          </a:prstGeom>
          <a:blipFill>
            <a:blip r:embed="rId11" cstate="print"/>
            <a:stretch>
              <a:fillRect/>
            </a:stretch>
          </a:blipFill>
        </p:spPr>
        <p:txBody>
          <a:bodyPr wrap="square" lIns="0" tIns="0" rIns="0" bIns="0" rtlCol="0"/>
          <a:lstStyle/>
          <a:p>
            <a:endParaRPr/>
          </a:p>
        </p:txBody>
      </p:sp>
      <p:sp>
        <p:nvSpPr>
          <p:cNvPr id="34" name="object 34"/>
          <p:cNvSpPr txBox="1"/>
          <p:nvPr/>
        </p:nvSpPr>
        <p:spPr>
          <a:xfrm>
            <a:off x="292741" y="5544170"/>
            <a:ext cx="208661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Test case </a:t>
            </a:r>
            <a:r>
              <a:rPr sz="1800" spc="-5" dirty="0">
                <a:latin typeface="Calibri"/>
                <a:cs typeface="Calibri"/>
              </a:rPr>
              <a:t>for</a:t>
            </a:r>
            <a:r>
              <a:rPr sz="1800" spc="-55" dirty="0">
                <a:latin typeface="Calibri"/>
                <a:cs typeface="Calibri"/>
              </a:rPr>
              <a:t> </a:t>
            </a:r>
            <a:r>
              <a:rPr sz="1800" spc="-5" dirty="0">
                <a:latin typeface="Calibri"/>
                <a:cs typeface="Calibri"/>
              </a:rPr>
              <a:t>proﬁling:</a:t>
            </a:r>
            <a:endParaRPr sz="18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36460"/>
            <a:ext cx="5257800" cy="504625"/>
          </a:xfrm>
          <a:prstGeom prst="rect">
            <a:avLst/>
          </a:prstGeom>
        </p:spPr>
        <p:txBody>
          <a:bodyPr vert="horz" wrap="square" lIns="0" tIns="12065" rIns="0" bIns="0" rtlCol="0">
            <a:spAutoFit/>
          </a:bodyPr>
          <a:lstStyle/>
          <a:p>
            <a:pPr marL="12700">
              <a:lnSpc>
                <a:spcPct val="100000"/>
              </a:lnSpc>
              <a:spcBef>
                <a:spcPts val="95"/>
              </a:spcBef>
            </a:pPr>
            <a:r>
              <a:rPr spc="-150" dirty="0"/>
              <a:t>…But my application just is big!</a:t>
            </a:r>
          </a:p>
        </p:txBody>
      </p:sp>
      <p:sp>
        <p:nvSpPr>
          <p:cNvPr id="3" name="object 3"/>
          <p:cNvSpPr txBox="1"/>
          <p:nvPr/>
        </p:nvSpPr>
        <p:spPr>
          <a:xfrm>
            <a:off x="535939" y="1251966"/>
            <a:ext cx="7948930" cy="455104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800" b="1" dirty="0">
                <a:latin typeface="Calibri"/>
                <a:cs typeface="Calibri"/>
              </a:rPr>
              <a:t>Start </a:t>
            </a:r>
            <a:r>
              <a:rPr sz="2800" b="1" spc="-5" dirty="0">
                <a:latin typeface="Calibri"/>
                <a:cs typeface="Calibri"/>
              </a:rPr>
              <a:t>with </a:t>
            </a:r>
            <a:r>
              <a:rPr sz="2800" b="1" dirty="0">
                <a:latin typeface="Calibri"/>
                <a:cs typeface="Calibri"/>
              </a:rPr>
              <a:t>a low-overhead proﬁling</a:t>
            </a:r>
            <a:r>
              <a:rPr sz="2800" b="1" spc="-30" dirty="0">
                <a:latin typeface="Calibri"/>
                <a:cs typeface="Calibri"/>
              </a:rPr>
              <a:t> </a:t>
            </a:r>
            <a:r>
              <a:rPr sz="2800" b="1" dirty="0">
                <a:latin typeface="Calibri"/>
                <a:cs typeface="Calibri"/>
              </a:rPr>
              <a:t>method</a:t>
            </a:r>
            <a:endParaRPr sz="2800">
              <a:latin typeface="Calibri"/>
              <a:cs typeface="Calibri"/>
            </a:endParaRPr>
          </a:p>
          <a:p>
            <a:pPr marL="755650" lvl="1" indent="-285750">
              <a:lnSpc>
                <a:spcPct val="100000"/>
              </a:lnSpc>
              <a:spcBef>
                <a:spcPts val="515"/>
              </a:spcBef>
              <a:buFont typeface="Arial"/>
              <a:buChar char="–"/>
              <a:tabLst>
                <a:tab pos="755650" algn="l"/>
              </a:tabLst>
            </a:pPr>
            <a:r>
              <a:rPr sz="2400" dirty="0">
                <a:latin typeface="Calibri"/>
                <a:cs typeface="Calibri"/>
              </a:rPr>
              <a:t>Eg </a:t>
            </a:r>
            <a:r>
              <a:rPr sz="2400" spc="-5" dirty="0">
                <a:latin typeface="Calibri"/>
                <a:cs typeface="Calibri"/>
              </a:rPr>
              <a:t>sampling-based (gprof, </a:t>
            </a:r>
            <a:r>
              <a:rPr sz="2400" dirty="0">
                <a:latin typeface="Calibri"/>
                <a:cs typeface="Calibri"/>
              </a:rPr>
              <a:t>TAU, </a:t>
            </a:r>
            <a:r>
              <a:rPr sz="2400" spc="-5" dirty="0">
                <a:latin typeface="Calibri"/>
                <a:cs typeface="Calibri"/>
              </a:rPr>
              <a:t>CrayPat,</a:t>
            </a:r>
            <a:r>
              <a:rPr sz="2400" spc="5" dirty="0">
                <a:latin typeface="Calibri"/>
                <a:cs typeface="Calibri"/>
              </a:rPr>
              <a:t> </a:t>
            </a:r>
            <a:r>
              <a:rPr sz="2400" spc="-5" dirty="0">
                <a:latin typeface="Calibri"/>
                <a:cs typeface="Calibri"/>
              </a:rPr>
              <a:t>…)</a:t>
            </a:r>
            <a:endParaRPr sz="2400">
              <a:latin typeface="Calibri"/>
              <a:cs typeface="Calibri"/>
            </a:endParaRPr>
          </a:p>
          <a:p>
            <a:pPr marL="755650" lvl="1" indent="-285750">
              <a:lnSpc>
                <a:spcPct val="100000"/>
              </a:lnSpc>
              <a:spcBef>
                <a:spcPts val="620"/>
              </a:spcBef>
              <a:buFont typeface="Arial"/>
              <a:buChar char="–"/>
              <a:tabLst>
                <a:tab pos="755650" algn="l"/>
              </a:tabLst>
            </a:pPr>
            <a:r>
              <a:rPr sz="2400" spc="-5" dirty="0">
                <a:latin typeface="Calibri"/>
                <a:cs typeface="Calibri"/>
              </a:rPr>
              <a:t>Identify hotspots</a:t>
            </a:r>
            <a:endParaRPr sz="2400">
              <a:latin typeface="Calibri"/>
              <a:cs typeface="Calibri"/>
            </a:endParaRPr>
          </a:p>
          <a:p>
            <a:pPr marL="355600" indent="-342900">
              <a:lnSpc>
                <a:spcPct val="100000"/>
              </a:lnSpc>
              <a:spcBef>
                <a:spcPts val="615"/>
              </a:spcBef>
              <a:buFont typeface="Arial"/>
              <a:buChar char="•"/>
              <a:tabLst>
                <a:tab pos="354965" algn="l"/>
                <a:tab pos="355600" algn="l"/>
              </a:tabLst>
            </a:pPr>
            <a:r>
              <a:rPr sz="2800" b="1" spc="-5" dirty="0">
                <a:latin typeface="Calibri"/>
                <a:cs typeface="Calibri"/>
              </a:rPr>
              <a:t>Only proﬁle part of </a:t>
            </a:r>
            <a:r>
              <a:rPr sz="2800" b="1" dirty="0">
                <a:latin typeface="Calibri"/>
                <a:cs typeface="Calibri"/>
              </a:rPr>
              <a:t>a</a:t>
            </a:r>
            <a:r>
              <a:rPr sz="2800" b="1" spc="-15" dirty="0">
                <a:latin typeface="Calibri"/>
                <a:cs typeface="Calibri"/>
              </a:rPr>
              <a:t> </a:t>
            </a:r>
            <a:r>
              <a:rPr sz="2800" b="1" spc="-5" dirty="0">
                <a:latin typeface="Calibri"/>
                <a:cs typeface="Calibri"/>
              </a:rPr>
              <a:t>run</a:t>
            </a:r>
            <a:endParaRPr sz="2800">
              <a:latin typeface="Calibri"/>
              <a:cs typeface="Calibri"/>
            </a:endParaRPr>
          </a:p>
          <a:p>
            <a:pPr marL="749300" marR="5080" lvl="1" indent="-279400">
              <a:lnSpc>
                <a:spcPts val="2820"/>
              </a:lnSpc>
              <a:spcBef>
                <a:spcPts val="790"/>
              </a:spcBef>
              <a:buFont typeface="Arial"/>
              <a:buChar char="–"/>
              <a:tabLst>
                <a:tab pos="755650" algn="l"/>
              </a:tabLst>
            </a:pPr>
            <a:r>
              <a:rPr sz="2400" spc="-5" dirty="0">
                <a:latin typeface="Calibri"/>
                <a:cs typeface="Calibri"/>
              </a:rPr>
              <a:t>Some tools (eg </a:t>
            </a:r>
            <a:r>
              <a:rPr sz="2400" dirty="0">
                <a:latin typeface="Calibri"/>
                <a:cs typeface="Calibri"/>
              </a:rPr>
              <a:t>Vtune) </a:t>
            </a:r>
            <a:r>
              <a:rPr sz="2400" spc="-5" dirty="0">
                <a:latin typeface="Calibri"/>
                <a:cs typeface="Calibri"/>
              </a:rPr>
              <a:t>allow you </a:t>
            </a:r>
            <a:r>
              <a:rPr sz="2400" dirty="0">
                <a:latin typeface="Calibri"/>
                <a:cs typeface="Calibri"/>
              </a:rPr>
              <a:t>to </a:t>
            </a:r>
            <a:r>
              <a:rPr sz="2400" spc="-5" dirty="0">
                <a:latin typeface="Calibri"/>
                <a:cs typeface="Calibri"/>
              </a:rPr>
              <a:t>start </a:t>
            </a:r>
            <a:r>
              <a:rPr sz="2400" dirty="0">
                <a:latin typeface="Calibri"/>
                <a:cs typeface="Calibri"/>
              </a:rPr>
              <a:t>the </a:t>
            </a:r>
            <a:r>
              <a:rPr sz="2400" spc="-5" dirty="0">
                <a:latin typeface="Calibri"/>
                <a:cs typeface="Calibri"/>
              </a:rPr>
              <a:t>run </a:t>
            </a:r>
            <a:r>
              <a:rPr sz="2400" dirty="0">
                <a:latin typeface="Calibri"/>
                <a:cs typeface="Calibri"/>
              </a:rPr>
              <a:t>“paused”  and </a:t>
            </a:r>
            <a:r>
              <a:rPr sz="2400" spc="-5" dirty="0">
                <a:latin typeface="Calibri"/>
                <a:cs typeface="Calibri"/>
              </a:rPr>
              <a:t>“resume collection” </a:t>
            </a:r>
            <a:r>
              <a:rPr sz="2400" dirty="0">
                <a:latin typeface="Calibri"/>
                <a:cs typeface="Calibri"/>
              </a:rPr>
              <a:t>via an API call</a:t>
            </a:r>
            <a:endParaRPr sz="2400">
              <a:latin typeface="Calibri"/>
              <a:cs typeface="Calibri"/>
            </a:endParaRPr>
          </a:p>
          <a:p>
            <a:pPr marL="355600" indent="-342900">
              <a:lnSpc>
                <a:spcPct val="100000"/>
              </a:lnSpc>
              <a:spcBef>
                <a:spcPts val="610"/>
              </a:spcBef>
              <a:buFont typeface="Arial"/>
              <a:buChar char="•"/>
              <a:tabLst>
                <a:tab pos="354965" algn="l"/>
                <a:tab pos="355600" algn="l"/>
              </a:tabLst>
            </a:pPr>
            <a:r>
              <a:rPr sz="2800" b="1" spc="-5" dirty="0">
                <a:latin typeface="Calibri"/>
                <a:cs typeface="Calibri"/>
              </a:rPr>
              <a:t>Only proﬁle </a:t>
            </a:r>
            <a:r>
              <a:rPr sz="2800" b="1" dirty="0">
                <a:latin typeface="Calibri"/>
                <a:cs typeface="Calibri"/>
              </a:rPr>
              <a:t>1 </a:t>
            </a:r>
            <a:r>
              <a:rPr sz="2800" b="1" spc="-5" dirty="0">
                <a:latin typeface="Calibri"/>
                <a:cs typeface="Calibri"/>
              </a:rPr>
              <a:t>MPI</a:t>
            </a:r>
            <a:r>
              <a:rPr sz="2800" b="1" spc="5" dirty="0">
                <a:latin typeface="Calibri"/>
                <a:cs typeface="Calibri"/>
              </a:rPr>
              <a:t> </a:t>
            </a:r>
            <a:r>
              <a:rPr sz="2800" b="1" spc="-5" dirty="0">
                <a:latin typeface="Calibri"/>
                <a:cs typeface="Calibri"/>
              </a:rPr>
              <a:t>rank</a:t>
            </a:r>
            <a:endParaRPr sz="2800">
              <a:latin typeface="Calibri"/>
              <a:cs typeface="Calibri"/>
            </a:endParaRPr>
          </a:p>
          <a:p>
            <a:pPr marL="749300" marR="441959" lvl="1" indent="-279400">
              <a:lnSpc>
                <a:spcPct val="101499"/>
              </a:lnSpc>
              <a:spcBef>
                <a:spcPts val="505"/>
              </a:spcBef>
              <a:buFont typeface="Arial"/>
              <a:buChar char="–"/>
              <a:tabLst>
                <a:tab pos="755650" algn="l"/>
              </a:tabLst>
            </a:pPr>
            <a:r>
              <a:rPr sz="2400" dirty="0">
                <a:latin typeface="Calibri"/>
                <a:cs typeface="Calibri"/>
              </a:rPr>
              <a:t>Via </a:t>
            </a:r>
            <a:r>
              <a:rPr sz="2400" spc="-5" dirty="0">
                <a:latin typeface="Calibri"/>
                <a:cs typeface="Calibri"/>
              </a:rPr>
              <a:t>srun options, </a:t>
            </a:r>
            <a:r>
              <a:rPr sz="2400" dirty="0">
                <a:latin typeface="Calibri"/>
                <a:cs typeface="Calibri"/>
              </a:rPr>
              <a:t>eg </a:t>
            </a:r>
            <a:r>
              <a:rPr sz="2400" spc="-5" dirty="0">
                <a:latin typeface="Calibri"/>
                <a:cs typeface="Calibri"/>
              </a:rPr>
              <a:t>run </a:t>
            </a:r>
            <a:r>
              <a:rPr sz="2400" dirty="0">
                <a:latin typeface="Calibri"/>
                <a:cs typeface="Calibri"/>
              </a:rPr>
              <a:t>Vtune </a:t>
            </a:r>
            <a:r>
              <a:rPr sz="2400" spc="-5" dirty="0">
                <a:latin typeface="Calibri"/>
                <a:cs typeface="Calibri"/>
              </a:rPr>
              <a:t>on one rank, not others  (beyond today’s</a:t>
            </a:r>
            <a:r>
              <a:rPr sz="2400" dirty="0">
                <a:latin typeface="Calibri"/>
                <a:cs typeface="Calibri"/>
              </a:rPr>
              <a:t> </a:t>
            </a:r>
            <a:r>
              <a:rPr sz="2400" spc="-5" dirty="0">
                <a:latin typeface="Calibri"/>
                <a:cs typeface="Calibri"/>
              </a:rPr>
              <a:t>scope)</a:t>
            </a:r>
            <a:endParaRPr sz="2400">
              <a:latin typeface="Calibri"/>
              <a:cs typeface="Calibri"/>
            </a:endParaRPr>
          </a:p>
          <a:p>
            <a:pPr marL="355600" indent="-342900">
              <a:lnSpc>
                <a:spcPct val="100000"/>
              </a:lnSpc>
              <a:spcBef>
                <a:spcPts val="690"/>
              </a:spcBef>
              <a:buFont typeface="Arial"/>
              <a:buChar char="•"/>
              <a:tabLst>
                <a:tab pos="354965" algn="l"/>
                <a:tab pos="355600" algn="l"/>
              </a:tabLst>
            </a:pPr>
            <a:r>
              <a:rPr sz="2800" b="1" spc="-5" dirty="0">
                <a:latin typeface="Calibri"/>
                <a:cs typeface="Calibri"/>
              </a:rPr>
              <a:t>Luckily, our hack-a-kernel </a:t>
            </a:r>
            <a:r>
              <a:rPr sz="2800" b="1" dirty="0">
                <a:latin typeface="Calibri"/>
                <a:cs typeface="Calibri"/>
              </a:rPr>
              <a:t>is </a:t>
            </a:r>
            <a:r>
              <a:rPr sz="2800" b="1" spc="-5" dirty="0">
                <a:latin typeface="Calibri"/>
                <a:cs typeface="Calibri"/>
              </a:rPr>
              <a:t>already small!</a:t>
            </a:r>
            <a:r>
              <a:rPr sz="2800" b="1" spc="25" dirty="0">
                <a:latin typeface="Calibri"/>
                <a:cs typeface="Calibri"/>
              </a:rPr>
              <a:t> </a:t>
            </a:r>
            <a:r>
              <a:rPr sz="2800" dirty="0">
                <a:latin typeface="Wingdings"/>
                <a:cs typeface="Wingdings"/>
              </a:rPr>
              <a:t></a:t>
            </a:r>
            <a:endParaRPr sz="2800">
              <a:latin typeface="Wingdings"/>
              <a:cs typeface="Wingding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4936490" cy="513080"/>
          </a:xfrm>
          <a:prstGeom prst="rect">
            <a:avLst/>
          </a:prstGeom>
        </p:spPr>
        <p:txBody>
          <a:bodyPr vert="horz" wrap="square" lIns="0" tIns="12700" rIns="0" bIns="0" rtlCol="0">
            <a:spAutoFit/>
          </a:bodyPr>
          <a:lstStyle/>
          <a:p>
            <a:pPr marL="12700">
              <a:lnSpc>
                <a:spcPct val="100000"/>
              </a:lnSpc>
              <a:spcBef>
                <a:spcPts val="100"/>
              </a:spcBef>
            </a:pPr>
            <a:r>
              <a:rPr spc="-150" dirty="0"/>
              <a:t>Performance Analysis Gotchas</a:t>
            </a:r>
          </a:p>
        </p:txBody>
      </p:sp>
      <p:sp>
        <p:nvSpPr>
          <p:cNvPr id="3" name="object 3"/>
          <p:cNvSpPr txBox="1"/>
          <p:nvPr/>
        </p:nvSpPr>
        <p:spPr>
          <a:xfrm>
            <a:off x="535939" y="1251966"/>
            <a:ext cx="7752080" cy="430339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800" b="1" spc="-5" dirty="0">
                <a:latin typeface="Calibri"/>
                <a:cs typeface="Calibri"/>
              </a:rPr>
              <a:t>Many </a:t>
            </a:r>
            <a:r>
              <a:rPr sz="2800" b="1" dirty="0">
                <a:latin typeface="Calibri"/>
                <a:cs typeface="Calibri"/>
              </a:rPr>
              <a:t>tools </a:t>
            </a:r>
            <a:r>
              <a:rPr sz="2800" b="1" spc="-5" dirty="0">
                <a:latin typeface="Calibri"/>
                <a:cs typeface="Calibri"/>
              </a:rPr>
              <a:t>require dynamically-linked</a:t>
            </a:r>
            <a:r>
              <a:rPr sz="2800" b="1" spc="25" dirty="0">
                <a:latin typeface="Calibri"/>
                <a:cs typeface="Calibri"/>
              </a:rPr>
              <a:t> </a:t>
            </a:r>
            <a:r>
              <a:rPr sz="2800" b="1" spc="-5" dirty="0">
                <a:latin typeface="Calibri"/>
                <a:cs typeface="Calibri"/>
              </a:rPr>
              <a:t>executable</a:t>
            </a:r>
            <a:endParaRPr sz="2800">
              <a:latin typeface="Calibri"/>
              <a:cs typeface="Calibri"/>
            </a:endParaRPr>
          </a:p>
          <a:p>
            <a:pPr marL="755650" lvl="1" indent="-285750">
              <a:lnSpc>
                <a:spcPct val="100000"/>
              </a:lnSpc>
              <a:spcBef>
                <a:spcPts val="515"/>
              </a:spcBef>
              <a:buFont typeface="Arial"/>
              <a:buChar char="–"/>
              <a:tabLst>
                <a:tab pos="755650" algn="l"/>
              </a:tabLst>
            </a:pPr>
            <a:r>
              <a:rPr sz="2400" dirty="0">
                <a:latin typeface="Calibri"/>
                <a:cs typeface="Calibri"/>
              </a:rPr>
              <a:t>Including</a:t>
            </a:r>
            <a:r>
              <a:rPr sz="2400" spc="-10" dirty="0">
                <a:latin typeface="Calibri"/>
                <a:cs typeface="Calibri"/>
              </a:rPr>
              <a:t> </a:t>
            </a:r>
            <a:r>
              <a:rPr sz="2400" dirty="0">
                <a:latin typeface="Calibri"/>
                <a:cs typeface="Calibri"/>
              </a:rPr>
              <a:t>Vtune</a:t>
            </a:r>
            <a:endParaRPr sz="2400">
              <a:latin typeface="Calibri"/>
              <a:cs typeface="Calibri"/>
            </a:endParaRPr>
          </a:p>
          <a:p>
            <a:pPr marL="749300" marR="16510" lvl="1" indent="-279400">
              <a:lnSpc>
                <a:spcPts val="2820"/>
              </a:lnSpc>
              <a:spcBef>
                <a:spcPts val="765"/>
              </a:spcBef>
              <a:buFont typeface="Arial"/>
              <a:buChar char="–"/>
              <a:tabLst>
                <a:tab pos="755650" algn="l"/>
              </a:tabLst>
            </a:pPr>
            <a:r>
              <a:rPr sz="2400" spc="-5" dirty="0">
                <a:latin typeface="Calibri"/>
                <a:cs typeface="Calibri"/>
              </a:rPr>
              <a:t>NERSC/Cray: applications are statically </a:t>
            </a:r>
            <a:r>
              <a:rPr sz="2400" dirty="0">
                <a:latin typeface="Calibri"/>
                <a:cs typeface="Calibri"/>
              </a:rPr>
              <a:t>linked by default,  </a:t>
            </a:r>
            <a:r>
              <a:rPr sz="2400" spc="-5" dirty="0">
                <a:latin typeface="Calibri"/>
                <a:cs typeface="Calibri"/>
              </a:rPr>
              <a:t>must </a:t>
            </a:r>
            <a:r>
              <a:rPr sz="2400" dirty="0">
                <a:latin typeface="Calibri"/>
                <a:cs typeface="Calibri"/>
              </a:rPr>
              <a:t>use </a:t>
            </a:r>
            <a:r>
              <a:rPr sz="2400" spc="-5" dirty="0">
                <a:latin typeface="Calibri"/>
                <a:cs typeface="Calibri"/>
              </a:rPr>
              <a:t>“-dynamic” </a:t>
            </a:r>
            <a:r>
              <a:rPr sz="2400" dirty="0">
                <a:latin typeface="Calibri"/>
                <a:cs typeface="Calibri"/>
              </a:rPr>
              <a:t>at </a:t>
            </a:r>
            <a:r>
              <a:rPr sz="2400" spc="-5" dirty="0">
                <a:latin typeface="Calibri"/>
                <a:cs typeface="Calibri"/>
              </a:rPr>
              <a:t>compile</a:t>
            </a:r>
            <a:r>
              <a:rPr sz="2400" spc="5" dirty="0">
                <a:latin typeface="Calibri"/>
                <a:cs typeface="Calibri"/>
              </a:rPr>
              <a:t> </a:t>
            </a:r>
            <a:r>
              <a:rPr sz="2400" spc="-10" dirty="0">
                <a:latin typeface="Calibri"/>
                <a:cs typeface="Calibri"/>
              </a:rPr>
              <a:t>time</a:t>
            </a:r>
            <a:endParaRPr sz="2400">
              <a:latin typeface="Calibri"/>
              <a:cs typeface="Calibri"/>
            </a:endParaRPr>
          </a:p>
          <a:p>
            <a:pPr marL="355600" marR="335280" indent="-342900">
              <a:lnSpc>
                <a:spcPct val="100099"/>
              </a:lnSpc>
              <a:spcBef>
                <a:spcPts val="610"/>
              </a:spcBef>
              <a:buFont typeface="Arial"/>
              <a:buChar char="•"/>
              <a:tabLst>
                <a:tab pos="354965" algn="l"/>
                <a:tab pos="355600" algn="l"/>
              </a:tabLst>
            </a:pPr>
            <a:r>
              <a:rPr sz="2800" b="1" spc="-5" dirty="0">
                <a:latin typeface="Calibri"/>
                <a:cs typeface="Calibri"/>
              </a:rPr>
              <a:t>“Uncore” (eg memory related) performance  counters usually require special permissions </a:t>
            </a:r>
            <a:r>
              <a:rPr sz="2800" b="1" dirty="0">
                <a:latin typeface="Calibri"/>
                <a:cs typeface="Calibri"/>
              </a:rPr>
              <a:t>(eg  </a:t>
            </a:r>
            <a:r>
              <a:rPr sz="2800" b="1" spc="-5" dirty="0">
                <a:latin typeface="Calibri"/>
                <a:cs typeface="Calibri"/>
              </a:rPr>
              <a:t>kernel module)</a:t>
            </a:r>
            <a:endParaRPr sz="2800">
              <a:latin typeface="Calibri"/>
              <a:cs typeface="Calibri"/>
            </a:endParaRPr>
          </a:p>
          <a:p>
            <a:pPr marL="1162685" marR="3040380" lvl="1" indent="-693420">
              <a:lnSpc>
                <a:spcPts val="2820"/>
              </a:lnSpc>
              <a:spcBef>
                <a:spcPts val="760"/>
              </a:spcBef>
              <a:buFont typeface="Arial"/>
              <a:buChar char="–"/>
              <a:tabLst>
                <a:tab pos="755650" algn="l"/>
              </a:tabLst>
            </a:pPr>
            <a:r>
              <a:rPr sz="2400" spc="-5" dirty="0">
                <a:latin typeface="Calibri"/>
                <a:cs typeface="Calibri"/>
              </a:rPr>
              <a:t>NERSC/Slurm supports </a:t>
            </a:r>
            <a:r>
              <a:rPr sz="2400" dirty="0">
                <a:latin typeface="Calibri"/>
                <a:cs typeface="Calibri"/>
              </a:rPr>
              <a:t>this </a:t>
            </a:r>
            <a:r>
              <a:rPr sz="2400" spc="-5" dirty="0">
                <a:latin typeface="Calibri"/>
                <a:cs typeface="Calibri"/>
              </a:rPr>
              <a:t>with  #SBATCH</a:t>
            </a:r>
            <a:r>
              <a:rPr sz="2400" spc="-10" dirty="0">
                <a:latin typeface="Calibri"/>
                <a:cs typeface="Calibri"/>
              </a:rPr>
              <a:t> </a:t>
            </a:r>
            <a:r>
              <a:rPr sz="2400" spc="-5" dirty="0">
                <a:latin typeface="Calibri"/>
                <a:cs typeface="Calibri"/>
              </a:rPr>
              <a:t>–perf=vtune</a:t>
            </a:r>
            <a:endParaRPr sz="2400">
              <a:latin typeface="Calibri"/>
              <a:cs typeface="Calibri"/>
            </a:endParaRPr>
          </a:p>
          <a:p>
            <a:pPr marL="749300">
              <a:lnSpc>
                <a:spcPts val="2820"/>
              </a:lnSpc>
            </a:pPr>
            <a:r>
              <a:rPr sz="2400" spc="-5" dirty="0">
                <a:latin typeface="Calibri"/>
                <a:cs typeface="Calibri"/>
              </a:rPr>
              <a:t>directive</a:t>
            </a:r>
            <a:endParaRPr sz="240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3372485" cy="513080"/>
          </a:xfrm>
          <a:prstGeom prst="rect">
            <a:avLst/>
          </a:prstGeom>
        </p:spPr>
        <p:txBody>
          <a:bodyPr vert="horz" wrap="square" lIns="0" tIns="12700" rIns="0" bIns="0" rtlCol="0">
            <a:spAutoFit/>
          </a:bodyPr>
          <a:lstStyle/>
          <a:p>
            <a:pPr marL="12700">
              <a:lnSpc>
                <a:spcPct val="100000"/>
              </a:lnSpc>
              <a:spcBef>
                <a:spcPts val="100"/>
              </a:spcBef>
            </a:pPr>
            <a:r>
              <a:rPr spc="-150" dirty="0"/>
              <a:t>Summary and Recap</a:t>
            </a:r>
          </a:p>
        </p:txBody>
      </p:sp>
      <p:sp>
        <p:nvSpPr>
          <p:cNvPr id="3" name="object 3"/>
          <p:cNvSpPr txBox="1"/>
          <p:nvPr/>
        </p:nvSpPr>
        <p:spPr>
          <a:xfrm>
            <a:off x="535939" y="1251966"/>
            <a:ext cx="7720330" cy="396684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800" b="1" dirty="0">
                <a:latin typeface="Calibri"/>
                <a:cs typeface="Calibri"/>
              </a:rPr>
              <a:t>Now you</a:t>
            </a:r>
            <a:r>
              <a:rPr sz="2800" b="1" spc="-10" dirty="0">
                <a:latin typeface="Calibri"/>
                <a:cs typeface="Calibri"/>
              </a:rPr>
              <a:t> </a:t>
            </a:r>
            <a:r>
              <a:rPr sz="2800" b="1" dirty="0">
                <a:latin typeface="Calibri"/>
                <a:cs typeface="Calibri"/>
              </a:rPr>
              <a:t>can:</a:t>
            </a:r>
            <a:endParaRPr sz="2800">
              <a:latin typeface="Calibri"/>
              <a:cs typeface="Calibri"/>
            </a:endParaRPr>
          </a:p>
          <a:p>
            <a:pPr marL="755650" lvl="1" indent="-285750">
              <a:lnSpc>
                <a:spcPct val="100000"/>
              </a:lnSpc>
              <a:spcBef>
                <a:spcPts val="515"/>
              </a:spcBef>
              <a:buFont typeface="Arial"/>
              <a:buChar char="–"/>
              <a:tabLst>
                <a:tab pos="755650" algn="l"/>
              </a:tabLst>
            </a:pPr>
            <a:r>
              <a:rPr sz="2400" dirty="0">
                <a:latin typeface="Calibri"/>
                <a:cs typeface="Calibri"/>
              </a:rPr>
              <a:t>Log</a:t>
            </a:r>
            <a:r>
              <a:rPr sz="2400" spc="-10" dirty="0">
                <a:latin typeface="Calibri"/>
                <a:cs typeface="Calibri"/>
              </a:rPr>
              <a:t> </a:t>
            </a:r>
            <a:r>
              <a:rPr sz="2400" spc="-5" dirty="0">
                <a:latin typeface="Calibri"/>
                <a:cs typeface="Calibri"/>
              </a:rPr>
              <a:t>in</a:t>
            </a:r>
            <a:endParaRPr sz="2400">
              <a:latin typeface="Calibri"/>
              <a:cs typeface="Calibri"/>
            </a:endParaRPr>
          </a:p>
          <a:p>
            <a:pPr marL="755650" lvl="1" indent="-285750">
              <a:lnSpc>
                <a:spcPct val="100000"/>
              </a:lnSpc>
              <a:spcBef>
                <a:spcPts val="620"/>
              </a:spcBef>
              <a:buFont typeface="Arial"/>
              <a:buChar char="–"/>
              <a:tabLst>
                <a:tab pos="755650" algn="l"/>
              </a:tabLst>
            </a:pPr>
            <a:r>
              <a:rPr sz="2400" spc="-5" dirty="0">
                <a:latin typeface="Calibri"/>
                <a:cs typeface="Calibri"/>
              </a:rPr>
              <a:t>Build </a:t>
            </a:r>
            <a:r>
              <a:rPr sz="2400" dirty="0">
                <a:latin typeface="Calibri"/>
                <a:cs typeface="Calibri"/>
              </a:rPr>
              <a:t>an </a:t>
            </a:r>
            <a:r>
              <a:rPr sz="2400" spc="-5" dirty="0">
                <a:latin typeface="Calibri"/>
                <a:cs typeface="Calibri"/>
              </a:rPr>
              <a:t>application</a:t>
            </a:r>
            <a:endParaRPr sz="2400">
              <a:latin typeface="Calibri"/>
              <a:cs typeface="Calibri"/>
            </a:endParaRPr>
          </a:p>
          <a:p>
            <a:pPr marL="749300" marR="5080" lvl="1" indent="-279400">
              <a:lnSpc>
                <a:spcPct val="101499"/>
              </a:lnSpc>
              <a:spcBef>
                <a:spcPts val="480"/>
              </a:spcBef>
              <a:buFont typeface="Arial"/>
              <a:buChar char="–"/>
              <a:tabLst>
                <a:tab pos="755650" algn="l"/>
              </a:tabLst>
            </a:pPr>
            <a:r>
              <a:rPr sz="2400" dirty="0">
                <a:latin typeface="Calibri"/>
                <a:cs typeface="Calibri"/>
              </a:rPr>
              <a:t>Run an </a:t>
            </a:r>
            <a:r>
              <a:rPr sz="2400" spc="-5" dirty="0">
                <a:latin typeface="Calibri"/>
                <a:cs typeface="Calibri"/>
              </a:rPr>
              <a:t>application, </a:t>
            </a:r>
            <a:r>
              <a:rPr sz="2400" dirty="0">
                <a:latin typeface="Calibri"/>
                <a:cs typeface="Calibri"/>
              </a:rPr>
              <a:t>and be </a:t>
            </a:r>
            <a:r>
              <a:rPr sz="2400" spc="-5" dirty="0">
                <a:latin typeface="Calibri"/>
                <a:cs typeface="Calibri"/>
              </a:rPr>
              <a:t>aware of how </a:t>
            </a:r>
            <a:r>
              <a:rPr sz="2400" dirty="0">
                <a:latin typeface="Calibri"/>
                <a:cs typeface="Calibri"/>
              </a:rPr>
              <a:t>and </a:t>
            </a:r>
            <a:r>
              <a:rPr sz="2400" spc="-5" dirty="0">
                <a:latin typeface="Calibri"/>
                <a:cs typeface="Calibri"/>
              </a:rPr>
              <a:t>where </a:t>
            </a:r>
            <a:r>
              <a:rPr sz="2400" dirty="0">
                <a:latin typeface="Calibri"/>
                <a:cs typeface="Calibri"/>
              </a:rPr>
              <a:t>it is  </a:t>
            </a:r>
            <a:r>
              <a:rPr sz="2400" spc="-5" dirty="0">
                <a:latin typeface="Calibri"/>
                <a:cs typeface="Calibri"/>
              </a:rPr>
              <a:t>running</a:t>
            </a:r>
            <a:endParaRPr sz="2400">
              <a:latin typeface="Calibri"/>
              <a:cs typeface="Calibri"/>
            </a:endParaRPr>
          </a:p>
          <a:p>
            <a:pPr marL="749300" marR="398145" lvl="1" indent="-279400">
              <a:lnSpc>
                <a:spcPts val="2820"/>
              </a:lnSpc>
              <a:spcBef>
                <a:spcPts val="740"/>
              </a:spcBef>
              <a:buFont typeface="Arial"/>
              <a:buChar char="–"/>
              <a:tabLst>
                <a:tab pos="755650" algn="l"/>
              </a:tabLst>
            </a:pPr>
            <a:r>
              <a:rPr sz="2400" spc="-5" dirty="0">
                <a:latin typeface="Calibri"/>
                <a:cs typeface="Calibri"/>
              </a:rPr>
              <a:t>Prepare </a:t>
            </a:r>
            <a:r>
              <a:rPr sz="2400" dirty="0">
                <a:latin typeface="Calibri"/>
                <a:cs typeface="Calibri"/>
              </a:rPr>
              <a:t>an </a:t>
            </a:r>
            <a:r>
              <a:rPr sz="2400" spc="-5" dirty="0">
                <a:latin typeface="Calibri"/>
                <a:cs typeface="Calibri"/>
              </a:rPr>
              <a:t>application for performance analysis with  </a:t>
            </a:r>
            <a:r>
              <a:rPr sz="2400" dirty="0">
                <a:latin typeface="Calibri"/>
                <a:cs typeface="Calibri"/>
              </a:rPr>
              <a:t>Vtune</a:t>
            </a:r>
            <a:endParaRPr sz="2400">
              <a:latin typeface="Calibri"/>
              <a:cs typeface="Calibri"/>
            </a:endParaRPr>
          </a:p>
          <a:p>
            <a:pPr lvl="1">
              <a:lnSpc>
                <a:spcPct val="100000"/>
              </a:lnSpc>
              <a:spcBef>
                <a:spcPts val="20"/>
              </a:spcBef>
              <a:buFont typeface="Arial"/>
              <a:buChar char="–"/>
            </a:pPr>
            <a:endParaRPr sz="3350">
              <a:latin typeface="Calibri"/>
              <a:cs typeface="Calibri"/>
            </a:endParaRPr>
          </a:p>
          <a:p>
            <a:pPr marL="355600" indent="-342900">
              <a:lnSpc>
                <a:spcPct val="100000"/>
              </a:lnSpc>
              <a:buFont typeface="Arial"/>
              <a:buChar char="•"/>
              <a:tabLst>
                <a:tab pos="354965" algn="l"/>
                <a:tab pos="355600" algn="l"/>
              </a:tabLst>
            </a:pPr>
            <a:r>
              <a:rPr sz="2800" b="1" dirty="0">
                <a:latin typeface="Calibri"/>
                <a:cs typeface="Calibri"/>
              </a:rPr>
              <a:t>Q &amp;</a:t>
            </a:r>
            <a:r>
              <a:rPr sz="2800" b="1" spc="-10" dirty="0">
                <a:latin typeface="Calibri"/>
                <a:cs typeface="Calibri"/>
              </a:rPr>
              <a:t> </a:t>
            </a:r>
            <a:r>
              <a:rPr sz="2800" b="1" dirty="0">
                <a:latin typeface="Calibri"/>
                <a:cs typeface="Calibri"/>
              </a:rPr>
              <a:t>A?</a:t>
            </a:r>
            <a:endParaRPr sz="280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7291" y="6311221"/>
            <a:ext cx="2209799" cy="4403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230088" y="6277226"/>
            <a:ext cx="584630" cy="5010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58753" y="357657"/>
            <a:ext cx="1558659" cy="59168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6" name="object 6"/>
          <p:cNvSpPr txBox="1">
            <a:spLocks noGrp="1"/>
          </p:cNvSpPr>
          <p:nvPr>
            <p:ph type="title"/>
          </p:nvPr>
        </p:nvSpPr>
        <p:spPr>
          <a:xfrm>
            <a:off x="439081" y="448967"/>
            <a:ext cx="4363720" cy="513080"/>
          </a:xfrm>
          <a:prstGeom prst="rect">
            <a:avLst/>
          </a:prstGeom>
        </p:spPr>
        <p:txBody>
          <a:bodyPr vert="horz" wrap="square" lIns="0" tIns="12700" rIns="0" bIns="0" rtlCol="0">
            <a:spAutoFit/>
          </a:bodyPr>
          <a:lstStyle/>
          <a:p>
            <a:pPr marL="12700">
              <a:lnSpc>
                <a:spcPct val="100000"/>
              </a:lnSpc>
              <a:spcBef>
                <a:spcPts val="100"/>
              </a:spcBef>
            </a:pPr>
            <a:r>
              <a:rPr spc="-150" dirty="0"/>
              <a:t>What’s so special about it?</a:t>
            </a:r>
          </a:p>
        </p:txBody>
      </p:sp>
      <p:sp>
        <p:nvSpPr>
          <p:cNvPr id="7" name="object 7"/>
          <p:cNvSpPr txBox="1"/>
          <p:nvPr/>
        </p:nvSpPr>
        <p:spPr>
          <a:xfrm>
            <a:off x="535939" y="1293500"/>
            <a:ext cx="3257550" cy="1303020"/>
          </a:xfrm>
          <a:prstGeom prst="rect">
            <a:avLst/>
          </a:prstGeom>
        </p:spPr>
        <p:txBody>
          <a:bodyPr vert="horz" wrap="square" lIns="0" tIns="13970" rIns="0" bIns="0" rtlCol="0">
            <a:spAutoFit/>
          </a:bodyPr>
          <a:lstStyle/>
          <a:p>
            <a:pPr marL="355600" marR="5080" indent="-342900">
              <a:lnSpc>
                <a:spcPct val="99700"/>
              </a:lnSpc>
              <a:spcBef>
                <a:spcPts val="110"/>
              </a:spcBef>
              <a:buFont typeface="Arial"/>
              <a:buChar char="•"/>
              <a:tabLst>
                <a:tab pos="354965" algn="l"/>
                <a:tab pos="355600" algn="l"/>
              </a:tabLst>
            </a:pPr>
            <a:r>
              <a:rPr sz="2800" b="1" spc="-5" dirty="0">
                <a:latin typeface="Calibri"/>
                <a:cs typeface="Calibri"/>
              </a:rPr>
              <a:t>Your quad-core  desktop CPU </a:t>
            </a:r>
            <a:r>
              <a:rPr sz="2800" b="1" dirty="0">
                <a:latin typeface="Calibri"/>
                <a:cs typeface="Calibri"/>
              </a:rPr>
              <a:t>looks  </a:t>
            </a:r>
            <a:r>
              <a:rPr sz="2800" b="1" spc="-5" dirty="0">
                <a:latin typeface="Calibri"/>
                <a:cs typeface="Calibri"/>
              </a:rPr>
              <a:t>something </a:t>
            </a:r>
            <a:r>
              <a:rPr sz="2800" b="1" dirty="0">
                <a:latin typeface="Calibri"/>
                <a:cs typeface="Calibri"/>
              </a:rPr>
              <a:t>like</a:t>
            </a:r>
            <a:r>
              <a:rPr sz="2800" b="1" spc="-55" dirty="0">
                <a:latin typeface="Calibri"/>
                <a:cs typeface="Calibri"/>
              </a:rPr>
              <a:t> </a:t>
            </a:r>
            <a:r>
              <a:rPr sz="2800" b="1" spc="-5" dirty="0">
                <a:latin typeface="Calibri"/>
                <a:cs typeface="Calibri"/>
              </a:rPr>
              <a:t>this:</a:t>
            </a:r>
            <a:endParaRPr sz="2800" dirty="0">
              <a:latin typeface="Calibri"/>
              <a:cs typeface="Calibri"/>
            </a:endParaRPr>
          </a:p>
        </p:txBody>
      </p:sp>
      <p:sp>
        <p:nvSpPr>
          <p:cNvPr id="8" name="object 8"/>
          <p:cNvSpPr txBox="1"/>
          <p:nvPr/>
        </p:nvSpPr>
        <p:spPr>
          <a:xfrm>
            <a:off x="4726940" y="1293500"/>
            <a:ext cx="3221990" cy="871219"/>
          </a:xfrm>
          <a:prstGeom prst="rect">
            <a:avLst/>
          </a:prstGeom>
        </p:spPr>
        <p:txBody>
          <a:bodyPr vert="horz" wrap="square" lIns="0" tIns="33020" rIns="0" bIns="0" rtlCol="0">
            <a:spAutoFit/>
          </a:bodyPr>
          <a:lstStyle/>
          <a:p>
            <a:pPr marL="355600" marR="5080" indent="-342900">
              <a:lnSpc>
                <a:spcPts val="3300"/>
              </a:lnSpc>
              <a:spcBef>
                <a:spcPts val="260"/>
              </a:spcBef>
              <a:buFont typeface="Arial"/>
              <a:buChar char="•"/>
              <a:tabLst>
                <a:tab pos="354965" algn="l"/>
                <a:tab pos="355600" algn="l"/>
              </a:tabLst>
            </a:pPr>
            <a:r>
              <a:rPr sz="2800" b="1" spc="-5" dirty="0">
                <a:latin typeface="Calibri"/>
                <a:cs typeface="Calibri"/>
              </a:rPr>
              <a:t>Compared to </a:t>
            </a:r>
            <a:r>
              <a:rPr sz="2800" b="1" dirty="0">
                <a:latin typeface="Calibri"/>
                <a:cs typeface="Calibri"/>
              </a:rPr>
              <a:t>a</a:t>
            </a:r>
            <a:r>
              <a:rPr sz="2800" b="1" spc="-85" dirty="0">
                <a:latin typeface="Calibri"/>
                <a:cs typeface="Calibri"/>
              </a:rPr>
              <a:t> </a:t>
            </a:r>
            <a:r>
              <a:rPr sz="2800" b="1" spc="-5" dirty="0">
                <a:latin typeface="Calibri"/>
                <a:cs typeface="Calibri"/>
              </a:rPr>
              <a:t>Cori  </a:t>
            </a:r>
            <a:r>
              <a:rPr sz="2800" b="1" dirty="0">
                <a:latin typeface="Calibri"/>
                <a:cs typeface="Calibri"/>
              </a:rPr>
              <a:t>Haswell</a:t>
            </a:r>
            <a:r>
              <a:rPr sz="2800" b="1" spc="-15" dirty="0">
                <a:latin typeface="Calibri"/>
                <a:cs typeface="Calibri"/>
              </a:rPr>
              <a:t> </a:t>
            </a:r>
            <a:r>
              <a:rPr sz="2800" b="1" spc="-5" dirty="0">
                <a:latin typeface="Calibri"/>
                <a:cs typeface="Calibri"/>
              </a:rPr>
              <a:t>node:</a:t>
            </a:r>
            <a:endParaRPr sz="2800">
              <a:latin typeface="Calibri"/>
              <a:cs typeface="Calibri"/>
            </a:endParaRPr>
          </a:p>
        </p:txBody>
      </p:sp>
      <p:sp>
        <p:nvSpPr>
          <p:cNvPr id="9" name="object 9"/>
          <p:cNvSpPr/>
          <p:nvPr/>
        </p:nvSpPr>
        <p:spPr>
          <a:xfrm>
            <a:off x="457200" y="3374572"/>
            <a:ext cx="3302772" cy="1687285"/>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101771" y="2316650"/>
            <a:ext cx="2373085" cy="185998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5101771" y="4682478"/>
            <a:ext cx="2373085" cy="1859985"/>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306783" y="4176634"/>
            <a:ext cx="272415" cy="526415"/>
          </a:xfrm>
          <a:custGeom>
            <a:avLst/>
            <a:gdLst/>
            <a:ahLst/>
            <a:cxnLst/>
            <a:rect l="l" t="t" r="r" b="b"/>
            <a:pathLst>
              <a:path w="272414" h="526414">
                <a:moveTo>
                  <a:pt x="136072" y="0"/>
                </a:moveTo>
                <a:lnTo>
                  <a:pt x="0" y="136071"/>
                </a:lnTo>
                <a:lnTo>
                  <a:pt x="68036" y="136071"/>
                </a:lnTo>
                <a:lnTo>
                  <a:pt x="68036" y="390071"/>
                </a:lnTo>
                <a:lnTo>
                  <a:pt x="0" y="390071"/>
                </a:lnTo>
                <a:lnTo>
                  <a:pt x="136072" y="526143"/>
                </a:lnTo>
                <a:lnTo>
                  <a:pt x="272143" y="390071"/>
                </a:lnTo>
                <a:lnTo>
                  <a:pt x="204106" y="390071"/>
                </a:lnTo>
                <a:lnTo>
                  <a:pt x="204106" y="136071"/>
                </a:lnTo>
                <a:lnTo>
                  <a:pt x="272143" y="136071"/>
                </a:lnTo>
                <a:lnTo>
                  <a:pt x="136072" y="0"/>
                </a:lnTo>
                <a:close/>
              </a:path>
            </a:pathLst>
          </a:custGeom>
          <a:solidFill>
            <a:srgbClr val="FDD843"/>
          </a:solidFill>
        </p:spPr>
        <p:txBody>
          <a:bodyPr wrap="square" lIns="0" tIns="0" rIns="0" bIns="0" rtlCol="0"/>
          <a:lstStyle/>
          <a:p>
            <a:endParaRPr/>
          </a:p>
        </p:txBody>
      </p:sp>
      <p:sp>
        <p:nvSpPr>
          <p:cNvPr id="13" name="object 13"/>
          <p:cNvSpPr/>
          <p:nvPr/>
        </p:nvSpPr>
        <p:spPr>
          <a:xfrm>
            <a:off x="5306783" y="4176634"/>
            <a:ext cx="272415" cy="526415"/>
          </a:xfrm>
          <a:custGeom>
            <a:avLst/>
            <a:gdLst/>
            <a:ahLst/>
            <a:cxnLst/>
            <a:rect l="l" t="t" r="r" b="b"/>
            <a:pathLst>
              <a:path w="272414" h="526414">
                <a:moveTo>
                  <a:pt x="0" y="136071"/>
                </a:moveTo>
                <a:lnTo>
                  <a:pt x="136071" y="0"/>
                </a:lnTo>
                <a:lnTo>
                  <a:pt x="272143" y="136071"/>
                </a:lnTo>
                <a:lnTo>
                  <a:pt x="204106" y="136071"/>
                </a:lnTo>
                <a:lnTo>
                  <a:pt x="204106" y="390071"/>
                </a:lnTo>
                <a:lnTo>
                  <a:pt x="272143" y="390071"/>
                </a:lnTo>
                <a:lnTo>
                  <a:pt x="136071" y="526142"/>
                </a:lnTo>
                <a:lnTo>
                  <a:pt x="0" y="390071"/>
                </a:lnTo>
                <a:lnTo>
                  <a:pt x="68036" y="390071"/>
                </a:lnTo>
                <a:lnTo>
                  <a:pt x="68036" y="136071"/>
                </a:lnTo>
                <a:lnTo>
                  <a:pt x="0" y="136071"/>
                </a:lnTo>
                <a:close/>
              </a:path>
            </a:pathLst>
          </a:custGeom>
          <a:ln w="25399">
            <a:solidFill>
              <a:srgbClr val="C6A82F"/>
            </a:solidFill>
          </a:ln>
        </p:spPr>
        <p:txBody>
          <a:bodyPr wrap="square" lIns="0" tIns="0" rIns="0" bIns="0" rtlCol="0"/>
          <a:lstStyle/>
          <a:p>
            <a:endParaRPr/>
          </a:p>
        </p:txBody>
      </p:sp>
      <p:sp>
        <p:nvSpPr>
          <p:cNvPr id="14" name="object 14"/>
          <p:cNvSpPr/>
          <p:nvPr/>
        </p:nvSpPr>
        <p:spPr>
          <a:xfrm>
            <a:off x="5731327" y="4156335"/>
            <a:ext cx="272415" cy="526415"/>
          </a:xfrm>
          <a:custGeom>
            <a:avLst/>
            <a:gdLst/>
            <a:ahLst/>
            <a:cxnLst/>
            <a:rect l="l" t="t" r="r" b="b"/>
            <a:pathLst>
              <a:path w="272414" h="526414">
                <a:moveTo>
                  <a:pt x="136071" y="0"/>
                </a:moveTo>
                <a:lnTo>
                  <a:pt x="0" y="136071"/>
                </a:lnTo>
                <a:lnTo>
                  <a:pt x="68036" y="136071"/>
                </a:lnTo>
                <a:lnTo>
                  <a:pt x="68036" y="390071"/>
                </a:lnTo>
                <a:lnTo>
                  <a:pt x="0" y="390071"/>
                </a:lnTo>
                <a:lnTo>
                  <a:pt x="136071" y="526143"/>
                </a:lnTo>
                <a:lnTo>
                  <a:pt x="272143" y="390071"/>
                </a:lnTo>
                <a:lnTo>
                  <a:pt x="204106" y="390071"/>
                </a:lnTo>
                <a:lnTo>
                  <a:pt x="204106" y="136071"/>
                </a:lnTo>
                <a:lnTo>
                  <a:pt x="272143" y="136071"/>
                </a:lnTo>
                <a:lnTo>
                  <a:pt x="136071" y="0"/>
                </a:lnTo>
                <a:close/>
              </a:path>
            </a:pathLst>
          </a:custGeom>
          <a:solidFill>
            <a:srgbClr val="FDD843"/>
          </a:solidFill>
        </p:spPr>
        <p:txBody>
          <a:bodyPr wrap="square" lIns="0" tIns="0" rIns="0" bIns="0" rtlCol="0"/>
          <a:lstStyle/>
          <a:p>
            <a:endParaRPr/>
          </a:p>
        </p:txBody>
      </p:sp>
      <p:sp>
        <p:nvSpPr>
          <p:cNvPr id="15" name="object 15"/>
          <p:cNvSpPr/>
          <p:nvPr/>
        </p:nvSpPr>
        <p:spPr>
          <a:xfrm>
            <a:off x="5731326" y="4156335"/>
            <a:ext cx="272415" cy="526415"/>
          </a:xfrm>
          <a:custGeom>
            <a:avLst/>
            <a:gdLst/>
            <a:ahLst/>
            <a:cxnLst/>
            <a:rect l="l" t="t" r="r" b="b"/>
            <a:pathLst>
              <a:path w="272414" h="526414">
                <a:moveTo>
                  <a:pt x="0" y="136071"/>
                </a:moveTo>
                <a:lnTo>
                  <a:pt x="136071" y="0"/>
                </a:lnTo>
                <a:lnTo>
                  <a:pt x="272143" y="136071"/>
                </a:lnTo>
                <a:lnTo>
                  <a:pt x="204106" y="136071"/>
                </a:lnTo>
                <a:lnTo>
                  <a:pt x="204106" y="390071"/>
                </a:lnTo>
                <a:lnTo>
                  <a:pt x="272143" y="390071"/>
                </a:lnTo>
                <a:lnTo>
                  <a:pt x="136071" y="526142"/>
                </a:lnTo>
                <a:lnTo>
                  <a:pt x="0" y="390071"/>
                </a:lnTo>
                <a:lnTo>
                  <a:pt x="68036" y="390071"/>
                </a:lnTo>
                <a:lnTo>
                  <a:pt x="68036" y="136071"/>
                </a:lnTo>
                <a:lnTo>
                  <a:pt x="0" y="136071"/>
                </a:lnTo>
                <a:close/>
              </a:path>
            </a:pathLst>
          </a:custGeom>
          <a:ln w="25399">
            <a:solidFill>
              <a:srgbClr val="C6A82F"/>
            </a:solidFill>
          </a:ln>
        </p:spPr>
        <p:txBody>
          <a:bodyPr wrap="square" lIns="0" tIns="0" rIns="0" bIns="0" rtlCol="0"/>
          <a:lstStyle/>
          <a:p>
            <a:endParaRPr/>
          </a:p>
        </p:txBody>
      </p:sp>
      <p:sp>
        <p:nvSpPr>
          <p:cNvPr id="16" name="object 16"/>
          <p:cNvSpPr/>
          <p:nvPr/>
        </p:nvSpPr>
        <p:spPr>
          <a:xfrm>
            <a:off x="1161142" y="3232670"/>
            <a:ext cx="2463800" cy="1230630"/>
          </a:xfrm>
          <a:custGeom>
            <a:avLst/>
            <a:gdLst/>
            <a:ahLst/>
            <a:cxnLst/>
            <a:rect l="l" t="t" r="r" b="b"/>
            <a:pathLst>
              <a:path w="2463800" h="1230629">
                <a:moveTo>
                  <a:pt x="0" y="615236"/>
                </a:moveTo>
                <a:lnTo>
                  <a:pt x="6360" y="552332"/>
                </a:lnTo>
                <a:lnTo>
                  <a:pt x="25027" y="491245"/>
                </a:lnTo>
                <a:lnTo>
                  <a:pt x="55383" y="432284"/>
                </a:lnTo>
                <a:lnTo>
                  <a:pt x="96808" y="375758"/>
                </a:lnTo>
                <a:lnTo>
                  <a:pt x="148683" y="321978"/>
                </a:lnTo>
                <a:lnTo>
                  <a:pt x="178346" y="296214"/>
                </a:lnTo>
                <a:lnTo>
                  <a:pt x="210389" y="271252"/>
                </a:lnTo>
                <a:lnTo>
                  <a:pt x="244734" y="247130"/>
                </a:lnTo>
                <a:lnTo>
                  <a:pt x="281306" y="223889"/>
                </a:lnTo>
                <a:lnTo>
                  <a:pt x="320025" y="201565"/>
                </a:lnTo>
                <a:lnTo>
                  <a:pt x="360815" y="180198"/>
                </a:lnTo>
                <a:lnTo>
                  <a:pt x="403598" y="159827"/>
                </a:lnTo>
                <a:lnTo>
                  <a:pt x="448297" y="140490"/>
                </a:lnTo>
                <a:lnTo>
                  <a:pt x="494834" y="122225"/>
                </a:lnTo>
                <a:lnTo>
                  <a:pt x="543132" y="105072"/>
                </a:lnTo>
                <a:lnTo>
                  <a:pt x="593114" y="89069"/>
                </a:lnTo>
                <a:lnTo>
                  <a:pt x="644703" y="74255"/>
                </a:lnTo>
                <a:lnTo>
                  <a:pt x="697820" y="60669"/>
                </a:lnTo>
                <a:lnTo>
                  <a:pt x="752388" y="48348"/>
                </a:lnTo>
                <a:lnTo>
                  <a:pt x="808331" y="37332"/>
                </a:lnTo>
                <a:lnTo>
                  <a:pt x="865570" y="27659"/>
                </a:lnTo>
                <a:lnTo>
                  <a:pt x="924028" y="19369"/>
                </a:lnTo>
                <a:lnTo>
                  <a:pt x="983628" y="12499"/>
                </a:lnTo>
                <a:lnTo>
                  <a:pt x="1044293" y="7088"/>
                </a:lnTo>
                <a:lnTo>
                  <a:pt x="1105945" y="3176"/>
                </a:lnTo>
                <a:lnTo>
                  <a:pt x="1168506" y="800"/>
                </a:lnTo>
                <a:lnTo>
                  <a:pt x="1231899" y="0"/>
                </a:lnTo>
                <a:lnTo>
                  <a:pt x="1295293" y="800"/>
                </a:lnTo>
                <a:lnTo>
                  <a:pt x="1357854" y="3176"/>
                </a:lnTo>
                <a:lnTo>
                  <a:pt x="1419506" y="7088"/>
                </a:lnTo>
                <a:lnTo>
                  <a:pt x="1480170" y="12499"/>
                </a:lnTo>
                <a:lnTo>
                  <a:pt x="1539770" y="19369"/>
                </a:lnTo>
                <a:lnTo>
                  <a:pt x="1598229" y="27659"/>
                </a:lnTo>
                <a:lnTo>
                  <a:pt x="1655468" y="37332"/>
                </a:lnTo>
                <a:lnTo>
                  <a:pt x="1711410" y="48348"/>
                </a:lnTo>
                <a:lnTo>
                  <a:pt x="1765979" y="60669"/>
                </a:lnTo>
                <a:lnTo>
                  <a:pt x="1819096" y="74255"/>
                </a:lnTo>
                <a:lnTo>
                  <a:pt x="1870684" y="89069"/>
                </a:lnTo>
                <a:lnTo>
                  <a:pt x="1920666" y="105072"/>
                </a:lnTo>
                <a:lnTo>
                  <a:pt x="1968965" y="122225"/>
                </a:lnTo>
                <a:lnTo>
                  <a:pt x="2015502" y="140490"/>
                </a:lnTo>
                <a:lnTo>
                  <a:pt x="2060201" y="159827"/>
                </a:lnTo>
                <a:lnTo>
                  <a:pt x="2102984" y="180198"/>
                </a:lnTo>
                <a:lnTo>
                  <a:pt x="2143774" y="201565"/>
                </a:lnTo>
                <a:lnTo>
                  <a:pt x="2182493" y="223889"/>
                </a:lnTo>
                <a:lnTo>
                  <a:pt x="2219064" y="247130"/>
                </a:lnTo>
                <a:lnTo>
                  <a:pt x="2253410" y="271252"/>
                </a:lnTo>
                <a:lnTo>
                  <a:pt x="2285453" y="296214"/>
                </a:lnTo>
                <a:lnTo>
                  <a:pt x="2315115" y="321978"/>
                </a:lnTo>
                <a:lnTo>
                  <a:pt x="2366990" y="375758"/>
                </a:lnTo>
                <a:lnTo>
                  <a:pt x="2408415" y="432284"/>
                </a:lnTo>
                <a:lnTo>
                  <a:pt x="2438771" y="491245"/>
                </a:lnTo>
                <a:lnTo>
                  <a:pt x="2457439" y="552332"/>
                </a:lnTo>
                <a:lnTo>
                  <a:pt x="2463799" y="615236"/>
                </a:lnTo>
                <a:lnTo>
                  <a:pt x="2462196" y="646896"/>
                </a:lnTo>
                <a:lnTo>
                  <a:pt x="2449605" y="708931"/>
                </a:lnTo>
                <a:lnTo>
                  <a:pt x="2425015" y="768994"/>
                </a:lnTo>
                <a:lnTo>
                  <a:pt x="2389048" y="826775"/>
                </a:lnTo>
                <a:lnTo>
                  <a:pt x="2342320" y="881967"/>
                </a:lnTo>
                <a:lnTo>
                  <a:pt x="2285453" y="934259"/>
                </a:lnTo>
                <a:lnTo>
                  <a:pt x="2253410" y="959221"/>
                </a:lnTo>
                <a:lnTo>
                  <a:pt x="2219064" y="983342"/>
                </a:lnTo>
                <a:lnTo>
                  <a:pt x="2182493" y="1006584"/>
                </a:lnTo>
                <a:lnTo>
                  <a:pt x="2143774" y="1028908"/>
                </a:lnTo>
                <a:lnTo>
                  <a:pt x="2102984" y="1050274"/>
                </a:lnTo>
                <a:lnTo>
                  <a:pt x="2060201" y="1070646"/>
                </a:lnTo>
                <a:lnTo>
                  <a:pt x="2015502" y="1089983"/>
                </a:lnTo>
                <a:lnTo>
                  <a:pt x="1968965" y="1108247"/>
                </a:lnTo>
                <a:lnTo>
                  <a:pt x="1920666" y="1125400"/>
                </a:lnTo>
                <a:lnTo>
                  <a:pt x="1870684" y="1141403"/>
                </a:lnTo>
                <a:lnTo>
                  <a:pt x="1819096" y="1156217"/>
                </a:lnTo>
                <a:lnTo>
                  <a:pt x="1765979" y="1169804"/>
                </a:lnTo>
                <a:lnTo>
                  <a:pt x="1711410" y="1182125"/>
                </a:lnTo>
                <a:lnTo>
                  <a:pt x="1655468" y="1193141"/>
                </a:lnTo>
                <a:lnTo>
                  <a:pt x="1598229" y="1202813"/>
                </a:lnTo>
                <a:lnTo>
                  <a:pt x="1539770" y="1211104"/>
                </a:lnTo>
                <a:lnTo>
                  <a:pt x="1480170" y="1217974"/>
                </a:lnTo>
                <a:lnTo>
                  <a:pt x="1419506" y="1223384"/>
                </a:lnTo>
                <a:lnTo>
                  <a:pt x="1357854" y="1227297"/>
                </a:lnTo>
                <a:lnTo>
                  <a:pt x="1295293" y="1229673"/>
                </a:lnTo>
                <a:lnTo>
                  <a:pt x="1231899" y="1230473"/>
                </a:lnTo>
                <a:lnTo>
                  <a:pt x="1168506" y="1229673"/>
                </a:lnTo>
                <a:lnTo>
                  <a:pt x="1105945" y="1227297"/>
                </a:lnTo>
                <a:lnTo>
                  <a:pt x="1044293" y="1223384"/>
                </a:lnTo>
                <a:lnTo>
                  <a:pt x="983628" y="1217974"/>
                </a:lnTo>
                <a:lnTo>
                  <a:pt x="924028" y="1211104"/>
                </a:lnTo>
                <a:lnTo>
                  <a:pt x="865570" y="1202813"/>
                </a:lnTo>
                <a:lnTo>
                  <a:pt x="808331" y="1193141"/>
                </a:lnTo>
                <a:lnTo>
                  <a:pt x="752388" y="1182125"/>
                </a:lnTo>
                <a:lnTo>
                  <a:pt x="697820" y="1169804"/>
                </a:lnTo>
                <a:lnTo>
                  <a:pt x="644703" y="1156217"/>
                </a:lnTo>
                <a:lnTo>
                  <a:pt x="593114" y="1141403"/>
                </a:lnTo>
                <a:lnTo>
                  <a:pt x="543132" y="1125400"/>
                </a:lnTo>
                <a:lnTo>
                  <a:pt x="494834" y="1108247"/>
                </a:lnTo>
                <a:lnTo>
                  <a:pt x="448297" y="1089983"/>
                </a:lnTo>
                <a:lnTo>
                  <a:pt x="403598" y="1070646"/>
                </a:lnTo>
                <a:lnTo>
                  <a:pt x="360815" y="1050274"/>
                </a:lnTo>
                <a:lnTo>
                  <a:pt x="320025" y="1028908"/>
                </a:lnTo>
                <a:lnTo>
                  <a:pt x="281306" y="1006584"/>
                </a:lnTo>
                <a:lnTo>
                  <a:pt x="244734" y="983342"/>
                </a:lnTo>
                <a:lnTo>
                  <a:pt x="210389" y="959221"/>
                </a:lnTo>
                <a:lnTo>
                  <a:pt x="178346" y="934259"/>
                </a:lnTo>
                <a:lnTo>
                  <a:pt x="148683" y="908495"/>
                </a:lnTo>
                <a:lnTo>
                  <a:pt x="96808" y="854714"/>
                </a:lnTo>
                <a:lnTo>
                  <a:pt x="55383" y="798189"/>
                </a:lnTo>
                <a:lnTo>
                  <a:pt x="25027" y="739228"/>
                </a:lnTo>
                <a:lnTo>
                  <a:pt x="6360" y="678141"/>
                </a:lnTo>
                <a:lnTo>
                  <a:pt x="0" y="615236"/>
                </a:lnTo>
                <a:close/>
              </a:path>
            </a:pathLst>
          </a:custGeom>
          <a:ln w="76199">
            <a:solidFill>
              <a:srgbClr val="FDD843"/>
            </a:solidFill>
          </a:ln>
        </p:spPr>
        <p:txBody>
          <a:bodyPr wrap="square" lIns="0" tIns="0" rIns="0" bIns="0" rtlCol="0"/>
          <a:lstStyle/>
          <a:p>
            <a:endParaRPr/>
          </a:p>
        </p:txBody>
      </p:sp>
      <p:sp>
        <p:nvSpPr>
          <p:cNvPr id="17" name="object 17"/>
          <p:cNvSpPr/>
          <p:nvPr/>
        </p:nvSpPr>
        <p:spPr>
          <a:xfrm>
            <a:off x="5101770" y="2617433"/>
            <a:ext cx="205104" cy="1230630"/>
          </a:xfrm>
          <a:custGeom>
            <a:avLst/>
            <a:gdLst/>
            <a:ahLst/>
            <a:cxnLst/>
            <a:rect l="l" t="t" r="r" b="b"/>
            <a:pathLst>
              <a:path w="205104" h="1230629">
                <a:moveTo>
                  <a:pt x="0" y="615236"/>
                </a:moveTo>
                <a:lnTo>
                  <a:pt x="798" y="538062"/>
                </a:lnTo>
                <a:lnTo>
                  <a:pt x="3130" y="463749"/>
                </a:lnTo>
                <a:lnTo>
                  <a:pt x="6899" y="392873"/>
                </a:lnTo>
                <a:lnTo>
                  <a:pt x="12010" y="326010"/>
                </a:lnTo>
                <a:lnTo>
                  <a:pt x="18365" y="263738"/>
                </a:lnTo>
                <a:lnTo>
                  <a:pt x="25870" y="206633"/>
                </a:lnTo>
                <a:lnTo>
                  <a:pt x="34428" y="155271"/>
                </a:lnTo>
                <a:lnTo>
                  <a:pt x="43942" y="110229"/>
                </a:lnTo>
                <a:lnTo>
                  <a:pt x="54317" y="72084"/>
                </a:lnTo>
                <a:lnTo>
                  <a:pt x="77267" y="18789"/>
                </a:lnTo>
                <a:lnTo>
                  <a:pt x="102506" y="0"/>
                </a:lnTo>
                <a:lnTo>
                  <a:pt x="115365" y="4793"/>
                </a:lnTo>
                <a:lnTo>
                  <a:pt x="139555" y="41412"/>
                </a:lnTo>
                <a:lnTo>
                  <a:pt x="161071" y="110229"/>
                </a:lnTo>
                <a:lnTo>
                  <a:pt x="170585" y="155271"/>
                </a:lnTo>
                <a:lnTo>
                  <a:pt x="179143" y="206633"/>
                </a:lnTo>
                <a:lnTo>
                  <a:pt x="186648" y="263738"/>
                </a:lnTo>
                <a:lnTo>
                  <a:pt x="193003" y="326010"/>
                </a:lnTo>
                <a:lnTo>
                  <a:pt x="198113" y="392873"/>
                </a:lnTo>
                <a:lnTo>
                  <a:pt x="201883" y="463749"/>
                </a:lnTo>
                <a:lnTo>
                  <a:pt x="204215" y="538062"/>
                </a:lnTo>
                <a:lnTo>
                  <a:pt x="205013" y="615236"/>
                </a:lnTo>
                <a:lnTo>
                  <a:pt x="204215" y="692410"/>
                </a:lnTo>
                <a:lnTo>
                  <a:pt x="201883" y="766724"/>
                </a:lnTo>
                <a:lnTo>
                  <a:pt x="198113" y="837600"/>
                </a:lnTo>
                <a:lnTo>
                  <a:pt x="193003" y="904462"/>
                </a:lnTo>
                <a:lnTo>
                  <a:pt x="186648" y="966734"/>
                </a:lnTo>
                <a:lnTo>
                  <a:pt x="179143" y="1023839"/>
                </a:lnTo>
                <a:lnTo>
                  <a:pt x="170585" y="1075201"/>
                </a:lnTo>
                <a:lnTo>
                  <a:pt x="161071" y="1120243"/>
                </a:lnTo>
                <a:lnTo>
                  <a:pt x="150695" y="1158388"/>
                </a:lnTo>
                <a:lnTo>
                  <a:pt x="127746" y="1211683"/>
                </a:lnTo>
                <a:lnTo>
                  <a:pt x="102506" y="1230473"/>
                </a:lnTo>
                <a:lnTo>
                  <a:pt x="89648" y="1225680"/>
                </a:lnTo>
                <a:lnTo>
                  <a:pt x="65458" y="1189061"/>
                </a:lnTo>
                <a:lnTo>
                  <a:pt x="43942" y="1120243"/>
                </a:lnTo>
                <a:lnTo>
                  <a:pt x="34428" y="1075201"/>
                </a:lnTo>
                <a:lnTo>
                  <a:pt x="25870" y="1023839"/>
                </a:lnTo>
                <a:lnTo>
                  <a:pt x="18365" y="966734"/>
                </a:lnTo>
                <a:lnTo>
                  <a:pt x="12010" y="904462"/>
                </a:lnTo>
                <a:lnTo>
                  <a:pt x="6899" y="837600"/>
                </a:lnTo>
                <a:lnTo>
                  <a:pt x="3130" y="766724"/>
                </a:lnTo>
                <a:lnTo>
                  <a:pt x="798" y="692410"/>
                </a:lnTo>
                <a:lnTo>
                  <a:pt x="0" y="615236"/>
                </a:lnTo>
                <a:close/>
              </a:path>
            </a:pathLst>
          </a:custGeom>
          <a:ln w="76199">
            <a:solidFill>
              <a:srgbClr val="FDD843"/>
            </a:solidFill>
          </a:ln>
        </p:spPr>
        <p:txBody>
          <a:bodyPr wrap="square" lIns="0" tIns="0" rIns="0" bIns="0" rtlCol="0"/>
          <a:lstStyle/>
          <a:p>
            <a:endParaRPr/>
          </a:p>
        </p:txBody>
      </p:sp>
      <p:sp>
        <p:nvSpPr>
          <p:cNvPr id="18" name="object 18"/>
          <p:cNvSpPr/>
          <p:nvPr/>
        </p:nvSpPr>
        <p:spPr>
          <a:xfrm>
            <a:off x="5798460" y="2624690"/>
            <a:ext cx="205104" cy="1230630"/>
          </a:xfrm>
          <a:custGeom>
            <a:avLst/>
            <a:gdLst/>
            <a:ahLst/>
            <a:cxnLst/>
            <a:rect l="l" t="t" r="r" b="b"/>
            <a:pathLst>
              <a:path w="205104" h="1230629">
                <a:moveTo>
                  <a:pt x="0" y="615236"/>
                </a:moveTo>
                <a:lnTo>
                  <a:pt x="798" y="538062"/>
                </a:lnTo>
                <a:lnTo>
                  <a:pt x="3130" y="463749"/>
                </a:lnTo>
                <a:lnTo>
                  <a:pt x="6899" y="392873"/>
                </a:lnTo>
                <a:lnTo>
                  <a:pt x="12010" y="326010"/>
                </a:lnTo>
                <a:lnTo>
                  <a:pt x="18365" y="263738"/>
                </a:lnTo>
                <a:lnTo>
                  <a:pt x="25870" y="206633"/>
                </a:lnTo>
                <a:lnTo>
                  <a:pt x="34428" y="155271"/>
                </a:lnTo>
                <a:lnTo>
                  <a:pt x="43942" y="110229"/>
                </a:lnTo>
                <a:lnTo>
                  <a:pt x="54317" y="72084"/>
                </a:lnTo>
                <a:lnTo>
                  <a:pt x="77267" y="18789"/>
                </a:lnTo>
                <a:lnTo>
                  <a:pt x="102506" y="0"/>
                </a:lnTo>
                <a:lnTo>
                  <a:pt x="115365" y="4793"/>
                </a:lnTo>
                <a:lnTo>
                  <a:pt x="139555" y="41412"/>
                </a:lnTo>
                <a:lnTo>
                  <a:pt x="161071" y="110229"/>
                </a:lnTo>
                <a:lnTo>
                  <a:pt x="170585" y="155271"/>
                </a:lnTo>
                <a:lnTo>
                  <a:pt x="179143" y="206633"/>
                </a:lnTo>
                <a:lnTo>
                  <a:pt x="186648" y="263738"/>
                </a:lnTo>
                <a:lnTo>
                  <a:pt x="193003" y="326010"/>
                </a:lnTo>
                <a:lnTo>
                  <a:pt x="198113" y="392873"/>
                </a:lnTo>
                <a:lnTo>
                  <a:pt x="201883" y="463749"/>
                </a:lnTo>
                <a:lnTo>
                  <a:pt x="204215" y="538062"/>
                </a:lnTo>
                <a:lnTo>
                  <a:pt x="205013" y="615236"/>
                </a:lnTo>
                <a:lnTo>
                  <a:pt x="204215" y="692410"/>
                </a:lnTo>
                <a:lnTo>
                  <a:pt x="201883" y="766724"/>
                </a:lnTo>
                <a:lnTo>
                  <a:pt x="198113" y="837600"/>
                </a:lnTo>
                <a:lnTo>
                  <a:pt x="193003" y="904462"/>
                </a:lnTo>
                <a:lnTo>
                  <a:pt x="186648" y="966734"/>
                </a:lnTo>
                <a:lnTo>
                  <a:pt x="179143" y="1023839"/>
                </a:lnTo>
                <a:lnTo>
                  <a:pt x="170585" y="1075201"/>
                </a:lnTo>
                <a:lnTo>
                  <a:pt x="161071" y="1120243"/>
                </a:lnTo>
                <a:lnTo>
                  <a:pt x="150696" y="1158388"/>
                </a:lnTo>
                <a:lnTo>
                  <a:pt x="127746" y="1211683"/>
                </a:lnTo>
                <a:lnTo>
                  <a:pt x="102506" y="1230473"/>
                </a:lnTo>
                <a:lnTo>
                  <a:pt x="89648" y="1225679"/>
                </a:lnTo>
                <a:lnTo>
                  <a:pt x="65458" y="1189060"/>
                </a:lnTo>
                <a:lnTo>
                  <a:pt x="43942" y="1120243"/>
                </a:lnTo>
                <a:lnTo>
                  <a:pt x="34428" y="1075201"/>
                </a:lnTo>
                <a:lnTo>
                  <a:pt x="25870" y="1023839"/>
                </a:lnTo>
                <a:lnTo>
                  <a:pt x="18365" y="966734"/>
                </a:lnTo>
                <a:lnTo>
                  <a:pt x="12010" y="904462"/>
                </a:lnTo>
                <a:lnTo>
                  <a:pt x="6899" y="837600"/>
                </a:lnTo>
                <a:lnTo>
                  <a:pt x="3130" y="766724"/>
                </a:lnTo>
                <a:lnTo>
                  <a:pt x="798" y="692410"/>
                </a:lnTo>
                <a:lnTo>
                  <a:pt x="0" y="615236"/>
                </a:lnTo>
                <a:close/>
              </a:path>
            </a:pathLst>
          </a:custGeom>
          <a:ln w="76199">
            <a:solidFill>
              <a:srgbClr val="FDD843"/>
            </a:solidFill>
          </a:ln>
        </p:spPr>
        <p:txBody>
          <a:bodyPr wrap="square" lIns="0" tIns="0" rIns="0" bIns="0" rtlCol="0"/>
          <a:lstStyle/>
          <a:p>
            <a:endParaRPr/>
          </a:p>
        </p:txBody>
      </p:sp>
      <p:sp>
        <p:nvSpPr>
          <p:cNvPr id="19" name="object 19"/>
          <p:cNvSpPr/>
          <p:nvPr/>
        </p:nvSpPr>
        <p:spPr>
          <a:xfrm>
            <a:off x="6037945" y="2617433"/>
            <a:ext cx="205104" cy="1230630"/>
          </a:xfrm>
          <a:custGeom>
            <a:avLst/>
            <a:gdLst/>
            <a:ahLst/>
            <a:cxnLst/>
            <a:rect l="l" t="t" r="r" b="b"/>
            <a:pathLst>
              <a:path w="205104" h="1230629">
                <a:moveTo>
                  <a:pt x="0" y="615236"/>
                </a:moveTo>
                <a:lnTo>
                  <a:pt x="798" y="538062"/>
                </a:lnTo>
                <a:lnTo>
                  <a:pt x="3130" y="463749"/>
                </a:lnTo>
                <a:lnTo>
                  <a:pt x="6899" y="392873"/>
                </a:lnTo>
                <a:lnTo>
                  <a:pt x="12010" y="326010"/>
                </a:lnTo>
                <a:lnTo>
                  <a:pt x="18365" y="263738"/>
                </a:lnTo>
                <a:lnTo>
                  <a:pt x="25870" y="206633"/>
                </a:lnTo>
                <a:lnTo>
                  <a:pt x="34428" y="155271"/>
                </a:lnTo>
                <a:lnTo>
                  <a:pt x="43942" y="110229"/>
                </a:lnTo>
                <a:lnTo>
                  <a:pt x="54317" y="72084"/>
                </a:lnTo>
                <a:lnTo>
                  <a:pt x="77267" y="18789"/>
                </a:lnTo>
                <a:lnTo>
                  <a:pt x="102506" y="0"/>
                </a:lnTo>
                <a:lnTo>
                  <a:pt x="115365" y="4793"/>
                </a:lnTo>
                <a:lnTo>
                  <a:pt x="139555" y="41412"/>
                </a:lnTo>
                <a:lnTo>
                  <a:pt x="161071" y="110229"/>
                </a:lnTo>
                <a:lnTo>
                  <a:pt x="170585" y="155271"/>
                </a:lnTo>
                <a:lnTo>
                  <a:pt x="179143" y="206633"/>
                </a:lnTo>
                <a:lnTo>
                  <a:pt x="186648" y="263738"/>
                </a:lnTo>
                <a:lnTo>
                  <a:pt x="193003" y="326010"/>
                </a:lnTo>
                <a:lnTo>
                  <a:pt x="198113" y="392873"/>
                </a:lnTo>
                <a:lnTo>
                  <a:pt x="201883" y="463749"/>
                </a:lnTo>
                <a:lnTo>
                  <a:pt x="204215" y="538062"/>
                </a:lnTo>
                <a:lnTo>
                  <a:pt x="205013" y="615236"/>
                </a:lnTo>
                <a:lnTo>
                  <a:pt x="204215" y="692410"/>
                </a:lnTo>
                <a:lnTo>
                  <a:pt x="201883" y="766724"/>
                </a:lnTo>
                <a:lnTo>
                  <a:pt x="198113" y="837600"/>
                </a:lnTo>
                <a:lnTo>
                  <a:pt x="193003" y="904462"/>
                </a:lnTo>
                <a:lnTo>
                  <a:pt x="186648" y="966734"/>
                </a:lnTo>
                <a:lnTo>
                  <a:pt x="179143" y="1023839"/>
                </a:lnTo>
                <a:lnTo>
                  <a:pt x="170585" y="1075201"/>
                </a:lnTo>
                <a:lnTo>
                  <a:pt x="161071" y="1120243"/>
                </a:lnTo>
                <a:lnTo>
                  <a:pt x="150696" y="1158388"/>
                </a:lnTo>
                <a:lnTo>
                  <a:pt x="127746" y="1211683"/>
                </a:lnTo>
                <a:lnTo>
                  <a:pt x="102506" y="1230473"/>
                </a:lnTo>
                <a:lnTo>
                  <a:pt x="89648" y="1225680"/>
                </a:lnTo>
                <a:lnTo>
                  <a:pt x="65458" y="1189061"/>
                </a:lnTo>
                <a:lnTo>
                  <a:pt x="43942" y="1120243"/>
                </a:lnTo>
                <a:lnTo>
                  <a:pt x="34428" y="1075201"/>
                </a:lnTo>
                <a:lnTo>
                  <a:pt x="25870" y="1023839"/>
                </a:lnTo>
                <a:lnTo>
                  <a:pt x="18365" y="966734"/>
                </a:lnTo>
                <a:lnTo>
                  <a:pt x="12010" y="904462"/>
                </a:lnTo>
                <a:lnTo>
                  <a:pt x="6899" y="837600"/>
                </a:lnTo>
                <a:lnTo>
                  <a:pt x="3130" y="766724"/>
                </a:lnTo>
                <a:lnTo>
                  <a:pt x="798" y="692410"/>
                </a:lnTo>
                <a:lnTo>
                  <a:pt x="0" y="615236"/>
                </a:lnTo>
                <a:close/>
              </a:path>
            </a:pathLst>
          </a:custGeom>
          <a:ln w="76199">
            <a:solidFill>
              <a:srgbClr val="FDD843"/>
            </a:solidFill>
          </a:ln>
        </p:spPr>
        <p:txBody>
          <a:bodyPr wrap="square" lIns="0" tIns="0" rIns="0" bIns="0" rtlCol="0"/>
          <a:lstStyle/>
          <a:p>
            <a:endParaRPr/>
          </a:p>
        </p:txBody>
      </p:sp>
      <p:sp>
        <p:nvSpPr>
          <p:cNvPr id="20" name="object 20"/>
          <p:cNvSpPr/>
          <p:nvPr/>
        </p:nvSpPr>
        <p:spPr>
          <a:xfrm>
            <a:off x="6814456" y="2624690"/>
            <a:ext cx="205104" cy="1230630"/>
          </a:xfrm>
          <a:custGeom>
            <a:avLst/>
            <a:gdLst/>
            <a:ahLst/>
            <a:cxnLst/>
            <a:rect l="l" t="t" r="r" b="b"/>
            <a:pathLst>
              <a:path w="205104" h="1230629">
                <a:moveTo>
                  <a:pt x="0" y="615236"/>
                </a:moveTo>
                <a:lnTo>
                  <a:pt x="798" y="538062"/>
                </a:lnTo>
                <a:lnTo>
                  <a:pt x="3130" y="463749"/>
                </a:lnTo>
                <a:lnTo>
                  <a:pt x="6899" y="392873"/>
                </a:lnTo>
                <a:lnTo>
                  <a:pt x="12010" y="326010"/>
                </a:lnTo>
                <a:lnTo>
                  <a:pt x="18365" y="263738"/>
                </a:lnTo>
                <a:lnTo>
                  <a:pt x="25870" y="206633"/>
                </a:lnTo>
                <a:lnTo>
                  <a:pt x="34428" y="155271"/>
                </a:lnTo>
                <a:lnTo>
                  <a:pt x="43942" y="110229"/>
                </a:lnTo>
                <a:lnTo>
                  <a:pt x="54317" y="72084"/>
                </a:lnTo>
                <a:lnTo>
                  <a:pt x="77267" y="18789"/>
                </a:lnTo>
                <a:lnTo>
                  <a:pt x="102506" y="0"/>
                </a:lnTo>
                <a:lnTo>
                  <a:pt x="115365" y="4793"/>
                </a:lnTo>
                <a:lnTo>
                  <a:pt x="139555" y="41412"/>
                </a:lnTo>
                <a:lnTo>
                  <a:pt x="161071" y="110229"/>
                </a:lnTo>
                <a:lnTo>
                  <a:pt x="170585" y="155271"/>
                </a:lnTo>
                <a:lnTo>
                  <a:pt x="179143" y="206633"/>
                </a:lnTo>
                <a:lnTo>
                  <a:pt x="186647" y="263738"/>
                </a:lnTo>
                <a:lnTo>
                  <a:pt x="193003" y="326010"/>
                </a:lnTo>
                <a:lnTo>
                  <a:pt x="198113" y="392873"/>
                </a:lnTo>
                <a:lnTo>
                  <a:pt x="201883" y="463749"/>
                </a:lnTo>
                <a:lnTo>
                  <a:pt x="204215" y="538062"/>
                </a:lnTo>
                <a:lnTo>
                  <a:pt x="205013" y="615236"/>
                </a:lnTo>
                <a:lnTo>
                  <a:pt x="204215" y="692410"/>
                </a:lnTo>
                <a:lnTo>
                  <a:pt x="201883" y="766724"/>
                </a:lnTo>
                <a:lnTo>
                  <a:pt x="198113" y="837600"/>
                </a:lnTo>
                <a:lnTo>
                  <a:pt x="193003" y="904462"/>
                </a:lnTo>
                <a:lnTo>
                  <a:pt x="186647" y="966734"/>
                </a:lnTo>
                <a:lnTo>
                  <a:pt x="179143" y="1023839"/>
                </a:lnTo>
                <a:lnTo>
                  <a:pt x="170585" y="1075201"/>
                </a:lnTo>
                <a:lnTo>
                  <a:pt x="161071" y="1120243"/>
                </a:lnTo>
                <a:lnTo>
                  <a:pt x="150695" y="1158388"/>
                </a:lnTo>
                <a:lnTo>
                  <a:pt x="127746" y="1211683"/>
                </a:lnTo>
                <a:lnTo>
                  <a:pt x="102506" y="1230473"/>
                </a:lnTo>
                <a:lnTo>
                  <a:pt x="89648" y="1225679"/>
                </a:lnTo>
                <a:lnTo>
                  <a:pt x="65458" y="1189060"/>
                </a:lnTo>
                <a:lnTo>
                  <a:pt x="43942" y="1120243"/>
                </a:lnTo>
                <a:lnTo>
                  <a:pt x="34428" y="1075201"/>
                </a:lnTo>
                <a:lnTo>
                  <a:pt x="25870" y="1023839"/>
                </a:lnTo>
                <a:lnTo>
                  <a:pt x="18365" y="966734"/>
                </a:lnTo>
                <a:lnTo>
                  <a:pt x="12010" y="904462"/>
                </a:lnTo>
                <a:lnTo>
                  <a:pt x="6899" y="837600"/>
                </a:lnTo>
                <a:lnTo>
                  <a:pt x="3130" y="766724"/>
                </a:lnTo>
                <a:lnTo>
                  <a:pt x="798" y="692410"/>
                </a:lnTo>
                <a:lnTo>
                  <a:pt x="0" y="615236"/>
                </a:lnTo>
                <a:close/>
              </a:path>
            </a:pathLst>
          </a:custGeom>
          <a:ln w="76199">
            <a:solidFill>
              <a:srgbClr val="FDD843"/>
            </a:solidFill>
          </a:ln>
        </p:spPr>
        <p:txBody>
          <a:bodyPr wrap="square" lIns="0" tIns="0" rIns="0" bIns="0" rtlCol="0"/>
          <a:lstStyle/>
          <a:p>
            <a:endParaRPr/>
          </a:p>
        </p:txBody>
      </p:sp>
      <p:sp>
        <p:nvSpPr>
          <p:cNvPr id="21" name="object 21"/>
          <p:cNvSpPr/>
          <p:nvPr/>
        </p:nvSpPr>
        <p:spPr>
          <a:xfrm>
            <a:off x="3429000" y="3059083"/>
            <a:ext cx="1870363" cy="1009996"/>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3659843" y="3247285"/>
            <a:ext cx="1407795" cy="586105"/>
          </a:xfrm>
          <a:custGeom>
            <a:avLst/>
            <a:gdLst/>
            <a:ahLst/>
            <a:cxnLst/>
            <a:rect l="l" t="t" r="r" b="b"/>
            <a:pathLst>
              <a:path w="1407795" h="586104">
                <a:moveTo>
                  <a:pt x="0" y="586087"/>
                </a:moveTo>
                <a:lnTo>
                  <a:pt x="1407365" y="0"/>
                </a:lnTo>
              </a:path>
            </a:pathLst>
          </a:custGeom>
          <a:ln w="38099">
            <a:solidFill>
              <a:srgbClr val="FDD843"/>
            </a:solidFill>
          </a:ln>
        </p:spPr>
        <p:txBody>
          <a:bodyPr wrap="square" lIns="0" tIns="0" rIns="0" bIns="0" rtlCol="0"/>
          <a:lstStyle/>
          <a:p>
            <a:endParaRPr/>
          </a:p>
        </p:txBody>
      </p:sp>
      <p:sp>
        <p:nvSpPr>
          <p:cNvPr id="23" name="object 23"/>
          <p:cNvSpPr/>
          <p:nvPr/>
        </p:nvSpPr>
        <p:spPr>
          <a:xfrm>
            <a:off x="3624941" y="3709008"/>
            <a:ext cx="184931" cy="160852"/>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4917179" y="3210794"/>
            <a:ext cx="184931" cy="160853"/>
          </a:xfrm>
          <a:prstGeom prst="rect">
            <a:avLst/>
          </a:prstGeom>
          <a:blipFill>
            <a:blip r:embed="rId9" cstate="print"/>
            <a:stretch>
              <a:fillRect/>
            </a:stretch>
          </a:blipFill>
        </p:spPr>
        <p:txBody>
          <a:bodyPr wrap="square" lIns="0" tIns="0" rIns="0" bIns="0" rtlCol="0"/>
          <a:lstStyle/>
          <a:p>
            <a:endParaRPr/>
          </a:p>
        </p:txBody>
      </p:sp>
      <p:sp>
        <p:nvSpPr>
          <p:cNvPr id="25" name="object 25"/>
          <p:cNvSpPr txBox="1"/>
          <p:nvPr/>
        </p:nvSpPr>
        <p:spPr>
          <a:xfrm>
            <a:off x="7562528" y="3794156"/>
            <a:ext cx="1518285" cy="1115060"/>
          </a:xfrm>
          <a:prstGeom prst="rect">
            <a:avLst/>
          </a:prstGeom>
        </p:spPr>
        <p:txBody>
          <a:bodyPr vert="horz" wrap="square" lIns="0" tIns="12700" rIns="0" bIns="0" rtlCol="0">
            <a:spAutoFit/>
          </a:bodyPr>
          <a:lstStyle/>
          <a:p>
            <a:pPr marL="12700">
              <a:lnSpc>
                <a:spcPts val="2840"/>
              </a:lnSpc>
              <a:spcBef>
                <a:spcPts val="100"/>
              </a:spcBef>
            </a:pPr>
            <a:r>
              <a:rPr sz="2400" dirty="0">
                <a:latin typeface="Calibri"/>
                <a:cs typeface="Calibri"/>
              </a:rPr>
              <a:t>16</a:t>
            </a:r>
            <a:r>
              <a:rPr sz="2400" spc="-20" dirty="0">
                <a:latin typeface="Calibri"/>
                <a:cs typeface="Calibri"/>
              </a:rPr>
              <a:t> </a:t>
            </a:r>
            <a:r>
              <a:rPr sz="2400" spc="-5" dirty="0">
                <a:latin typeface="Calibri"/>
                <a:cs typeface="Calibri"/>
              </a:rPr>
              <a:t>cores</a:t>
            </a:r>
            <a:endParaRPr sz="2400">
              <a:latin typeface="Calibri"/>
              <a:cs typeface="Calibri"/>
            </a:endParaRPr>
          </a:p>
          <a:p>
            <a:pPr marL="12700" marR="5080">
              <a:lnSpc>
                <a:spcPts val="2900"/>
              </a:lnSpc>
              <a:spcBef>
                <a:spcPts val="40"/>
              </a:spcBef>
            </a:pPr>
            <a:r>
              <a:rPr sz="2400" dirty="0">
                <a:latin typeface="Calibri"/>
                <a:cs typeface="Calibri"/>
              </a:rPr>
              <a:t>x 2 </a:t>
            </a:r>
            <a:r>
              <a:rPr sz="2400" spc="-5" dirty="0">
                <a:latin typeface="Calibri"/>
                <a:cs typeface="Calibri"/>
              </a:rPr>
              <a:t>sockets,  128GB</a:t>
            </a:r>
            <a:r>
              <a:rPr sz="2400" spc="-80" dirty="0">
                <a:latin typeface="Calibri"/>
                <a:cs typeface="Calibri"/>
              </a:rPr>
              <a:t> </a:t>
            </a:r>
            <a:r>
              <a:rPr sz="2400" spc="-5" dirty="0">
                <a:latin typeface="Calibri"/>
                <a:cs typeface="Calibri"/>
              </a:rPr>
              <a:t>RAM</a:t>
            </a:r>
            <a:endParaRPr sz="2400">
              <a:latin typeface="Calibri"/>
              <a:cs typeface="Calibri"/>
            </a:endParaRPr>
          </a:p>
        </p:txBody>
      </p:sp>
      <p:sp>
        <p:nvSpPr>
          <p:cNvPr id="26" name="object 26"/>
          <p:cNvSpPr txBox="1"/>
          <p:nvPr/>
        </p:nvSpPr>
        <p:spPr>
          <a:xfrm>
            <a:off x="2605116" y="6395868"/>
            <a:ext cx="2587625" cy="358140"/>
          </a:xfrm>
          <a:prstGeom prst="rect">
            <a:avLst/>
          </a:prstGeom>
        </p:spPr>
        <p:txBody>
          <a:bodyPr vert="horz" wrap="square" lIns="0" tIns="20320" rIns="0" bIns="0" rtlCol="0">
            <a:spAutoFit/>
          </a:bodyPr>
          <a:lstStyle/>
          <a:p>
            <a:pPr marL="12700" marR="5080">
              <a:lnSpc>
                <a:spcPts val="1300"/>
              </a:lnSpc>
              <a:spcBef>
                <a:spcPts val="160"/>
              </a:spcBef>
            </a:pPr>
            <a:r>
              <a:rPr sz="1100" spc="-5" dirty="0">
                <a:latin typeface="Calibri"/>
                <a:cs typeface="Calibri"/>
              </a:rPr>
              <a:t>Images courtesy </a:t>
            </a:r>
            <a:r>
              <a:rPr sz="1100" dirty="0">
                <a:latin typeface="Calibri"/>
                <a:cs typeface="Calibri"/>
              </a:rPr>
              <a:t>of Google </a:t>
            </a:r>
            <a:r>
              <a:rPr sz="1100" spc="-5" dirty="0">
                <a:latin typeface="Calibri"/>
                <a:cs typeface="Calibri"/>
              </a:rPr>
              <a:t>Image Search,  Intel, EnterpriseTech.com,</a:t>
            </a:r>
            <a:r>
              <a:rPr sz="1100" spc="15" dirty="0">
                <a:latin typeface="Calibri"/>
                <a:cs typeface="Calibri"/>
              </a:rPr>
              <a:t> </a:t>
            </a:r>
            <a:r>
              <a:rPr sz="1100" spc="-5" dirty="0">
                <a:latin typeface="Calibri"/>
                <a:cs typeface="Calibri"/>
              </a:rPr>
              <a:t>NextPlaQorm.com</a:t>
            </a:r>
            <a:endParaRPr sz="11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7291" y="6311221"/>
            <a:ext cx="2209799" cy="44038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230088" y="6277226"/>
            <a:ext cx="584630" cy="5010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258753" y="357657"/>
            <a:ext cx="1558659" cy="59168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60341" y="1033028"/>
            <a:ext cx="8457565" cy="19050"/>
          </a:xfrm>
          <a:custGeom>
            <a:avLst/>
            <a:gdLst/>
            <a:ahLst/>
            <a:cxnLst/>
            <a:rect l="l" t="t" r="r" b="b"/>
            <a:pathLst>
              <a:path w="8457565" h="19050">
                <a:moveTo>
                  <a:pt x="0" y="18813"/>
                </a:moveTo>
                <a:lnTo>
                  <a:pt x="8457069" y="0"/>
                </a:lnTo>
              </a:path>
            </a:pathLst>
          </a:custGeom>
          <a:ln w="38099">
            <a:solidFill>
              <a:srgbClr val="54B0D9"/>
            </a:solidFill>
          </a:ln>
        </p:spPr>
        <p:txBody>
          <a:bodyPr wrap="square" lIns="0" tIns="0" rIns="0" bIns="0" rtlCol="0"/>
          <a:lstStyle/>
          <a:p>
            <a:endParaRPr/>
          </a:p>
        </p:txBody>
      </p:sp>
      <p:sp>
        <p:nvSpPr>
          <p:cNvPr id="6" name="object 6"/>
          <p:cNvSpPr/>
          <p:nvPr/>
        </p:nvSpPr>
        <p:spPr>
          <a:xfrm>
            <a:off x="1589289" y="2237760"/>
            <a:ext cx="6380419" cy="3954176"/>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439081" y="448967"/>
            <a:ext cx="4363720" cy="513080"/>
          </a:xfrm>
          <a:prstGeom prst="rect">
            <a:avLst/>
          </a:prstGeom>
        </p:spPr>
        <p:txBody>
          <a:bodyPr vert="horz" wrap="square" lIns="0" tIns="12700" rIns="0" bIns="0" rtlCol="0">
            <a:spAutoFit/>
          </a:bodyPr>
          <a:lstStyle/>
          <a:p>
            <a:pPr marL="12700">
              <a:lnSpc>
                <a:spcPct val="100000"/>
              </a:lnSpc>
              <a:spcBef>
                <a:spcPts val="100"/>
              </a:spcBef>
            </a:pPr>
            <a:r>
              <a:rPr spc="-150" dirty="0"/>
              <a:t>What’s so special about it?</a:t>
            </a:r>
          </a:p>
        </p:txBody>
      </p:sp>
      <p:sp>
        <p:nvSpPr>
          <p:cNvPr id="8" name="object 8"/>
          <p:cNvSpPr txBox="1"/>
          <p:nvPr/>
        </p:nvSpPr>
        <p:spPr>
          <a:xfrm>
            <a:off x="535939" y="1293500"/>
            <a:ext cx="5377180" cy="871219"/>
          </a:xfrm>
          <a:prstGeom prst="rect">
            <a:avLst/>
          </a:prstGeom>
        </p:spPr>
        <p:txBody>
          <a:bodyPr vert="horz" wrap="square" lIns="0" tIns="33020" rIns="0" bIns="0" rtlCol="0">
            <a:spAutoFit/>
          </a:bodyPr>
          <a:lstStyle/>
          <a:p>
            <a:pPr marL="355600" marR="5080" indent="-342900">
              <a:lnSpc>
                <a:spcPts val="3300"/>
              </a:lnSpc>
              <a:spcBef>
                <a:spcPts val="260"/>
              </a:spcBef>
              <a:buFont typeface="Arial"/>
              <a:buChar char="•"/>
              <a:tabLst>
                <a:tab pos="354965" algn="l"/>
                <a:tab pos="355600" algn="l"/>
              </a:tabLst>
            </a:pPr>
            <a:r>
              <a:rPr sz="2800" b="1" spc="-5" dirty="0">
                <a:latin typeface="Calibri"/>
                <a:cs typeface="Calibri"/>
              </a:rPr>
              <a:t>And then there </a:t>
            </a:r>
            <a:r>
              <a:rPr sz="2800" b="1" dirty="0">
                <a:latin typeface="Calibri"/>
                <a:cs typeface="Calibri"/>
              </a:rPr>
              <a:t>are </a:t>
            </a:r>
            <a:r>
              <a:rPr sz="2800" b="1" spc="-5" dirty="0">
                <a:latin typeface="Calibri"/>
                <a:cs typeface="Calibri"/>
              </a:rPr>
              <a:t>the </a:t>
            </a:r>
            <a:r>
              <a:rPr sz="2800" b="1" dirty="0">
                <a:latin typeface="Calibri"/>
                <a:cs typeface="Calibri"/>
              </a:rPr>
              <a:t>KNL </a:t>
            </a:r>
            <a:r>
              <a:rPr sz="2800" b="1" spc="-5" dirty="0">
                <a:latin typeface="Calibri"/>
                <a:cs typeface="Calibri"/>
              </a:rPr>
              <a:t>nodes  (68 cores, MCDRAM, </a:t>
            </a:r>
            <a:r>
              <a:rPr sz="2800" b="1" dirty="0">
                <a:latin typeface="Calibri"/>
                <a:cs typeface="Calibri"/>
              </a:rPr>
              <a:t>…)</a:t>
            </a:r>
            <a:endParaRPr sz="2800">
              <a:latin typeface="Calibri"/>
              <a:cs typeface="Calibri"/>
            </a:endParaRPr>
          </a:p>
        </p:txBody>
      </p:sp>
      <p:sp>
        <p:nvSpPr>
          <p:cNvPr id="9" name="object 9"/>
          <p:cNvSpPr/>
          <p:nvPr/>
        </p:nvSpPr>
        <p:spPr>
          <a:xfrm>
            <a:off x="3595254" y="1554480"/>
            <a:ext cx="3283526" cy="133419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829878" y="1738655"/>
            <a:ext cx="2814320" cy="920115"/>
          </a:xfrm>
          <a:custGeom>
            <a:avLst/>
            <a:gdLst/>
            <a:ahLst/>
            <a:cxnLst/>
            <a:rect l="l" t="t" r="r" b="b"/>
            <a:pathLst>
              <a:path w="2814320" h="920114">
                <a:moveTo>
                  <a:pt x="0" y="919491"/>
                </a:moveTo>
                <a:lnTo>
                  <a:pt x="2814198" y="0"/>
                </a:lnTo>
              </a:path>
            </a:pathLst>
          </a:custGeom>
          <a:ln w="38099">
            <a:solidFill>
              <a:srgbClr val="FDD843"/>
            </a:solidFill>
          </a:ln>
        </p:spPr>
        <p:txBody>
          <a:bodyPr wrap="square" lIns="0" tIns="0" rIns="0" bIns="0" rtlCol="0"/>
          <a:lstStyle/>
          <a:p>
            <a:endParaRPr/>
          </a:p>
        </p:txBody>
      </p:sp>
      <p:sp>
        <p:nvSpPr>
          <p:cNvPr id="11" name="object 11"/>
          <p:cNvSpPr/>
          <p:nvPr/>
        </p:nvSpPr>
        <p:spPr>
          <a:xfrm>
            <a:off x="3793940" y="2540252"/>
            <a:ext cx="184013" cy="164493"/>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6496000" y="1692055"/>
            <a:ext cx="184013" cy="164493"/>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6680198" y="1118863"/>
            <a:ext cx="2373085" cy="1859984"/>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6680196" y="1419648"/>
            <a:ext cx="300990" cy="615315"/>
          </a:xfrm>
          <a:custGeom>
            <a:avLst/>
            <a:gdLst/>
            <a:ahLst/>
            <a:cxnLst/>
            <a:rect l="l" t="t" r="r" b="b"/>
            <a:pathLst>
              <a:path w="300990" h="615314">
                <a:moveTo>
                  <a:pt x="0" y="307618"/>
                </a:moveTo>
                <a:lnTo>
                  <a:pt x="3055" y="245622"/>
                </a:lnTo>
                <a:lnTo>
                  <a:pt x="11817" y="187879"/>
                </a:lnTo>
                <a:lnTo>
                  <a:pt x="25681" y="135626"/>
                </a:lnTo>
                <a:lnTo>
                  <a:pt x="44043" y="90099"/>
                </a:lnTo>
                <a:lnTo>
                  <a:pt x="66298" y="52536"/>
                </a:lnTo>
                <a:lnTo>
                  <a:pt x="91841" y="24174"/>
                </a:lnTo>
                <a:lnTo>
                  <a:pt x="150373" y="0"/>
                </a:lnTo>
                <a:lnTo>
                  <a:pt x="180679" y="6249"/>
                </a:lnTo>
                <a:lnTo>
                  <a:pt x="234449" y="52536"/>
                </a:lnTo>
                <a:lnTo>
                  <a:pt x="256704" y="90099"/>
                </a:lnTo>
                <a:lnTo>
                  <a:pt x="275066" y="135626"/>
                </a:lnTo>
                <a:lnTo>
                  <a:pt x="288931" y="187879"/>
                </a:lnTo>
                <a:lnTo>
                  <a:pt x="297693" y="245622"/>
                </a:lnTo>
                <a:lnTo>
                  <a:pt x="300748" y="307618"/>
                </a:lnTo>
                <a:lnTo>
                  <a:pt x="297693" y="369614"/>
                </a:lnTo>
                <a:lnTo>
                  <a:pt x="288931" y="427358"/>
                </a:lnTo>
                <a:lnTo>
                  <a:pt x="275066" y="479611"/>
                </a:lnTo>
                <a:lnTo>
                  <a:pt x="256704" y="525138"/>
                </a:lnTo>
                <a:lnTo>
                  <a:pt x="234449" y="562701"/>
                </a:lnTo>
                <a:lnTo>
                  <a:pt x="208906" y="591063"/>
                </a:lnTo>
                <a:lnTo>
                  <a:pt x="150373" y="615237"/>
                </a:lnTo>
                <a:lnTo>
                  <a:pt x="120068" y="608988"/>
                </a:lnTo>
                <a:lnTo>
                  <a:pt x="66298" y="562701"/>
                </a:lnTo>
                <a:lnTo>
                  <a:pt x="44043" y="525138"/>
                </a:lnTo>
                <a:lnTo>
                  <a:pt x="25681" y="479611"/>
                </a:lnTo>
                <a:lnTo>
                  <a:pt x="11817" y="427358"/>
                </a:lnTo>
                <a:lnTo>
                  <a:pt x="3055" y="369614"/>
                </a:lnTo>
                <a:lnTo>
                  <a:pt x="0" y="307618"/>
                </a:lnTo>
                <a:close/>
              </a:path>
            </a:pathLst>
          </a:custGeom>
          <a:ln w="76199">
            <a:solidFill>
              <a:srgbClr val="FDD843"/>
            </a:solidFill>
          </a:ln>
        </p:spPr>
        <p:txBody>
          <a:bodyPr wrap="square" lIns="0" tIns="0" rIns="0" bIns="0" rtlCol="0"/>
          <a:lstStyle/>
          <a:p>
            <a:endParaRPr/>
          </a:p>
        </p:txBody>
      </p:sp>
      <p:sp>
        <p:nvSpPr>
          <p:cNvPr id="15" name="object 15"/>
          <p:cNvSpPr/>
          <p:nvPr/>
        </p:nvSpPr>
        <p:spPr>
          <a:xfrm>
            <a:off x="2888680" y="2581999"/>
            <a:ext cx="1061085" cy="600710"/>
          </a:xfrm>
          <a:custGeom>
            <a:avLst/>
            <a:gdLst/>
            <a:ahLst/>
            <a:cxnLst/>
            <a:rect l="l" t="t" r="r" b="b"/>
            <a:pathLst>
              <a:path w="1061085" h="600710">
                <a:moveTo>
                  <a:pt x="0" y="300070"/>
                </a:moveTo>
                <a:lnTo>
                  <a:pt x="14005" y="231267"/>
                </a:lnTo>
                <a:lnTo>
                  <a:pt x="53899" y="168107"/>
                </a:lnTo>
                <a:lnTo>
                  <a:pt x="82559" y="139206"/>
                </a:lnTo>
                <a:lnTo>
                  <a:pt x="116498" y="112391"/>
                </a:lnTo>
                <a:lnTo>
                  <a:pt x="155318" y="87888"/>
                </a:lnTo>
                <a:lnTo>
                  <a:pt x="198620" y="65922"/>
                </a:lnTo>
                <a:lnTo>
                  <a:pt x="246007" y="46717"/>
                </a:lnTo>
                <a:lnTo>
                  <a:pt x="297081" y="30499"/>
                </a:lnTo>
                <a:lnTo>
                  <a:pt x="351444" y="17493"/>
                </a:lnTo>
                <a:lnTo>
                  <a:pt x="408698" y="7925"/>
                </a:lnTo>
                <a:lnTo>
                  <a:pt x="468446" y="2018"/>
                </a:lnTo>
                <a:lnTo>
                  <a:pt x="530288" y="0"/>
                </a:lnTo>
                <a:lnTo>
                  <a:pt x="592131" y="2018"/>
                </a:lnTo>
                <a:lnTo>
                  <a:pt x="651879" y="7925"/>
                </a:lnTo>
                <a:lnTo>
                  <a:pt x="709133" y="17493"/>
                </a:lnTo>
                <a:lnTo>
                  <a:pt x="763496" y="30499"/>
                </a:lnTo>
                <a:lnTo>
                  <a:pt x="814570" y="46717"/>
                </a:lnTo>
                <a:lnTo>
                  <a:pt x="861957" y="65922"/>
                </a:lnTo>
                <a:lnTo>
                  <a:pt x="905259" y="87888"/>
                </a:lnTo>
                <a:lnTo>
                  <a:pt x="944079" y="112391"/>
                </a:lnTo>
                <a:lnTo>
                  <a:pt x="978018" y="139206"/>
                </a:lnTo>
                <a:lnTo>
                  <a:pt x="1006678" y="168107"/>
                </a:lnTo>
                <a:lnTo>
                  <a:pt x="1029662" y="198869"/>
                </a:lnTo>
                <a:lnTo>
                  <a:pt x="1057010" y="265076"/>
                </a:lnTo>
                <a:lnTo>
                  <a:pt x="1060577" y="300070"/>
                </a:lnTo>
                <a:lnTo>
                  <a:pt x="1057010" y="335065"/>
                </a:lnTo>
                <a:lnTo>
                  <a:pt x="1029662" y="401272"/>
                </a:lnTo>
                <a:lnTo>
                  <a:pt x="1006678" y="432034"/>
                </a:lnTo>
                <a:lnTo>
                  <a:pt x="978018" y="460935"/>
                </a:lnTo>
                <a:lnTo>
                  <a:pt x="944079" y="487750"/>
                </a:lnTo>
                <a:lnTo>
                  <a:pt x="905259" y="512253"/>
                </a:lnTo>
                <a:lnTo>
                  <a:pt x="861957" y="534219"/>
                </a:lnTo>
                <a:lnTo>
                  <a:pt x="814570" y="553424"/>
                </a:lnTo>
                <a:lnTo>
                  <a:pt x="763496" y="569642"/>
                </a:lnTo>
                <a:lnTo>
                  <a:pt x="709133" y="582648"/>
                </a:lnTo>
                <a:lnTo>
                  <a:pt x="651879" y="592216"/>
                </a:lnTo>
                <a:lnTo>
                  <a:pt x="592131" y="598123"/>
                </a:lnTo>
                <a:lnTo>
                  <a:pt x="530288" y="600142"/>
                </a:lnTo>
                <a:lnTo>
                  <a:pt x="468446" y="598123"/>
                </a:lnTo>
                <a:lnTo>
                  <a:pt x="408698" y="592216"/>
                </a:lnTo>
                <a:lnTo>
                  <a:pt x="351444" y="582648"/>
                </a:lnTo>
                <a:lnTo>
                  <a:pt x="297081" y="569642"/>
                </a:lnTo>
                <a:lnTo>
                  <a:pt x="246007" y="553424"/>
                </a:lnTo>
                <a:lnTo>
                  <a:pt x="198620" y="534219"/>
                </a:lnTo>
                <a:lnTo>
                  <a:pt x="155318" y="512253"/>
                </a:lnTo>
                <a:lnTo>
                  <a:pt x="116498" y="487750"/>
                </a:lnTo>
                <a:lnTo>
                  <a:pt x="82559" y="460935"/>
                </a:lnTo>
                <a:lnTo>
                  <a:pt x="53899" y="432034"/>
                </a:lnTo>
                <a:lnTo>
                  <a:pt x="30915" y="401272"/>
                </a:lnTo>
                <a:lnTo>
                  <a:pt x="3567" y="335065"/>
                </a:lnTo>
                <a:lnTo>
                  <a:pt x="0" y="300070"/>
                </a:lnTo>
                <a:close/>
              </a:path>
            </a:pathLst>
          </a:custGeom>
          <a:ln w="76199">
            <a:solidFill>
              <a:srgbClr val="FDD843"/>
            </a:solidFill>
          </a:ln>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081" y="448967"/>
            <a:ext cx="4363720" cy="513080"/>
          </a:xfrm>
          <a:prstGeom prst="rect">
            <a:avLst/>
          </a:prstGeom>
        </p:spPr>
        <p:txBody>
          <a:bodyPr vert="horz" wrap="square" lIns="0" tIns="12700" rIns="0" bIns="0" rtlCol="0">
            <a:spAutoFit/>
          </a:bodyPr>
          <a:lstStyle/>
          <a:p>
            <a:pPr marL="12700">
              <a:lnSpc>
                <a:spcPct val="100000"/>
              </a:lnSpc>
              <a:spcBef>
                <a:spcPts val="100"/>
              </a:spcBef>
            </a:pPr>
            <a:r>
              <a:rPr spc="-150" dirty="0"/>
              <a:t>What’s so special about it?</a:t>
            </a:r>
          </a:p>
        </p:txBody>
      </p:sp>
      <p:sp>
        <p:nvSpPr>
          <p:cNvPr id="3" name="object 3"/>
          <p:cNvSpPr txBox="1"/>
          <p:nvPr/>
        </p:nvSpPr>
        <p:spPr>
          <a:xfrm>
            <a:off x="535939" y="1251966"/>
            <a:ext cx="7710170" cy="3160395"/>
          </a:xfrm>
          <a:prstGeom prst="rect">
            <a:avLst/>
          </a:prstGeom>
        </p:spPr>
        <p:txBody>
          <a:bodyPr vert="horz" wrap="square" lIns="0" tIns="88900" rIns="0" bIns="0" rtlCol="0">
            <a:spAutoFit/>
          </a:bodyPr>
          <a:lstStyle/>
          <a:p>
            <a:pPr marL="355600" indent="-342900">
              <a:lnSpc>
                <a:spcPct val="100000"/>
              </a:lnSpc>
              <a:spcBef>
                <a:spcPts val="700"/>
              </a:spcBef>
              <a:buFont typeface="Arial"/>
              <a:buChar char="•"/>
              <a:tabLst>
                <a:tab pos="354965" algn="l"/>
                <a:tab pos="355600" algn="l"/>
              </a:tabLst>
            </a:pPr>
            <a:r>
              <a:rPr sz="2800" b="1" spc="-5" dirty="0">
                <a:latin typeface="Calibri"/>
                <a:cs typeface="Calibri"/>
              </a:rPr>
              <a:t>But high-end CPUs don’t </a:t>
            </a:r>
            <a:r>
              <a:rPr sz="2800" b="1" dirty="0">
                <a:latin typeface="Calibri"/>
                <a:cs typeface="Calibri"/>
              </a:rPr>
              <a:t>make a </a:t>
            </a:r>
            <a:r>
              <a:rPr sz="2800" b="1" spc="-5" dirty="0">
                <a:latin typeface="Calibri"/>
                <a:cs typeface="Calibri"/>
              </a:rPr>
              <a:t>supercomputer</a:t>
            </a:r>
            <a:endParaRPr sz="2800">
              <a:latin typeface="Calibri"/>
              <a:cs typeface="Calibri"/>
            </a:endParaRPr>
          </a:p>
          <a:p>
            <a:pPr marL="755650" lvl="1" indent="-285750">
              <a:lnSpc>
                <a:spcPct val="100000"/>
              </a:lnSpc>
              <a:spcBef>
                <a:spcPts val="515"/>
              </a:spcBef>
              <a:buFont typeface="Arial"/>
              <a:buChar char="–"/>
              <a:tabLst>
                <a:tab pos="755650" algn="l"/>
              </a:tabLst>
            </a:pPr>
            <a:r>
              <a:rPr sz="2400" spc="-5" dirty="0">
                <a:latin typeface="Calibri"/>
                <a:cs typeface="Calibri"/>
              </a:rPr>
              <a:t>High </a:t>
            </a:r>
            <a:r>
              <a:rPr sz="2400" dirty="0">
                <a:latin typeface="Calibri"/>
                <a:cs typeface="Calibri"/>
              </a:rPr>
              <a:t>speed </a:t>
            </a:r>
            <a:r>
              <a:rPr sz="2400" spc="-5" dirty="0">
                <a:latin typeface="Calibri"/>
                <a:cs typeface="Calibri"/>
              </a:rPr>
              <a:t>interconnects between</a:t>
            </a:r>
            <a:r>
              <a:rPr sz="2400" spc="5" dirty="0">
                <a:latin typeface="Calibri"/>
                <a:cs typeface="Calibri"/>
              </a:rPr>
              <a:t> </a:t>
            </a:r>
            <a:r>
              <a:rPr sz="2400" dirty="0">
                <a:latin typeface="Calibri"/>
                <a:cs typeface="Calibri"/>
              </a:rPr>
              <a:t>them</a:t>
            </a:r>
            <a:endParaRPr sz="2400">
              <a:latin typeface="Calibri"/>
              <a:cs typeface="Calibri"/>
            </a:endParaRPr>
          </a:p>
          <a:p>
            <a:pPr marL="755650" lvl="1" indent="-285750">
              <a:lnSpc>
                <a:spcPct val="100000"/>
              </a:lnSpc>
              <a:spcBef>
                <a:spcPts val="620"/>
              </a:spcBef>
              <a:buFont typeface="Arial"/>
              <a:buChar char="–"/>
              <a:tabLst>
                <a:tab pos="755650" algn="l"/>
              </a:tabLst>
            </a:pPr>
            <a:r>
              <a:rPr sz="2400" spc="-5" dirty="0">
                <a:latin typeface="Calibri"/>
                <a:cs typeface="Calibri"/>
              </a:rPr>
              <a:t>Lightweight compute node</a:t>
            </a:r>
            <a:r>
              <a:rPr sz="2400" dirty="0">
                <a:latin typeface="Calibri"/>
                <a:cs typeface="Calibri"/>
              </a:rPr>
              <a:t> OS</a:t>
            </a:r>
            <a:endParaRPr sz="2400">
              <a:latin typeface="Calibri"/>
              <a:cs typeface="Calibri"/>
            </a:endParaRPr>
          </a:p>
          <a:p>
            <a:pPr marL="755650" lvl="1" indent="-285750">
              <a:lnSpc>
                <a:spcPct val="100000"/>
              </a:lnSpc>
              <a:spcBef>
                <a:spcPts val="520"/>
              </a:spcBef>
              <a:buFont typeface="Arial"/>
              <a:buChar char="–"/>
              <a:tabLst>
                <a:tab pos="755650" algn="l"/>
              </a:tabLst>
            </a:pPr>
            <a:r>
              <a:rPr sz="2400" spc="-5" dirty="0">
                <a:latin typeface="Calibri"/>
                <a:cs typeface="Calibri"/>
              </a:rPr>
              <a:t>Very large (28,000 TB) </a:t>
            </a:r>
            <a:r>
              <a:rPr sz="2400" dirty="0">
                <a:latin typeface="Calibri"/>
                <a:cs typeface="Calibri"/>
              </a:rPr>
              <a:t>fast </a:t>
            </a:r>
            <a:r>
              <a:rPr sz="2400" spc="-5" dirty="0">
                <a:latin typeface="Calibri"/>
                <a:cs typeface="Calibri"/>
              </a:rPr>
              <a:t>parallel</a:t>
            </a:r>
            <a:r>
              <a:rPr sz="2400" spc="25" dirty="0">
                <a:latin typeface="Calibri"/>
                <a:cs typeface="Calibri"/>
              </a:rPr>
              <a:t> </a:t>
            </a:r>
            <a:r>
              <a:rPr sz="2400" spc="-5" dirty="0">
                <a:latin typeface="Calibri"/>
                <a:cs typeface="Calibri"/>
              </a:rPr>
              <a:t>ﬁlesystem</a:t>
            </a:r>
            <a:endParaRPr sz="2400">
              <a:latin typeface="Calibri"/>
              <a:cs typeface="Calibri"/>
            </a:endParaRPr>
          </a:p>
          <a:p>
            <a:pPr marL="355600" indent="-342900">
              <a:lnSpc>
                <a:spcPct val="100000"/>
              </a:lnSpc>
              <a:spcBef>
                <a:spcPts val="715"/>
              </a:spcBef>
              <a:buFont typeface="Arial"/>
              <a:buChar char="•"/>
              <a:tabLst>
                <a:tab pos="354965" algn="l"/>
                <a:tab pos="355600" algn="l"/>
              </a:tabLst>
            </a:pPr>
            <a:r>
              <a:rPr sz="2800" b="1" spc="-5" dirty="0">
                <a:latin typeface="Calibri"/>
                <a:cs typeface="Calibri"/>
              </a:rPr>
              <a:t>…and </a:t>
            </a:r>
            <a:r>
              <a:rPr sz="2800" b="1" dirty="0">
                <a:latin typeface="Calibri"/>
                <a:cs typeface="Calibri"/>
              </a:rPr>
              <a:t>a </a:t>
            </a:r>
            <a:r>
              <a:rPr sz="2800" b="1" spc="-5" dirty="0">
                <a:latin typeface="Calibri"/>
                <a:cs typeface="Calibri"/>
              </a:rPr>
              <a:t>diﬀerent usage</a:t>
            </a:r>
            <a:r>
              <a:rPr sz="2800" b="1" dirty="0">
                <a:latin typeface="Calibri"/>
                <a:cs typeface="Calibri"/>
              </a:rPr>
              <a:t> </a:t>
            </a:r>
            <a:r>
              <a:rPr sz="2800" b="1" spc="-5" dirty="0">
                <a:latin typeface="Calibri"/>
                <a:cs typeface="Calibri"/>
              </a:rPr>
              <a:t>model</a:t>
            </a:r>
            <a:endParaRPr sz="2800">
              <a:latin typeface="Calibri"/>
              <a:cs typeface="Calibri"/>
            </a:endParaRPr>
          </a:p>
          <a:p>
            <a:pPr marL="749300" marR="5080" lvl="1" indent="-279400">
              <a:lnSpc>
                <a:spcPct val="101499"/>
              </a:lnSpc>
              <a:spcBef>
                <a:spcPts val="505"/>
              </a:spcBef>
              <a:buFont typeface="Arial"/>
              <a:buChar char="–"/>
              <a:tabLst>
                <a:tab pos="755650" algn="l"/>
              </a:tabLst>
            </a:pPr>
            <a:r>
              <a:rPr sz="2400" dirty="0">
                <a:latin typeface="Calibri"/>
                <a:cs typeface="Calibri"/>
              </a:rPr>
              <a:t>Subset </a:t>
            </a:r>
            <a:r>
              <a:rPr sz="2400" spc="-5" dirty="0">
                <a:latin typeface="Calibri"/>
                <a:cs typeface="Calibri"/>
              </a:rPr>
              <a:t>of nodes dedicated </a:t>
            </a:r>
            <a:r>
              <a:rPr sz="2400" dirty="0">
                <a:latin typeface="Calibri"/>
                <a:cs typeface="Calibri"/>
              </a:rPr>
              <a:t>to a single task, </a:t>
            </a:r>
            <a:r>
              <a:rPr sz="2400" spc="-5" dirty="0">
                <a:latin typeface="Calibri"/>
                <a:cs typeface="Calibri"/>
              </a:rPr>
              <a:t>run </a:t>
            </a:r>
            <a:r>
              <a:rPr sz="2400" dirty="0">
                <a:latin typeface="Calibri"/>
                <a:cs typeface="Calibri"/>
              </a:rPr>
              <a:t>via </a:t>
            </a:r>
            <a:r>
              <a:rPr sz="2400" spc="-5" dirty="0">
                <a:latin typeface="Calibri"/>
                <a:cs typeface="Calibri"/>
              </a:rPr>
              <a:t>batch  system (no interactive </a:t>
            </a:r>
            <a:r>
              <a:rPr sz="2400" dirty="0">
                <a:latin typeface="Calibri"/>
                <a:cs typeface="Calibri"/>
              </a:rPr>
              <a:t>GUI /</a:t>
            </a:r>
            <a:r>
              <a:rPr sz="2400" spc="5" dirty="0">
                <a:latin typeface="Calibri"/>
                <a:cs typeface="Calibri"/>
              </a:rPr>
              <a:t> </a:t>
            </a:r>
            <a:r>
              <a:rPr sz="2400" dirty="0">
                <a:latin typeface="Calibri"/>
                <a:cs typeface="Calibri"/>
              </a:rPr>
              <a:t>desktop)</a:t>
            </a:r>
            <a:endParaRPr sz="24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926</TotalTime>
  <Words>4293</Words>
  <Application>Microsoft Office PowerPoint</Application>
  <PresentationFormat>全屏显示(4:3)</PresentationFormat>
  <Paragraphs>592</Paragraphs>
  <Slides>68</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68</vt:i4>
      </vt:variant>
    </vt:vector>
  </HeadingPairs>
  <TitlesOfParts>
    <vt:vector size="78" baseType="lpstr">
      <vt:lpstr>宋体</vt:lpstr>
      <vt:lpstr>微软雅黑</vt:lpstr>
      <vt:lpstr>等线</vt:lpstr>
      <vt:lpstr>Arial</vt:lpstr>
      <vt:lpstr>Calibri</vt:lpstr>
      <vt:lpstr>Courier New</vt:lpstr>
      <vt:lpstr>Lucida Console</vt:lpstr>
      <vt:lpstr>Times New Roman</vt:lpstr>
      <vt:lpstr>Wingdings</vt:lpstr>
      <vt:lpstr>Office Theme</vt:lpstr>
      <vt:lpstr>  Introduction to  Cori</vt:lpstr>
      <vt:lpstr>NERSC Cori</vt:lpstr>
      <vt:lpstr>Agenda</vt:lpstr>
      <vt:lpstr>Cori overview, logging in</vt:lpstr>
      <vt:lpstr>Before we start</vt:lpstr>
      <vt:lpstr>Cori Overview</vt:lpstr>
      <vt:lpstr>What’s so special about it?</vt:lpstr>
      <vt:lpstr>What’s so special about it?</vt:lpstr>
      <vt:lpstr>What’s so special about it?</vt:lpstr>
      <vt:lpstr>What’s special about KNL?</vt:lpstr>
      <vt:lpstr>What’s special about KNL?</vt:lpstr>
      <vt:lpstr>Why?</vt:lpstr>
      <vt:lpstr>Cori Overview</vt:lpstr>
      <vt:lpstr>Connecting to Cori</vt:lpstr>
      <vt:lpstr>X-forwarding</vt:lpstr>
      <vt:lpstr>Example Session</vt:lpstr>
      <vt:lpstr>After logging in…</vt:lpstr>
      <vt:lpstr>Hands-on exercise</vt:lpstr>
      <vt:lpstr>Agenda</vt:lpstr>
      <vt:lpstr>Run a simple job</vt:lpstr>
      <vt:lpstr>Running jobs – key points</vt:lpstr>
      <vt:lpstr>Running jobs – key points</vt:lpstr>
      <vt:lpstr>How jobs work</vt:lpstr>
      <vt:lpstr>How jobs work</vt:lpstr>
      <vt:lpstr>Nodes, cores, CPUs, threads, tasks -  some definitions</vt:lpstr>
      <vt:lpstr>Nodes, cores, CPUs, threads, tasks -  some definitions</vt:lpstr>
      <vt:lpstr>Slurm tasks</vt:lpstr>
      <vt:lpstr>Slurm tasks</vt:lpstr>
      <vt:lpstr>So what must I request for my job?</vt:lpstr>
      <vt:lpstr>Requesting nodes or tasks</vt:lpstr>
      <vt:lpstr>Requesting time</vt:lpstr>
      <vt:lpstr>Hands-on exercise: My first job</vt:lpstr>
      <vt:lpstr>Hands-on exercise: My first job</vt:lpstr>
      <vt:lpstr>Running jobs – key points</vt:lpstr>
      <vt:lpstr>Where is my job?</vt:lpstr>
      <vt:lpstr>Agenda</vt:lpstr>
      <vt:lpstr>Building and running  applications on Cori</vt:lpstr>
      <vt:lpstr>Cray compiler wrappers, ftn, cc and CC</vt:lpstr>
      <vt:lpstr>Wait .. “environment modules” ?</vt:lpstr>
      <vt:lpstr>Module Commands</vt:lpstr>
      <vt:lpstr>module avail</vt:lpstr>
      <vt:lpstr>module display</vt:lpstr>
      <vt:lpstr>Key modules for compiling</vt:lpstr>
      <vt:lpstr>What do compiler wrappers link by default?</vt:lpstr>
      <vt:lpstr>Compiling code</vt:lpstr>
      <vt:lpstr>Compiling parallel code</vt:lpstr>
      <vt:lpstr>MPI vs OpenMP</vt:lpstr>
      <vt:lpstr>MPI vs OpenMP</vt:lpstr>
      <vt:lpstr>Why do we suddenly need OpenMP?</vt:lpstr>
      <vt:lpstr>Why do we suddenly need OpenMP?</vt:lpstr>
      <vt:lpstr>Agenda</vt:lpstr>
      <vt:lpstr>What affects performance?</vt:lpstr>
      <vt:lpstr>Performance bottlenecks</vt:lpstr>
      <vt:lpstr>Bottlenecks within the node – Affinity issues</vt:lpstr>
      <vt:lpstr>Bottlenecks within the node – Affinity issues</vt:lpstr>
      <vt:lpstr>Process (task) affinity</vt:lpstr>
      <vt:lpstr>Thread affinity (OpenMP)</vt:lpstr>
      <vt:lpstr>Memory affinity</vt:lpstr>
      <vt:lpstr>PowerPoint 演示文稿</vt:lpstr>
      <vt:lpstr>Bottlenecks within the node</vt:lpstr>
      <vt:lpstr>Bottlenecks within the node</vt:lpstr>
      <vt:lpstr>Agenda</vt:lpstr>
      <vt:lpstr>Preparing for performance  analysis</vt:lpstr>
      <vt:lpstr>Profiling prerequisite</vt:lpstr>
      <vt:lpstr>…But my application just is big!</vt:lpstr>
      <vt:lpstr>Performance Analysis Gotchas</vt:lpstr>
      <vt:lpstr>Summary and Recap</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to  Cori</dc:title>
  <cp:lastModifiedBy>HuangDan</cp:lastModifiedBy>
  <cp:revision>49</cp:revision>
  <dcterms:created xsi:type="dcterms:W3CDTF">2020-10-27T02:30:14Z</dcterms:created>
  <dcterms:modified xsi:type="dcterms:W3CDTF">2023-04-26T05:56:37Z</dcterms:modified>
</cp:coreProperties>
</file>